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93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18"/>
  </p:normalViewPr>
  <p:slideViewPr>
    <p:cSldViewPr snapToGrid="0" snapToObjects="1">
      <p:cViewPr varScale="1">
        <p:scale>
          <a:sx n="76" d="100"/>
          <a:sy n="7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8E44-A522-824A-AE15-AF90C2BF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C9E19-E3EE-AA4F-AC51-C96C8892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65C9-0FFE-DC45-9864-CA2B1362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AE3D-2EDC-B343-B2EF-36B00B39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03C1-1AAB-2E4A-84B7-62DC7003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5646-2359-5544-A2AB-0863AFC1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40121-D2F5-B540-910B-8A979A3BA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56EB-CAC9-7A4F-BF79-9FC74F7F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6E8E-3439-B84F-9F19-0C20C4E3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66D9-B622-A14E-8050-F17268FE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32EDD-49EB-4D4C-AFF1-744BA81E0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26CF2-F66E-FD46-B236-AE008FE26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572A4-8524-B943-89A1-88B723FF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74B09-85CD-A24D-9871-810C3599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20F64-6A6D-C746-9AEC-F812DD5C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042B-8F0F-4283-A029-A5A4A27B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933D9C-73BD-4BE7-83A7-7A8EF7731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030" y="217807"/>
            <a:ext cx="10642599" cy="63093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Heading Arial Bold 40pt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1C9CC745-994C-4D7D-9951-060939A3A2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538" y="848743"/>
            <a:ext cx="10642600" cy="385515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lowercase subtitle, </a:t>
            </a:r>
            <a:r>
              <a:rPr lang="en-US" dirty="0" err="1"/>
              <a:t>arial</a:t>
            </a:r>
            <a:r>
              <a:rPr lang="en-US" dirty="0"/>
              <a:t> 24pt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58FC-B878-49F9-AA7B-9A13D6E66E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363" y="1847850"/>
            <a:ext cx="10931525" cy="455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23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7B05-3171-5645-8893-9311AB2B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BE8D-A007-2F46-99A3-D741623F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06FE-4BD6-EF41-9874-FB43262D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EF4-E0B2-2744-8DA6-CFCC974A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3DC5D-8820-D148-807C-D8EC61EB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2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C0E6-A394-CC43-833D-F15110E3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ABDA5-34FD-5D49-A5D9-C5690B9C9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D09F-DC80-1248-96BB-E3466C27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CECBA-E00D-9548-8951-280D6BC5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C57E-4DFC-2742-82C7-D8E4DED2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BB96-69C2-5E48-80B5-05AB3F54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F407-5361-9C4A-8080-97DBBD9BB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F7530-5377-344C-A72E-D7292C3F9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887FD-0E26-154E-B190-51723F02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A66E-394D-C94F-92A9-30096968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E6BC-62CF-534C-AB72-F7F36B0A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1598-994C-704B-B96E-1932372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62C5B-D0B6-2147-A302-2130804A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DE3A3-F7AE-0F4E-8DFD-8C04CF59F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89F98-3A4F-7748-AF5B-F0CE05FA9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10A71-7B04-964A-B1DB-C38D5353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0F72F-C60E-6349-AA27-C5BAAB75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34045-3363-8A41-AC7A-81D07172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800D1-A4D0-EA4B-B378-B2C77DE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8695-9FDB-1A42-8F55-E730578A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B30E-B568-3749-B4A6-EE5F2CF9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B17CF-533C-BE43-B817-4DEEA19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1D307-78DC-BC45-8386-7E829927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6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778AF-1D7E-5145-9F0D-00A32AD6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C1A5D-8A7A-9B48-BF76-0B902E93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420F6-C1E8-694B-A562-85523D9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D7D2-161A-5F4A-9A48-E48C6370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C1A9-111A-1944-82B5-C7733D1E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D4FA1-9ED5-9C46-9157-F16945F7D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C2D99-69E3-9641-B41E-95C125FE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14568-725D-D34F-9DBE-756A4E30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C12D-2EEC-1E49-94ED-78FCE53C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D26E-92E9-FF4D-9482-057CFF7A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FF352-EB2F-804B-AE3E-F732373F6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D898E-B142-FF4B-B8DA-6BFE5A0B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9403-1556-1442-912B-5F4261A9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3F93B-9155-164D-BD7A-6DF4485E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91D18-A9FE-8E4B-874A-D23962D5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3B54B-42C6-A145-B540-7FAD192E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9ABC-15BF-4244-B19A-C2B87AD5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5912-AD26-3047-938B-C2E5592B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0F6D-9560-E541-8159-A43D3ADEF0A6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2C76-4B3E-E24E-8054-29AD99D4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5DC5-B6B4-B644-A656-6CBCD4EE1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A841-1E4D-D642-8207-8EB42568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4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DD37C8-0B18-4A32-A7DA-1269970E8B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B40F75-2138-4B4D-8BED-270E42EDC515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1179312" y="631872"/>
            <a:ext cx="1558460" cy="1045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DB40D11-DC6E-44F7-AFCA-1AD230D65D18}"/>
              </a:ext>
            </a:extLst>
          </p:cNvPr>
          <p:cNvCxnSpPr>
            <a:cxnSpLocks/>
            <a:stCxn id="69" idx="2"/>
            <a:endCxn id="103" idx="0"/>
          </p:cNvCxnSpPr>
          <p:nvPr/>
        </p:nvCxnSpPr>
        <p:spPr>
          <a:xfrm>
            <a:off x="3934134" y="862704"/>
            <a:ext cx="19740" cy="559448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298B0C-634F-477D-8F93-9D4A6661498B}"/>
                  </a:ext>
                </a:extLst>
              </p:cNvPr>
              <p:cNvSpPr txBox="1"/>
              <p:nvPr/>
            </p:nvSpPr>
            <p:spPr>
              <a:xfrm>
                <a:off x="2737772" y="401039"/>
                <a:ext cx="2392723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Time update via dynamical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298B0C-634F-477D-8F93-9D4A6661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772" y="401039"/>
                <a:ext cx="239272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D4E0662-B7E5-4998-8AE0-68A1D01C56EF}"/>
              </a:ext>
            </a:extLst>
          </p:cNvPr>
          <p:cNvSpPr txBox="1"/>
          <p:nvPr/>
        </p:nvSpPr>
        <p:spPr>
          <a:xfrm>
            <a:off x="219475" y="503829"/>
            <a:ext cx="9598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Current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EE5D25-323C-0F43-B9ED-402F34C7048A}"/>
                  </a:ext>
                </a:extLst>
              </p:cNvPr>
              <p:cNvSpPr txBox="1"/>
              <p:nvPr/>
            </p:nvSpPr>
            <p:spPr>
              <a:xfrm>
                <a:off x="219475" y="932785"/>
                <a:ext cx="29462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2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200" i="1" dirty="0">
                    <a:latin typeface="Cambria Math" panose="02040503050406030204" pitchFamily="18" charset="0"/>
                  </a:rPr>
                  <a:t>state variables and parameters at time n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EE5D25-323C-0F43-B9ED-402F34C70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75" y="932785"/>
                <a:ext cx="2946261" cy="369332"/>
              </a:xfrm>
              <a:prstGeom prst="rect">
                <a:avLst/>
              </a:prstGeom>
              <a:blipFill>
                <a:blip r:embed="rId3"/>
                <a:stretch>
                  <a:fillRect l="-2146" t="-1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AFE58C-ED32-BC41-8010-389DC8A99D2A}"/>
                  </a:ext>
                </a:extLst>
              </p:cNvPr>
              <p:cNvSpPr/>
              <p:nvPr/>
            </p:nvSpPr>
            <p:spPr>
              <a:xfrm>
                <a:off x="1179312" y="64416"/>
                <a:ext cx="16954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Sample sigma vectors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Dynamical system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AFE58C-ED32-BC41-8010-389DC8A99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12" y="64416"/>
                <a:ext cx="1695401" cy="461665"/>
              </a:xfrm>
              <a:prstGeom prst="rect">
                <a:avLst/>
              </a:prstGeom>
              <a:blipFill>
                <a:blip r:embed="rId4"/>
                <a:stretch>
                  <a:fillRect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9B3579-72AA-FF41-B2E6-2331842194AB}"/>
                  </a:ext>
                </a:extLst>
              </p:cNvPr>
              <p:cNvSpPr txBox="1"/>
              <p:nvPr/>
            </p:nvSpPr>
            <p:spPr>
              <a:xfrm>
                <a:off x="6301320" y="2661341"/>
                <a:ext cx="2781526" cy="9811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Project observable covariance matrix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/>
              </a:p>
              <a:p>
                <a:pPr/>
                <a:endParaRPr lang="en-US" sz="12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9B3579-72AA-FF41-B2E6-23318421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20" y="2661341"/>
                <a:ext cx="2781526" cy="981166"/>
              </a:xfrm>
              <a:prstGeom prst="rect">
                <a:avLst/>
              </a:prstGeom>
              <a:blipFill>
                <a:blip r:embed="rId5"/>
                <a:stretch>
                  <a:fillRect l="-2715" t="-36709" b="-69620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EAA520-80A6-284E-97CB-1A5F76EB2D2C}"/>
              </a:ext>
            </a:extLst>
          </p:cNvPr>
          <p:cNvCxnSpPr>
            <a:cxnSpLocks/>
            <a:stCxn id="69" idx="3"/>
            <a:endCxn id="94" idx="1"/>
          </p:cNvCxnSpPr>
          <p:nvPr/>
        </p:nvCxnSpPr>
        <p:spPr>
          <a:xfrm>
            <a:off x="5130495" y="631872"/>
            <a:ext cx="980462" cy="10458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A27C373-383D-D54D-893E-443099139C98}"/>
                  </a:ext>
                </a:extLst>
              </p:cNvPr>
              <p:cNvSpPr txBox="1"/>
              <p:nvPr/>
            </p:nvSpPr>
            <p:spPr>
              <a:xfrm>
                <a:off x="6110957" y="411497"/>
                <a:ext cx="2392723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Extract observable state variables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A27C373-383D-D54D-893E-443099139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957" y="411497"/>
                <a:ext cx="2392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DAD214D-C20B-FC4A-975C-7A83D5873E96}"/>
                  </a:ext>
                </a:extLst>
              </p:cNvPr>
              <p:cNvSpPr txBox="1"/>
              <p:nvPr/>
            </p:nvSpPr>
            <p:spPr>
              <a:xfrm>
                <a:off x="3121676" y="1422152"/>
                <a:ext cx="1664396" cy="7965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Take weighted average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DAD214D-C20B-FC4A-975C-7A83D587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676" y="1422152"/>
                <a:ext cx="1664396" cy="796500"/>
              </a:xfrm>
              <a:prstGeom prst="rect">
                <a:avLst/>
              </a:prstGeom>
              <a:blipFill>
                <a:blip r:embed="rId7"/>
                <a:stretch>
                  <a:fillRect t="-43077" b="-106154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2FCC77-B850-604D-86A9-917E72BE0B59}"/>
                  </a:ext>
                </a:extLst>
              </p:cNvPr>
              <p:cNvSpPr txBox="1"/>
              <p:nvPr/>
            </p:nvSpPr>
            <p:spPr>
              <a:xfrm>
                <a:off x="6243368" y="1316154"/>
                <a:ext cx="1664396" cy="7965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Take weighted average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2FCC77-B850-604D-86A9-917E72BE0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68" y="1316154"/>
                <a:ext cx="1664396" cy="796500"/>
              </a:xfrm>
              <a:prstGeom prst="rect">
                <a:avLst/>
              </a:prstGeom>
              <a:blipFill>
                <a:blip r:embed="rId8"/>
                <a:stretch>
                  <a:fillRect t="-44615" b="-106154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28F8E5-AE5B-8D49-AD18-DE3F9771569E}"/>
                  </a:ext>
                </a:extLst>
              </p:cNvPr>
              <p:cNvSpPr txBox="1"/>
              <p:nvPr/>
            </p:nvSpPr>
            <p:spPr>
              <a:xfrm>
                <a:off x="2004884" y="2997970"/>
                <a:ext cx="2781525" cy="9811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Project covariance matrix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highlight>
                    <a:srgbClr val="FFFF00"/>
                  </a:highlight>
                </a:endParaRPr>
              </a:p>
              <a:p>
                <a:pPr/>
                <a:endParaRPr lang="en-US" sz="12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28F8E5-AE5B-8D49-AD18-DE3F97715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884" y="2997970"/>
                <a:ext cx="2781525" cy="981166"/>
              </a:xfrm>
              <a:prstGeom prst="rect">
                <a:avLst/>
              </a:prstGeom>
              <a:blipFill>
                <a:blip r:embed="rId9"/>
                <a:stretch>
                  <a:fillRect l="-4072" t="-35443" b="-70886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4E66568-08DD-5A4E-A9E8-C7A7FF747F91}"/>
                  </a:ext>
                </a:extLst>
              </p:cNvPr>
              <p:cNvSpPr txBox="1"/>
              <p:nvPr/>
            </p:nvSpPr>
            <p:spPr>
              <a:xfrm>
                <a:off x="1338295" y="4521719"/>
                <a:ext cx="3355207" cy="11704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Project covariance matrix between observable and latent states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/>
              </a:p>
              <a:p>
                <a:pPr/>
                <a:endParaRPr lang="en-US" sz="12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4E66568-08DD-5A4E-A9E8-C7A7FF74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95" y="4521719"/>
                <a:ext cx="3355207" cy="1170432"/>
              </a:xfrm>
              <a:prstGeom prst="rect">
                <a:avLst/>
              </a:prstGeom>
              <a:blipFill>
                <a:blip r:embed="rId10"/>
                <a:stretch>
                  <a:fillRect t="-14894" b="-585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5E8C28F-E6FB-3541-A998-0A6AB227939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7075565" y="897717"/>
            <a:ext cx="1" cy="41843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B060442-97D9-B34F-AB43-5E25EE62E22D}"/>
                  </a:ext>
                </a:extLst>
              </p:cNvPr>
              <p:cNvSpPr txBox="1"/>
              <p:nvPr/>
            </p:nvSpPr>
            <p:spPr>
              <a:xfrm>
                <a:off x="9989321" y="4663711"/>
                <a:ext cx="1621758" cy="461665"/>
              </a:xfrm>
              <a:prstGeom prst="rect">
                <a:avLst/>
              </a:prstGeom>
              <a:solidFill>
                <a:srgbClr val="FF8AD8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Next time point data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B060442-97D9-B34F-AB43-5E25EE62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321" y="4663711"/>
                <a:ext cx="162175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9EE41B8-1471-8C48-A02E-6B8B0879022A}"/>
                  </a:ext>
                </a:extLst>
              </p:cNvPr>
              <p:cNvSpPr txBox="1"/>
              <p:nvPr/>
            </p:nvSpPr>
            <p:spPr>
              <a:xfrm>
                <a:off x="6052826" y="4630651"/>
                <a:ext cx="1887948" cy="476284"/>
              </a:xfrm>
              <a:prstGeom prst="rect">
                <a:avLst/>
              </a:prstGeom>
              <a:solidFill>
                <a:srgbClr val="FF8AD8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Calculate Kalman gain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𝐾𝐺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9EE41B8-1471-8C48-A02E-6B8B0879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826" y="4630651"/>
                <a:ext cx="1887948" cy="4762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FC55A6C-D112-1344-B787-0117FB330C9D}"/>
                  </a:ext>
                </a:extLst>
              </p:cNvPr>
              <p:cNvSpPr txBox="1"/>
              <p:nvPr/>
            </p:nvSpPr>
            <p:spPr>
              <a:xfrm>
                <a:off x="7567263" y="6003080"/>
                <a:ext cx="3935590" cy="664797"/>
              </a:xfrm>
              <a:prstGeom prst="rect">
                <a:avLst/>
              </a:prstGeom>
              <a:solidFill>
                <a:srgbClr val="FF8AD8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Correct time estimate with Kalman gain with new data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𝐾𝐺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𝐾𝐺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FC55A6C-D112-1344-B787-0117FB33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263" y="6003080"/>
                <a:ext cx="3935590" cy="664797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9844B8C-2C70-1C45-89DE-61358FD83018}"/>
              </a:ext>
            </a:extLst>
          </p:cNvPr>
          <p:cNvCxnSpPr>
            <a:cxnSpLocks/>
          </p:cNvCxnSpPr>
          <p:nvPr/>
        </p:nvCxnSpPr>
        <p:spPr>
          <a:xfrm>
            <a:off x="3946338" y="2322768"/>
            <a:ext cx="0" cy="646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F6B7FB7-CA63-2D42-83DB-8BA426F13FBD}"/>
              </a:ext>
            </a:extLst>
          </p:cNvPr>
          <p:cNvCxnSpPr>
            <a:cxnSpLocks/>
          </p:cNvCxnSpPr>
          <p:nvPr/>
        </p:nvCxnSpPr>
        <p:spPr>
          <a:xfrm>
            <a:off x="3934134" y="4043057"/>
            <a:ext cx="0" cy="44393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13FDD5D-F20D-1B45-9D48-C1CA7F661E88}"/>
              </a:ext>
            </a:extLst>
          </p:cNvPr>
          <p:cNvCxnSpPr>
            <a:cxnSpLocks/>
          </p:cNvCxnSpPr>
          <p:nvPr/>
        </p:nvCxnSpPr>
        <p:spPr>
          <a:xfrm>
            <a:off x="7014388" y="2161764"/>
            <a:ext cx="1" cy="41843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5E13176-802D-5C45-A21D-712211DCB5AD}"/>
              </a:ext>
            </a:extLst>
          </p:cNvPr>
          <p:cNvCxnSpPr>
            <a:cxnSpLocks/>
            <a:stCxn id="107" idx="3"/>
            <a:endCxn id="158" idx="1"/>
          </p:cNvCxnSpPr>
          <p:nvPr/>
        </p:nvCxnSpPr>
        <p:spPr>
          <a:xfrm flipV="1">
            <a:off x="4693502" y="4868793"/>
            <a:ext cx="1359324" cy="238142"/>
          </a:xfrm>
          <a:prstGeom prst="straightConnector1">
            <a:avLst/>
          </a:prstGeom>
          <a:ln w="19050">
            <a:solidFill>
              <a:srgbClr val="FF2F9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09F5F78-8FEB-F446-94C9-8C229B420E8E}"/>
              </a:ext>
            </a:extLst>
          </p:cNvPr>
          <p:cNvCxnSpPr>
            <a:cxnSpLocks/>
            <a:stCxn id="59" idx="2"/>
            <a:endCxn id="158" idx="0"/>
          </p:cNvCxnSpPr>
          <p:nvPr/>
        </p:nvCxnSpPr>
        <p:spPr>
          <a:xfrm flipH="1">
            <a:off x="6996800" y="3642507"/>
            <a:ext cx="695283" cy="988144"/>
          </a:xfrm>
          <a:prstGeom prst="straightConnector1">
            <a:avLst/>
          </a:prstGeom>
          <a:ln w="19050">
            <a:solidFill>
              <a:srgbClr val="FF2F9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634D5E9-2B8D-904C-926C-58CB4DD663EF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6996800" y="5106935"/>
            <a:ext cx="1962694" cy="807161"/>
          </a:xfrm>
          <a:prstGeom prst="straightConnector1">
            <a:avLst/>
          </a:prstGeom>
          <a:ln w="19050">
            <a:solidFill>
              <a:srgbClr val="FF2F9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93CBFA6-7960-DC4E-BBE0-991D15FBF556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9756890" y="5125376"/>
            <a:ext cx="1043310" cy="832079"/>
          </a:xfrm>
          <a:prstGeom prst="straightConnector1">
            <a:avLst/>
          </a:prstGeom>
          <a:ln w="19050">
            <a:solidFill>
              <a:srgbClr val="FF2F9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004705D-8FB6-6549-85CA-B7A2FB06C4E7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692083" y="3642507"/>
            <a:ext cx="1623194" cy="2271589"/>
          </a:xfrm>
          <a:prstGeom prst="straightConnector1">
            <a:avLst/>
          </a:prstGeom>
          <a:ln w="19050">
            <a:solidFill>
              <a:srgbClr val="FF2F9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>
            <a:extLst>
              <a:ext uri="{FF2B5EF4-FFF2-40B4-BE49-F238E27FC236}">
                <a16:creationId xmlns:a16="http://schemas.microsoft.com/office/drawing/2014/main" id="{EF871EBA-A978-FB42-9323-90D474B7775E}"/>
              </a:ext>
            </a:extLst>
          </p:cNvPr>
          <p:cNvCxnSpPr>
            <a:stCxn id="106" idx="1"/>
            <a:endCxn id="159" idx="1"/>
          </p:cNvCxnSpPr>
          <p:nvPr/>
        </p:nvCxnSpPr>
        <p:spPr>
          <a:xfrm rot="10800000" flipH="1" flipV="1">
            <a:off x="2004883" y="3488553"/>
            <a:ext cx="5562379" cy="2846926"/>
          </a:xfrm>
          <a:prstGeom prst="curvedConnector3">
            <a:avLst>
              <a:gd name="adj1" fmla="val -26167"/>
            </a:avLst>
          </a:prstGeom>
          <a:ln w="19050">
            <a:solidFill>
              <a:srgbClr val="FF2F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0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Do</dc:creator>
  <cp:lastModifiedBy>An Do</cp:lastModifiedBy>
  <cp:revision>1</cp:revision>
  <dcterms:created xsi:type="dcterms:W3CDTF">2021-09-22T22:37:16Z</dcterms:created>
  <dcterms:modified xsi:type="dcterms:W3CDTF">2021-09-22T22:37:47Z</dcterms:modified>
</cp:coreProperties>
</file>