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938" r:id="rId2"/>
    <p:sldId id="960" r:id="rId3"/>
    <p:sldId id="936" r:id="rId4"/>
    <p:sldId id="961" r:id="rId5"/>
    <p:sldId id="962" r:id="rId6"/>
    <p:sldId id="963" r:id="rId7"/>
    <p:sldId id="964" r:id="rId8"/>
    <p:sldId id="965" r:id="rId9"/>
    <p:sldId id="966" r:id="rId10"/>
    <p:sldId id="968" r:id="rId11"/>
    <p:sldId id="969" r:id="rId12"/>
    <p:sldId id="970" r:id="rId13"/>
    <p:sldId id="971" r:id="rId14"/>
    <p:sldId id="972" r:id="rId15"/>
    <p:sldId id="973" r:id="rId16"/>
    <p:sldId id="974" r:id="rId17"/>
    <p:sldId id="967" r:id="rId18"/>
    <p:sldId id="956" r:id="rId19"/>
    <p:sldId id="958" r:id="rId20"/>
    <p:sldId id="9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F9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41"/>
    <p:restoredTop sz="95135"/>
  </p:normalViewPr>
  <p:slideViewPr>
    <p:cSldViewPr snapToGrid="0" snapToObjects="1">
      <p:cViewPr>
        <p:scale>
          <a:sx n="110" d="100"/>
          <a:sy n="110" d="100"/>
        </p:scale>
        <p:origin x="14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8266-844A-AB4C-ACC5-4065033BD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C98DB0-7AAD-8A47-8789-A58EAB51C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CADA72-BC66-C743-8D59-B8CA4ACB3CD3}"/>
              </a:ext>
            </a:extLst>
          </p:cNvPr>
          <p:cNvSpPr>
            <a:spLocks noGrp="1"/>
          </p:cNvSpPr>
          <p:nvPr>
            <p:ph type="dt" sz="half" idx="10"/>
          </p:nvPr>
        </p:nvSpPr>
        <p:spPr/>
        <p:txBody>
          <a:bodyPr/>
          <a:lstStyle/>
          <a:p>
            <a:fld id="{4960E227-AAC0-FC48-91E5-8E8E6A766532}" type="datetimeFigureOut">
              <a:rPr lang="en-US" smtClean="0"/>
              <a:t>9/22/21</a:t>
            </a:fld>
            <a:endParaRPr lang="en-US"/>
          </a:p>
        </p:txBody>
      </p:sp>
      <p:sp>
        <p:nvSpPr>
          <p:cNvPr id="5" name="Footer Placeholder 4">
            <a:extLst>
              <a:ext uri="{FF2B5EF4-FFF2-40B4-BE49-F238E27FC236}">
                <a16:creationId xmlns:a16="http://schemas.microsoft.com/office/drawing/2014/main" id="{A32D1D95-33E3-D343-87EB-93AE760F9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E09B1-A1E4-9D49-8C75-B0F88B6E4028}"/>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84458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53AD-1CC0-5A40-BB1D-56AEBEBC5D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B5EB69-34C9-9145-814C-373E3B8F1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249FF-2B40-7B4D-8CEA-0D79A4CE57ED}"/>
              </a:ext>
            </a:extLst>
          </p:cNvPr>
          <p:cNvSpPr>
            <a:spLocks noGrp="1"/>
          </p:cNvSpPr>
          <p:nvPr>
            <p:ph type="dt" sz="half" idx="10"/>
          </p:nvPr>
        </p:nvSpPr>
        <p:spPr/>
        <p:txBody>
          <a:bodyPr/>
          <a:lstStyle/>
          <a:p>
            <a:fld id="{4960E227-AAC0-FC48-91E5-8E8E6A766532}" type="datetimeFigureOut">
              <a:rPr lang="en-US" smtClean="0"/>
              <a:t>9/22/21</a:t>
            </a:fld>
            <a:endParaRPr lang="en-US"/>
          </a:p>
        </p:txBody>
      </p:sp>
      <p:sp>
        <p:nvSpPr>
          <p:cNvPr id="5" name="Footer Placeholder 4">
            <a:extLst>
              <a:ext uri="{FF2B5EF4-FFF2-40B4-BE49-F238E27FC236}">
                <a16:creationId xmlns:a16="http://schemas.microsoft.com/office/drawing/2014/main" id="{98BE89B5-38D3-C54E-9304-3455D0146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1F8D2-CCA6-674B-A893-BBFE4C1A1D7C}"/>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158544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C3407-986A-B84F-9779-F287F0C48A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AB5C0-BC25-AA43-BFA0-A713E1BBCC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EED00-84F5-4440-9181-B5EBF335CBAC}"/>
              </a:ext>
            </a:extLst>
          </p:cNvPr>
          <p:cNvSpPr>
            <a:spLocks noGrp="1"/>
          </p:cNvSpPr>
          <p:nvPr>
            <p:ph type="dt" sz="half" idx="10"/>
          </p:nvPr>
        </p:nvSpPr>
        <p:spPr/>
        <p:txBody>
          <a:bodyPr/>
          <a:lstStyle/>
          <a:p>
            <a:fld id="{4960E227-AAC0-FC48-91E5-8E8E6A766532}" type="datetimeFigureOut">
              <a:rPr lang="en-US" smtClean="0"/>
              <a:t>9/22/21</a:t>
            </a:fld>
            <a:endParaRPr lang="en-US"/>
          </a:p>
        </p:txBody>
      </p:sp>
      <p:sp>
        <p:nvSpPr>
          <p:cNvPr id="5" name="Footer Placeholder 4">
            <a:extLst>
              <a:ext uri="{FF2B5EF4-FFF2-40B4-BE49-F238E27FC236}">
                <a16:creationId xmlns:a16="http://schemas.microsoft.com/office/drawing/2014/main" id="{10EC039D-6510-9D4B-A473-1D5DADD7C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CE40E-D2F2-9048-92D9-A6F885B89E80}"/>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86041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Page - Blue">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pPr/>
              <a:t>‹#›</a:t>
            </a:fld>
            <a:endParaRPr lang="en-US" dirty="0"/>
          </a:p>
        </p:txBody>
      </p:sp>
      <p:sp>
        <p:nvSpPr>
          <p:cNvPr id="10" name="Title 1">
            <a:extLst>
              <a:ext uri="{FF2B5EF4-FFF2-40B4-BE49-F238E27FC236}">
                <a16:creationId xmlns:a16="http://schemas.microsoft.com/office/drawing/2014/main" id="{06933D9C-73BD-4BE7-83A7-7A8EF773179D}"/>
              </a:ext>
            </a:extLst>
          </p:cNvPr>
          <p:cNvSpPr>
            <a:spLocks noGrp="1"/>
          </p:cNvSpPr>
          <p:nvPr>
            <p:ph type="title" hasCustomPrompt="1"/>
          </p:nvPr>
        </p:nvSpPr>
        <p:spPr>
          <a:xfrm>
            <a:off x="615030" y="217807"/>
            <a:ext cx="10642599" cy="630936"/>
          </a:xfrm>
        </p:spPr>
        <p:txBody>
          <a:bodyPr/>
          <a:lstStyle>
            <a:lvl1pPr>
              <a:defRPr sz="4000"/>
            </a:lvl1pPr>
          </a:lstStyle>
          <a:p>
            <a:r>
              <a:rPr lang="en-US" dirty="0"/>
              <a:t>Heading Arial Bold 40pt</a:t>
            </a:r>
          </a:p>
        </p:txBody>
      </p:sp>
      <p:sp>
        <p:nvSpPr>
          <p:cNvPr id="11" name="Text Placeholder 21">
            <a:extLst>
              <a:ext uri="{FF2B5EF4-FFF2-40B4-BE49-F238E27FC236}">
                <a16:creationId xmlns:a16="http://schemas.microsoft.com/office/drawing/2014/main" id="{1C9CC745-994C-4D7D-9951-060939A3A260}"/>
              </a:ext>
            </a:extLst>
          </p:cNvPr>
          <p:cNvSpPr>
            <a:spLocks noGrp="1"/>
          </p:cNvSpPr>
          <p:nvPr>
            <p:ph type="body" sz="quarter" idx="15" hasCustomPrompt="1"/>
          </p:nvPr>
        </p:nvSpPr>
        <p:spPr>
          <a:xfrm>
            <a:off x="615538" y="848743"/>
            <a:ext cx="10642600" cy="385515"/>
          </a:xfrm>
        </p:spPr>
        <p:txBody>
          <a:bodyPr anchor="b">
            <a:noAutofit/>
          </a:bodyPr>
          <a:lstStyle>
            <a:lvl1pPr marL="0" indent="0">
              <a:buNone/>
              <a:defRPr sz="2400">
                <a:solidFill>
                  <a:schemeClr val="bg2"/>
                </a:solidFill>
              </a:defRPr>
            </a:lvl1pPr>
            <a:lvl5pPr marL="1828754" indent="0">
              <a:buNone/>
              <a:defRPr/>
            </a:lvl5pPr>
          </a:lstStyle>
          <a:p>
            <a:pPr lvl="0"/>
            <a:r>
              <a:rPr lang="en-US" dirty="0"/>
              <a:t>lowercase subtitle, </a:t>
            </a:r>
            <a:r>
              <a:rPr lang="en-US" dirty="0" err="1"/>
              <a:t>arial</a:t>
            </a:r>
            <a:r>
              <a:rPr lang="en-US" dirty="0"/>
              <a:t> 24pt</a:t>
            </a:r>
          </a:p>
        </p:txBody>
      </p:sp>
      <p:sp>
        <p:nvSpPr>
          <p:cNvPr id="3" name="Content Placeholder 2">
            <a:extLst>
              <a:ext uri="{FF2B5EF4-FFF2-40B4-BE49-F238E27FC236}">
                <a16:creationId xmlns:a16="http://schemas.microsoft.com/office/drawing/2014/main" id="{250258FC-B878-49F9-AA7B-9A13D6E66E1A}"/>
              </a:ext>
            </a:extLst>
          </p:cNvPr>
          <p:cNvSpPr>
            <a:spLocks noGrp="1"/>
          </p:cNvSpPr>
          <p:nvPr>
            <p:ph sz="quarter" idx="16"/>
          </p:nvPr>
        </p:nvSpPr>
        <p:spPr>
          <a:xfrm>
            <a:off x="614363" y="1847850"/>
            <a:ext cx="10931525" cy="4552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0968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ull Page - Two Tone">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pPr/>
              <a:t>‹#›</a:t>
            </a:fld>
            <a:endParaRPr lang="en-US" dirty="0"/>
          </a:p>
        </p:txBody>
      </p:sp>
      <p:sp>
        <p:nvSpPr>
          <p:cNvPr id="27" name="Title 1">
            <a:extLst>
              <a:ext uri="{FF2B5EF4-FFF2-40B4-BE49-F238E27FC236}">
                <a16:creationId xmlns:a16="http://schemas.microsoft.com/office/drawing/2014/main" id="{D7DFCDAC-FFAA-4D8F-8318-00F75065BE08}"/>
              </a:ext>
            </a:extLst>
          </p:cNvPr>
          <p:cNvSpPr>
            <a:spLocks noGrp="1"/>
          </p:cNvSpPr>
          <p:nvPr>
            <p:ph type="title" hasCustomPrompt="1"/>
          </p:nvPr>
        </p:nvSpPr>
        <p:spPr>
          <a:xfrm>
            <a:off x="615031" y="217807"/>
            <a:ext cx="10642600" cy="630936"/>
          </a:xfrm>
        </p:spPr>
        <p:txBody>
          <a:bodyPr/>
          <a:lstStyle>
            <a:lvl1pPr>
              <a:defRPr sz="4000"/>
            </a:lvl1pPr>
          </a:lstStyle>
          <a:p>
            <a:r>
              <a:rPr lang="en-US" dirty="0"/>
              <a:t>Heading Arial Bold 40pt</a:t>
            </a:r>
          </a:p>
        </p:txBody>
      </p:sp>
      <p:sp>
        <p:nvSpPr>
          <p:cNvPr id="28" name="Text Placeholder 21">
            <a:extLst>
              <a:ext uri="{FF2B5EF4-FFF2-40B4-BE49-F238E27FC236}">
                <a16:creationId xmlns:a16="http://schemas.microsoft.com/office/drawing/2014/main" id="{743642D5-1235-4794-8522-CBABCEC5DF95}"/>
              </a:ext>
            </a:extLst>
          </p:cNvPr>
          <p:cNvSpPr>
            <a:spLocks noGrp="1"/>
          </p:cNvSpPr>
          <p:nvPr>
            <p:ph type="body" sz="quarter" idx="15" hasCustomPrompt="1"/>
          </p:nvPr>
        </p:nvSpPr>
        <p:spPr>
          <a:xfrm>
            <a:off x="615538" y="848743"/>
            <a:ext cx="10642600" cy="385515"/>
          </a:xfrm>
        </p:spPr>
        <p:txBody>
          <a:bodyPr anchor="b">
            <a:noAutofit/>
          </a:bodyPr>
          <a:lstStyle>
            <a:lvl1pPr marL="0" indent="0">
              <a:buNone/>
              <a:defRPr sz="2400">
                <a:solidFill>
                  <a:schemeClr val="bg2"/>
                </a:solidFill>
              </a:defRPr>
            </a:lvl1pPr>
            <a:lvl5pPr marL="1828754" indent="0">
              <a:buNone/>
              <a:defRPr/>
            </a:lvl5pPr>
          </a:lstStyle>
          <a:p>
            <a:pPr lvl="0"/>
            <a:r>
              <a:rPr lang="en-US" dirty="0"/>
              <a:t>lowercase subtitle, </a:t>
            </a:r>
            <a:r>
              <a:rPr lang="en-US" dirty="0" err="1"/>
              <a:t>arial</a:t>
            </a:r>
            <a:r>
              <a:rPr lang="en-US" dirty="0"/>
              <a:t> 24pt</a:t>
            </a:r>
          </a:p>
        </p:txBody>
      </p:sp>
      <p:sp>
        <p:nvSpPr>
          <p:cNvPr id="29" name="Rectangle 28">
            <a:extLst>
              <a:ext uri="{FF2B5EF4-FFF2-40B4-BE49-F238E27FC236}">
                <a16:creationId xmlns:a16="http://schemas.microsoft.com/office/drawing/2014/main" id="{94732798-6C98-4C72-98BA-039FC511A72F}"/>
              </a:ext>
            </a:extLst>
          </p:cNvPr>
          <p:cNvSpPr/>
          <p:nvPr userDrawn="1"/>
        </p:nvSpPr>
        <p:spPr>
          <a:xfrm>
            <a:off x="2" y="1324670"/>
            <a:ext cx="12191999" cy="93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err="1"/>
          </a:p>
        </p:txBody>
      </p:sp>
      <p:sp>
        <p:nvSpPr>
          <p:cNvPr id="3" name="Content Placeholder 2">
            <a:extLst>
              <a:ext uri="{FF2B5EF4-FFF2-40B4-BE49-F238E27FC236}">
                <a16:creationId xmlns:a16="http://schemas.microsoft.com/office/drawing/2014/main" id="{C82B199B-98C4-44F4-8583-5A39A9C8D160}"/>
              </a:ext>
            </a:extLst>
          </p:cNvPr>
          <p:cNvSpPr>
            <a:spLocks noGrp="1"/>
          </p:cNvSpPr>
          <p:nvPr>
            <p:ph sz="quarter" idx="16"/>
          </p:nvPr>
        </p:nvSpPr>
        <p:spPr>
          <a:xfrm>
            <a:off x="614363" y="1865195"/>
            <a:ext cx="10642600" cy="4472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235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62DC-8F63-F045-B54B-A7241C793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FA240-5C82-2C41-9038-D8CCBB915A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C7FE5-E0E8-FC46-9061-D019F50BD662}"/>
              </a:ext>
            </a:extLst>
          </p:cNvPr>
          <p:cNvSpPr>
            <a:spLocks noGrp="1"/>
          </p:cNvSpPr>
          <p:nvPr>
            <p:ph type="dt" sz="half" idx="10"/>
          </p:nvPr>
        </p:nvSpPr>
        <p:spPr/>
        <p:txBody>
          <a:bodyPr/>
          <a:lstStyle/>
          <a:p>
            <a:fld id="{4960E227-AAC0-FC48-91E5-8E8E6A766532}" type="datetimeFigureOut">
              <a:rPr lang="en-US" smtClean="0"/>
              <a:t>9/22/21</a:t>
            </a:fld>
            <a:endParaRPr lang="en-US"/>
          </a:p>
        </p:txBody>
      </p:sp>
      <p:sp>
        <p:nvSpPr>
          <p:cNvPr id="5" name="Footer Placeholder 4">
            <a:extLst>
              <a:ext uri="{FF2B5EF4-FFF2-40B4-BE49-F238E27FC236}">
                <a16:creationId xmlns:a16="http://schemas.microsoft.com/office/drawing/2014/main" id="{25C0ADAB-8820-5F45-B444-831A9D395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4ED77-72E4-A546-BEFB-EF17992B9024}"/>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2724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2859-77C4-6D48-A9A3-5334D4E842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28D85B-435C-C04D-9C6A-7DA0D78D36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5FD290-0F8B-254A-A70F-FED7A0870C6C}"/>
              </a:ext>
            </a:extLst>
          </p:cNvPr>
          <p:cNvSpPr>
            <a:spLocks noGrp="1"/>
          </p:cNvSpPr>
          <p:nvPr>
            <p:ph type="dt" sz="half" idx="10"/>
          </p:nvPr>
        </p:nvSpPr>
        <p:spPr/>
        <p:txBody>
          <a:bodyPr/>
          <a:lstStyle/>
          <a:p>
            <a:fld id="{4960E227-AAC0-FC48-91E5-8E8E6A766532}" type="datetimeFigureOut">
              <a:rPr lang="en-US" smtClean="0"/>
              <a:t>9/22/21</a:t>
            </a:fld>
            <a:endParaRPr lang="en-US"/>
          </a:p>
        </p:txBody>
      </p:sp>
      <p:sp>
        <p:nvSpPr>
          <p:cNvPr id="5" name="Footer Placeholder 4">
            <a:extLst>
              <a:ext uri="{FF2B5EF4-FFF2-40B4-BE49-F238E27FC236}">
                <a16:creationId xmlns:a16="http://schemas.microsoft.com/office/drawing/2014/main" id="{598D305A-5137-B441-8ABD-CD827C171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F2FC6-5E0B-3243-BF38-1A4116E473F5}"/>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46461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550F-C3E2-BE46-9CD2-9BAF7DBBA6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D62F0F-5CD8-7C42-ABA1-8B105F732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0BD87-8A92-A94D-8030-3B6881EC31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5C5980-5682-054A-AD05-69661A118234}"/>
              </a:ext>
            </a:extLst>
          </p:cNvPr>
          <p:cNvSpPr>
            <a:spLocks noGrp="1"/>
          </p:cNvSpPr>
          <p:nvPr>
            <p:ph type="dt" sz="half" idx="10"/>
          </p:nvPr>
        </p:nvSpPr>
        <p:spPr/>
        <p:txBody>
          <a:bodyPr/>
          <a:lstStyle/>
          <a:p>
            <a:fld id="{4960E227-AAC0-FC48-91E5-8E8E6A766532}" type="datetimeFigureOut">
              <a:rPr lang="en-US" smtClean="0"/>
              <a:t>9/22/21</a:t>
            </a:fld>
            <a:endParaRPr lang="en-US"/>
          </a:p>
        </p:txBody>
      </p:sp>
      <p:sp>
        <p:nvSpPr>
          <p:cNvPr id="6" name="Footer Placeholder 5">
            <a:extLst>
              <a:ext uri="{FF2B5EF4-FFF2-40B4-BE49-F238E27FC236}">
                <a16:creationId xmlns:a16="http://schemas.microsoft.com/office/drawing/2014/main" id="{910C6F63-A8A7-1E43-88B6-23480FC39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DA906-F9C2-D74B-885C-31AD59A31824}"/>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5341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FF1B-8F31-9B4E-A7EF-ED2A362CCE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8F3BCC-02C0-7244-9139-FF00D3D0F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954670-BE49-064F-B003-B82FB2878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78B4B-12DA-3D43-A1AB-48BB97515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14806-A4BC-AA45-83BA-4337EAAFB4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C7304-D967-2740-8EF5-9D04D428BB53}"/>
              </a:ext>
            </a:extLst>
          </p:cNvPr>
          <p:cNvSpPr>
            <a:spLocks noGrp="1"/>
          </p:cNvSpPr>
          <p:nvPr>
            <p:ph type="dt" sz="half" idx="10"/>
          </p:nvPr>
        </p:nvSpPr>
        <p:spPr/>
        <p:txBody>
          <a:bodyPr/>
          <a:lstStyle/>
          <a:p>
            <a:fld id="{4960E227-AAC0-FC48-91E5-8E8E6A766532}" type="datetimeFigureOut">
              <a:rPr lang="en-US" smtClean="0"/>
              <a:t>9/22/21</a:t>
            </a:fld>
            <a:endParaRPr lang="en-US"/>
          </a:p>
        </p:txBody>
      </p:sp>
      <p:sp>
        <p:nvSpPr>
          <p:cNvPr id="8" name="Footer Placeholder 7">
            <a:extLst>
              <a:ext uri="{FF2B5EF4-FFF2-40B4-BE49-F238E27FC236}">
                <a16:creationId xmlns:a16="http://schemas.microsoft.com/office/drawing/2014/main" id="{7E79BD39-A709-EE47-B855-85C4C1AFC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152DFF-4227-2941-9D97-14101B8803E4}"/>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419262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B1CC-915A-A048-AE2D-FD1B61BA8A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192153-7DD8-AF49-95F1-B101ADA9E19C}"/>
              </a:ext>
            </a:extLst>
          </p:cNvPr>
          <p:cNvSpPr>
            <a:spLocks noGrp="1"/>
          </p:cNvSpPr>
          <p:nvPr>
            <p:ph type="dt" sz="half" idx="10"/>
          </p:nvPr>
        </p:nvSpPr>
        <p:spPr/>
        <p:txBody>
          <a:bodyPr/>
          <a:lstStyle/>
          <a:p>
            <a:fld id="{4960E227-AAC0-FC48-91E5-8E8E6A766532}" type="datetimeFigureOut">
              <a:rPr lang="en-US" smtClean="0"/>
              <a:t>9/22/21</a:t>
            </a:fld>
            <a:endParaRPr lang="en-US"/>
          </a:p>
        </p:txBody>
      </p:sp>
      <p:sp>
        <p:nvSpPr>
          <p:cNvPr id="4" name="Footer Placeholder 3">
            <a:extLst>
              <a:ext uri="{FF2B5EF4-FFF2-40B4-BE49-F238E27FC236}">
                <a16:creationId xmlns:a16="http://schemas.microsoft.com/office/drawing/2014/main" id="{3511F915-D5B9-B24C-A92E-90943F9DAC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C36047-B224-7A43-961D-2816F45456A0}"/>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13132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3E485-13AD-BB45-9F50-85B24648C37C}"/>
              </a:ext>
            </a:extLst>
          </p:cNvPr>
          <p:cNvSpPr>
            <a:spLocks noGrp="1"/>
          </p:cNvSpPr>
          <p:nvPr>
            <p:ph type="dt" sz="half" idx="10"/>
          </p:nvPr>
        </p:nvSpPr>
        <p:spPr/>
        <p:txBody>
          <a:bodyPr/>
          <a:lstStyle/>
          <a:p>
            <a:fld id="{4960E227-AAC0-FC48-91E5-8E8E6A766532}" type="datetimeFigureOut">
              <a:rPr lang="en-US" smtClean="0"/>
              <a:t>9/22/21</a:t>
            </a:fld>
            <a:endParaRPr lang="en-US"/>
          </a:p>
        </p:txBody>
      </p:sp>
      <p:sp>
        <p:nvSpPr>
          <p:cNvPr id="3" name="Footer Placeholder 2">
            <a:extLst>
              <a:ext uri="{FF2B5EF4-FFF2-40B4-BE49-F238E27FC236}">
                <a16:creationId xmlns:a16="http://schemas.microsoft.com/office/drawing/2014/main" id="{04D4C9AD-1B57-5E4A-A9D6-7583988E9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D1685-9D8E-DA47-9648-91E1967B305B}"/>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118146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DBA8-D679-574C-8215-B700952BC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E023D3-310A-384C-83CB-9C9D17DF4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10D35-FCB3-3043-877C-E76D09D23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3C085-105D-5E47-8B88-A5F97AF86778}"/>
              </a:ext>
            </a:extLst>
          </p:cNvPr>
          <p:cNvSpPr>
            <a:spLocks noGrp="1"/>
          </p:cNvSpPr>
          <p:nvPr>
            <p:ph type="dt" sz="half" idx="10"/>
          </p:nvPr>
        </p:nvSpPr>
        <p:spPr/>
        <p:txBody>
          <a:bodyPr/>
          <a:lstStyle/>
          <a:p>
            <a:fld id="{4960E227-AAC0-FC48-91E5-8E8E6A766532}" type="datetimeFigureOut">
              <a:rPr lang="en-US" smtClean="0"/>
              <a:t>9/22/21</a:t>
            </a:fld>
            <a:endParaRPr lang="en-US"/>
          </a:p>
        </p:txBody>
      </p:sp>
      <p:sp>
        <p:nvSpPr>
          <p:cNvPr id="6" name="Footer Placeholder 5">
            <a:extLst>
              <a:ext uri="{FF2B5EF4-FFF2-40B4-BE49-F238E27FC236}">
                <a16:creationId xmlns:a16="http://schemas.microsoft.com/office/drawing/2014/main" id="{041F48C8-200F-1142-AA47-9FAC24D3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B9FEB-9B0E-3C48-832D-2F2C6270948F}"/>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172843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8445-0EAD-4646-960B-C800D55F77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BCAF2C-4B0A-B345-8EA8-9DE8FB734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32954-8098-3E4E-984E-88EE5B80B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F672C7-0B25-264A-949E-68D17C4469EB}"/>
              </a:ext>
            </a:extLst>
          </p:cNvPr>
          <p:cNvSpPr>
            <a:spLocks noGrp="1"/>
          </p:cNvSpPr>
          <p:nvPr>
            <p:ph type="dt" sz="half" idx="10"/>
          </p:nvPr>
        </p:nvSpPr>
        <p:spPr/>
        <p:txBody>
          <a:bodyPr/>
          <a:lstStyle/>
          <a:p>
            <a:fld id="{4960E227-AAC0-FC48-91E5-8E8E6A766532}" type="datetimeFigureOut">
              <a:rPr lang="en-US" smtClean="0"/>
              <a:t>9/22/21</a:t>
            </a:fld>
            <a:endParaRPr lang="en-US"/>
          </a:p>
        </p:txBody>
      </p:sp>
      <p:sp>
        <p:nvSpPr>
          <p:cNvPr id="6" name="Footer Placeholder 5">
            <a:extLst>
              <a:ext uri="{FF2B5EF4-FFF2-40B4-BE49-F238E27FC236}">
                <a16:creationId xmlns:a16="http://schemas.microsoft.com/office/drawing/2014/main" id="{AB22E96C-0D1D-9D42-94CE-13D4D3A7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60C8E-EEBF-904F-BFED-E1C8F1871F73}"/>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35762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B027F8-7539-1C42-A0CC-AFE7960891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49A1B-1164-C948-927F-98672EFB0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20935-E3D2-5549-A7E6-A5D86A7E9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0E227-AAC0-FC48-91E5-8E8E6A766532}" type="datetimeFigureOut">
              <a:rPr lang="en-US" smtClean="0"/>
              <a:t>9/22/21</a:t>
            </a:fld>
            <a:endParaRPr lang="en-US"/>
          </a:p>
        </p:txBody>
      </p:sp>
      <p:sp>
        <p:nvSpPr>
          <p:cNvPr id="5" name="Footer Placeholder 4">
            <a:extLst>
              <a:ext uri="{FF2B5EF4-FFF2-40B4-BE49-F238E27FC236}">
                <a16:creationId xmlns:a16="http://schemas.microsoft.com/office/drawing/2014/main" id="{A324D662-66F7-5B46-9C90-ECE9598765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AF4B16-08AC-2E48-906E-DDBD97386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8238D-2A36-F645-8B2F-7AA424F6FCFA}" type="slidenum">
              <a:rPr lang="en-US" smtClean="0"/>
              <a:t>‹#›</a:t>
            </a:fld>
            <a:endParaRPr lang="en-US"/>
          </a:p>
        </p:txBody>
      </p:sp>
    </p:spTree>
    <p:extLst>
      <p:ext uri="{BB962C8B-B14F-4D97-AF65-F5344CB8AC3E}">
        <p14:creationId xmlns:p14="http://schemas.microsoft.com/office/powerpoint/2010/main" val="2858424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6.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 Id="rId9" Type="http://schemas.openxmlformats.org/officeDocument/2006/relationships/image" Target="../media/image2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0.png"/><Relationship Id="rId3" Type="http://schemas.openxmlformats.org/officeDocument/2006/relationships/image" Target="../media/image240.png"/><Relationship Id="rId7" Type="http://schemas.openxmlformats.org/officeDocument/2006/relationships/image" Target="../media/image280.png"/><Relationship Id="rId12" Type="http://schemas.openxmlformats.org/officeDocument/2006/relationships/image" Target="../media/image330.png"/><Relationship Id="rId2" Type="http://schemas.openxmlformats.org/officeDocument/2006/relationships/image" Target="../media/image230.png"/><Relationship Id="rId1" Type="http://schemas.openxmlformats.org/officeDocument/2006/relationships/slideLayout" Target="../slideLayouts/slideLayout6.xml"/><Relationship Id="rId6" Type="http://schemas.openxmlformats.org/officeDocument/2006/relationships/image" Target="../media/image270.png"/><Relationship Id="rId11" Type="http://schemas.openxmlformats.org/officeDocument/2006/relationships/image" Target="../media/image320.png"/><Relationship Id="rId5" Type="http://schemas.openxmlformats.org/officeDocument/2006/relationships/image" Target="../media/image260.png"/><Relationship Id="rId10" Type="http://schemas.openxmlformats.org/officeDocument/2006/relationships/image" Target="../media/image310.png"/><Relationship Id="rId4" Type="http://schemas.openxmlformats.org/officeDocument/2006/relationships/image" Target="../media/image250.png"/><Relationship Id="rId9" Type="http://schemas.openxmlformats.org/officeDocument/2006/relationships/image" Target="../media/image300.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DD37C8-0B18-4A32-A7DA-1269970E8B2D}"/>
              </a:ext>
            </a:extLst>
          </p:cNvPr>
          <p:cNvSpPr>
            <a:spLocks noGrp="1"/>
          </p:cNvSpPr>
          <p:nvPr>
            <p:ph type="sldNum" sz="quarter" idx="11"/>
          </p:nvPr>
        </p:nvSpPr>
        <p:spPr/>
        <p:txBody>
          <a:bodyPr/>
          <a:lstStyle/>
          <a:p>
            <a:fld id="{6575370D-4E78-C44F-8DB3-41D140BF8DE9}" type="slidenum">
              <a:rPr lang="en-US" smtClean="0"/>
              <a:pPr/>
              <a:t>1</a:t>
            </a:fld>
            <a:endParaRPr lang="en-US" dirty="0"/>
          </a:p>
        </p:txBody>
      </p:sp>
      <p:cxnSp>
        <p:nvCxnSpPr>
          <p:cNvPr id="24" name="Straight Arrow Connector 23">
            <a:extLst>
              <a:ext uri="{FF2B5EF4-FFF2-40B4-BE49-F238E27FC236}">
                <a16:creationId xmlns:a16="http://schemas.microsoft.com/office/drawing/2014/main" id="{FDB40F75-2138-4B4D-8BED-270E42EDC515}"/>
              </a:ext>
            </a:extLst>
          </p:cNvPr>
          <p:cNvCxnSpPr>
            <a:cxnSpLocks/>
            <a:stCxn id="80" idx="3"/>
            <a:endCxn id="69" idx="1"/>
          </p:cNvCxnSpPr>
          <p:nvPr/>
        </p:nvCxnSpPr>
        <p:spPr>
          <a:xfrm flipV="1">
            <a:off x="1179312" y="631872"/>
            <a:ext cx="1558460" cy="10457"/>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B40D11-DC6E-44F7-AFCA-1AD230D65D18}"/>
              </a:ext>
            </a:extLst>
          </p:cNvPr>
          <p:cNvCxnSpPr>
            <a:cxnSpLocks/>
            <a:stCxn id="69" idx="2"/>
            <a:endCxn id="103" idx="0"/>
          </p:cNvCxnSpPr>
          <p:nvPr/>
        </p:nvCxnSpPr>
        <p:spPr>
          <a:xfrm>
            <a:off x="3934134" y="862704"/>
            <a:ext cx="19740" cy="559448"/>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87298B0C-634F-477D-8F93-9D4A6661498B}"/>
                  </a:ext>
                </a:extLst>
              </p:cNvPr>
              <p:cNvSpPr txBox="1"/>
              <p:nvPr/>
            </p:nvSpPr>
            <p:spPr>
              <a:xfrm>
                <a:off x="2737772" y="401039"/>
                <a:ext cx="2392723" cy="461665"/>
              </a:xfrm>
              <a:prstGeom prst="rect">
                <a:avLst/>
              </a:prstGeom>
              <a:solidFill>
                <a:schemeClr val="accent5">
                  <a:lumMod val="60000"/>
                  <a:lumOff val="40000"/>
                </a:schemeClr>
              </a:solidFill>
              <a:ln>
                <a:solidFill>
                  <a:schemeClr val="accent1">
                    <a:lumMod val="40000"/>
                    <a:lumOff val="60000"/>
                  </a:schemeClr>
                </a:solidFill>
              </a:ln>
            </p:spPr>
            <p:txBody>
              <a:bodyPr wrap="square" rtlCol="0">
                <a:spAutoFit/>
              </a:bodyPr>
              <a:lstStyle/>
              <a:p>
                <a:pPr algn="ctr"/>
                <a:r>
                  <a:rPr lang="en-US" sz="1200" dirty="0"/>
                  <a:t>Time update via dynamical model</a:t>
                </a:r>
              </a:p>
              <a:p>
                <a:pPr algn="ct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a:rPr lang="en-US" sz="1200" i="1">
                              <a:latin typeface="Cambria Math" panose="02040503050406030204" pitchFamily="18" charset="0"/>
                            </a:rPr>
                            <m:t>𝑖</m:t>
                          </m:r>
                        </m:sub>
                      </m:sSub>
                      <m:r>
                        <a:rPr lang="en-US" sz="1200" i="1">
                          <a:latin typeface="Cambria Math" panose="02040503050406030204" pitchFamily="18" charset="0"/>
                        </a:rPr>
                        <m:t>=</m:t>
                      </m:r>
                      <m:r>
                        <a:rPr lang="en-US" sz="1200" i="1">
                          <a:latin typeface="Cambria Math" panose="02040503050406030204" pitchFamily="18" charset="0"/>
                        </a:rPr>
                        <m:t>𝐹</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𝜒</m:t>
                              </m:r>
                            </m:e>
                            <m:sub>
                              <m:r>
                                <a:rPr lang="en-US" sz="1200" i="1">
                                  <a:latin typeface="Cambria Math" panose="02040503050406030204" pitchFamily="18" charset="0"/>
                                </a:rPr>
                                <m:t>𝑖</m:t>
                              </m:r>
                            </m:sub>
                          </m:sSub>
                        </m:e>
                      </m:d>
                    </m:oMath>
                  </m:oMathPara>
                </a14:m>
                <a:endParaRPr lang="en-US" sz="1200" dirty="0"/>
              </a:p>
            </p:txBody>
          </p:sp>
        </mc:Choice>
        <mc:Fallback>
          <p:sp>
            <p:nvSpPr>
              <p:cNvPr id="69" name="TextBox 68">
                <a:extLst>
                  <a:ext uri="{FF2B5EF4-FFF2-40B4-BE49-F238E27FC236}">
                    <a16:creationId xmlns:a16="http://schemas.microsoft.com/office/drawing/2014/main" id="{87298B0C-634F-477D-8F93-9D4A6661498B}"/>
                  </a:ext>
                </a:extLst>
              </p:cNvPr>
              <p:cNvSpPr txBox="1">
                <a:spLocks noRot="1" noChangeAspect="1" noMove="1" noResize="1" noEditPoints="1" noAdjustHandles="1" noChangeArrowheads="1" noChangeShapeType="1" noTextEdit="1"/>
              </p:cNvSpPr>
              <p:nvPr/>
            </p:nvSpPr>
            <p:spPr>
              <a:xfrm>
                <a:off x="2737772" y="401039"/>
                <a:ext cx="2392723" cy="461665"/>
              </a:xfrm>
              <a:prstGeom prst="rect">
                <a:avLst/>
              </a:prstGeom>
              <a:blipFill>
                <a:blip r:embed="rId2"/>
                <a:stretch>
                  <a:fillRect/>
                </a:stretch>
              </a:blipFill>
              <a:ln>
                <a:solidFill>
                  <a:schemeClr val="accent1">
                    <a:lumMod val="40000"/>
                    <a:lumOff val="60000"/>
                  </a:schemeClr>
                </a:solidFill>
              </a:ln>
            </p:spPr>
            <p:txBody>
              <a:bodyPr/>
              <a:lstStyle/>
              <a:p>
                <a:r>
                  <a:rPr lang="en-US">
                    <a:noFill/>
                  </a:rPr>
                  <a:t> </a:t>
                </a:r>
              </a:p>
            </p:txBody>
          </p:sp>
        </mc:Fallback>
      </mc:AlternateContent>
      <p:sp>
        <p:nvSpPr>
          <p:cNvPr id="80" name="TextBox 79">
            <a:extLst>
              <a:ext uri="{FF2B5EF4-FFF2-40B4-BE49-F238E27FC236}">
                <a16:creationId xmlns:a16="http://schemas.microsoft.com/office/drawing/2014/main" id="{5D4E0662-B7E5-4998-8AE0-68A1D01C56EF}"/>
              </a:ext>
            </a:extLst>
          </p:cNvPr>
          <p:cNvSpPr txBox="1"/>
          <p:nvPr/>
        </p:nvSpPr>
        <p:spPr>
          <a:xfrm>
            <a:off x="219475" y="503829"/>
            <a:ext cx="959837" cy="276999"/>
          </a:xfrm>
          <a:prstGeom prst="rect">
            <a:avLst/>
          </a:prstGeom>
          <a:noFill/>
          <a:ln>
            <a:solidFill>
              <a:schemeClr val="tx1"/>
            </a:solidFill>
          </a:ln>
        </p:spPr>
        <p:txBody>
          <a:bodyPr wrap="square" rtlCol="0">
            <a:spAutoFit/>
          </a:bodyPr>
          <a:lstStyle/>
          <a:p>
            <a:pPr algn="ctr"/>
            <a:r>
              <a:rPr lang="en-US" sz="1200" dirty="0"/>
              <a:t>Current</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D3EE5D25-323C-0F43-B9ED-402F34C7048A}"/>
                  </a:ext>
                </a:extLst>
              </p:cNvPr>
              <p:cNvSpPr txBox="1"/>
              <p:nvPr/>
            </p:nvSpPr>
            <p:spPr>
              <a:xfrm>
                <a:off x="219475" y="932785"/>
                <a:ext cx="2946261" cy="369332"/>
              </a:xfrm>
              <a:prstGeom prst="rect">
                <a:avLst/>
              </a:prstGeom>
              <a:noFill/>
            </p:spPr>
            <p:txBody>
              <a:bodyPr wrap="square" lIns="0" tIns="0" rIns="0" bIns="0" rtlCol="0">
                <a:spAutoFit/>
              </a:bodyPr>
              <a:lstStyle/>
              <a:p>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𝑛</m:t>
                        </m:r>
                      </m:sub>
                    </m:sSub>
                    <m:r>
                      <a:rPr lang="en-US" sz="1200" b="0" i="1" smtClean="0">
                        <a:latin typeface="Cambria Math" panose="02040503050406030204" pitchFamily="18" charset="0"/>
                      </a:rPr>
                      <m:t>:</m:t>
                    </m:r>
                  </m:oMath>
                </a14:m>
                <a:r>
                  <a:rPr lang="en-US" sz="1200" b="0" i="1" dirty="0">
                    <a:latin typeface="Cambria Math" panose="02040503050406030204" pitchFamily="18" charset="0"/>
                  </a:rPr>
                  <a:t> </a:t>
                </a:r>
                <a:r>
                  <a:rPr lang="en-US" sz="1200" i="1" dirty="0">
                    <a:latin typeface="Cambria Math" panose="02040503050406030204" pitchFamily="18" charset="0"/>
                  </a:rPr>
                  <a:t>state variables and parameters at time n</a:t>
                </a:r>
              </a:p>
              <a:p>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𝑛</m:t>
                        </m:r>
                      </m:sub>
                    </m:sSub>
                    <m:r>
                      <a:rPr lang="en-US" sz="1200" b="0" i="1" smtClean="0">
                        <a:latin typeface="Cambria Math" panose="02040503050406030204" pitchFamily="18" charset="0"/>
                      </a:rPr>
                      <m:t>:</m:t>
                    </m:r>
                    <m:r>
                      <a:rPr lang="en-US" sz="1200" b="0" i="1" smtClean="0">
                        <a:latin typeface="Cambria Math" panose="02040503050406030204" pitchFamily="18" charset="0"/>
                      </a:rPr>
                      <m:t>𝑐𝑜𝑣𝑎𝑟𝑖𝑎𝑛𝑐𝑒</m:t>
                    </m:r>
                    <m:r>
                      <a:rPr lang="en-US" sz="1200" b="0" i="1" smtClean="0">
                        <a:latin typeface="Cambria Math" panose="02040503050406030204" pitchFamily="18" charset="0"/>
                      </a:rPr>
                      <m:t> </m:t>
                    </m:r>
                    <m:r>
                      <a:rPr lang="en-US" sz="1200" b="0" i="1" smtClean="0">
                        <a:latin typeface="Cambria Math" panose="02040503050406030204" pitchFamily="18" charset="0"/>
                      </a:rPr>
                      <m:t>𝑚𝑎𝑡𝑟𝑖𝑥</m:t>
                    </m:r>
                    <m:r>
                      <a:rPr lang="en-US" sz="1200" b="0" i="1" smtClean="0">
                        <a:latin typeface="Cambria Math" panose="02040503050406030204" pitchFamily="18" charset="0"/>
                      </a:rPr>
                      <m:t> </m:t>
                    </m:r>
                    <m:r>
                      <a:rPr lang="en-US" sz="1200" b="0" i="1" smtClean="0">
                        <a:latin typeface="Cambria Math" panose="02040503050406030204" pitchFamily="18" charset="0"/>
                      </a:rPr>
                      <m:t>𝑎𝑡</m:t>
                    </m:r>
                    <m:r>
                      <a:rPr lang="en-US" sz="1200" b="0" i="1" smtClean="0">
                        <a:latin typeface="Cambria Math" panose="02040503050406030204" pitchFamily="18" charset="0"/>
                      </a:rPr>
                      <m:t> </m:t>
                    </m:r>
                    <m:r>
                      <a:rPr lang="en-US" sz="1200" b="0" i="1" smtClean="0">
                        <a:latin typeface="Cambria Math" panose="02040503050406030204" pitchFamily="18" charset="0"/>
                      </a:rPr>
                      <m:t>𝑡𝑖𝑚𝑒</m:t>
                    </m:r>
                    <m:r>
                      <a:rPr lang="en-US" sz="1200" b="0" i="1" smtClean="0">
                        <a:latin typeface="Cambria Math" panose="02040503050406030204" pitchFamily="18" charset="0"/>
                      </a:rPr>
                      <m:t> </m:t>
                    </m:r>
                    <m:r>
                      <a:rPr lang="en-US" sz="1200" b="0" i="1" smtClean="0">
                        <a:latin typeface="Cambria Math" panose="02040503050406030204" pitchFamily="18" charset="0"/>
                      </a:rPr>
                      <m:t>𝑛</m:t>
                    </m:r>
                  </m:oMath>
                </a14:m>
                <a:r>
                  <a:rPr lang="en-US" sz="1200" dirty="0"/>
                  <a:t> </a:t>
                </a:r>
              </a:p>
            </p:txBody>
          </p:sp>
        </mc:Choice>
        <mc:Fallback>
          <p:sp>
            <p:nvSpPr>
              <p:cNvPr id="20" name="TextBox 19">
                <a:extLst>
                  <a:ext uri="{FF2B5EF4-FFF2-40B4-BE49-F238E27FC236}">
                    <a16:creationId xmlns:a16="http://schemas.microsoft.com/office/drawing/2014/main" id="{D3EE5D25-323C-0F43-B9ED-402F34C7048A}"/>
                  </a:ext>
                </a:extLst>
              </p:cNvPr>
              <p:cNvSpPr txBox="1">
                <a:spLocks noRot="1" noChangeAspect="1" noMove="1" noResize="1" noEditPoints="1" noAdjustHandles="1" noChangeArrowheads="1" noChangeShapeType="1" noTextEdit="1"/>
              </p:cNvSpPr>
              <p:nvPr/>
            </p:nvSpPr>
            <p:spPr>
              <a:xfrm>
                <a:off x="219475" y="932785"/>
                <a:ext cx="2946261" cy="369332"/>
              </a:xfrm>
              <a:prstGeom prst="rect">
                <a:avLst/>
              </a:prstGeom>
              <a:blipFill>
                <a:blip r:embed="rId3"/>
                <a:stretch>
                  <a:fillRect l="-2146" t="-13333"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3CAFE58C-ED32-BC41-8010-389DC8A99D2A}"/>
                  </a:ext>
                </a:extLst>
              </p:cNvPr>
              <p:cNvSpPr/>
              <p:nvPr/>
            </p:nvSpPr>
            <p:spPr>
              <a:xfrm>
                <a:off x="1179312" y="64416"/>
                <a:ext cx="1695401" cy="461665"/>
              </a:xfrm>
              <a:prstGeom prst="rect">
                <a:avLst/>
              </a:prstGeom>
            </p:spPr>
            <p:txBody>
              <a:bodyPr wrap="none">
                <a:spAutoFit/>
              </a:bodyPr>
              <a:lstStyle/>
              <a:p>
                <a:r>
                  <a:rPr lang="en-US" sz="1200" dirty="0"/>
                  <a:t>Sample sigma vectors </a:t>
                </a:r>
                <a14:m>
                  <m:oMath xmlns:m="http://schemas.openxmlformats.org/officeDocument/2006/math">
                    <m:r>
                      <a:rPr lang="en-US" sz="1200" i="1" smtClean="0">
                        <a:latin typeface="Cambria Math" panose="02040503050406030204" pitchFamily="18" charset="0"/>
                        <a:ea typeface="Cambria Math" panose="02040503050406030204" pitchFamily="18" charset="0"/>
                      </a:rPr>
                      <m:t>𝜒</m:t>
                    </m:r>
                  </m:oMath>
                </a14:m>
                <a:r>
                  <a:rPr lang="en-US" sz="1200" dirty="0"/>
                  <a:t> </a:t>
                </a:r>
              </a:p>
              <a:p>
                <a:r>
                  <a:rPr lang="en-US" sz="1200" dirty="0"/>
                  <a:t>Dynamical system </a:t>
                </a:r>
                <a14:m>
                  <m:oMath xmlns:m="http://schemas.openxmlformats.org/officeDocument/2006/math">
                    <m:r>
                      <a:rPr lang="en-US" sz="1200" b="0" i="1" smtClean="0">
                        <a:latin typeface="Cambria Math" panose="02040503050406030204" pitchFamily="18" charset="0"/>
                      </a:rPr>
                      <m:t>𝐹</m:t>
                    </m:r>
                  </m:oMath>
                </a14:m>
                <a:endParaRPr lang="en-US" sz="1200" dirty="0"/>
              </a:p>
            </p:txBody>
          </p:sp>
        </mc:Choice>
        <mc:Fallback>
          <p:sp>
            <p:nvSpPr>
              <p:cNvPr id="12" name="Rectangle 11">
                <a:extLst>
                  <a:ext uri="{FF2B5EF4-FFF2-40B4-BE49-F238E27FC236}">
                    <a16:creationId xmlns:a16="http://schemas.microsoft.com/office/drawing/2014/main" id="{3CAFE58C-ED32-BC41-8010-389DC8A99D2A}"/>
                  </a:ext>
                </a:extLst>
              </p:cNvPr>
              <p:cNvSpPr>
                <a:spLocks noRot="1" noChangeAspect="1" noMove="1" noResize="1" noEditPoints="1" noAdjustHandles="1" noChangeArrowheads="1" noChangeShapeType="1" noTextEdit="1"/>
              </p:cNvSpPr>
              <p:nvPr/>
            </p:nvSpPr>
            <p:spPr>
              <a:xfrm>
                <a:off x="1179312" y="64416"/>
                <a:ext cx="1695401" cy="461665"/>
              </a:xfrm>
              <a:prstGeom prst="rect">
                <a:avLst/>
              </a:prstGeom>
              <a:blipFill>
                <a:blip r:embed="rId4"/>
                <a:stretch>
                  <a:fillRect t="-2703" b="-108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DC9B3579-72AA-FF41-B2E6-2331842194AB}"/>
                  </a:ext>
                </a:extLst>
              </p:cNvPr>
              <p:cNvSpPr txBox="1"/>
              <p:nvPr/>
            </p:nvSpPr>
            <p:spPr>
              <a:xfrm>
                <a:off x="6301320" y="2661341"/>
                <a:ext cx="2781526" cy="981166"/>
              </a:xfrm>
              <a:prstGeom prst="rect">
                <a:avLst/>
              </a:prstGeom>
              <a:solidFill>
                <a:schemeClr val="accent5">
                  <a:lumMod val="60000"/>
                  <a:lumOff val="40000"/>
                </a:schemeClr>
              </a:solidFill>
              <a:ln>
                <a:solidFill>
                  <a:schemeClr val="accent1">
                    <a:lumMod val="40000"/>
                    <a:lumOff val="60000"/>
                  </a:schemeClr>
                </a:solidFill>
              </a:ln>
            </p:spPr>
            <p:txBody>
              <a:bodyPr wrap="square" rtlCol="0">
                <a:spAutoFit/>
              </a:bodyPr>
              <a:lstStyle/>
              <a:p>
                <a:pPr algn="ctr"/>
                <a:r>
                  <a:rPr lang="en-US" sz="1200" dirty="0"/>
                  <a:t>Project observable covariance matrix </a:t>
                </a:r>
              </a:p>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𝑦</m:t>
                          </m:r>
                        </m:sub>
                      </m:sSub>
                      <m:r>
                        <a:rPr lang="en-US" sz="1200" i="1">
                          <a:latin typeface="Cambria Math" panose="02040503050406030204" pitchFamily="18" charset="0"/>
                        </a:rPr>
                        <m:t>= </m:t>
                      </m:r>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𝑖</m:t>
                          </m:r>
                          <m:r>
                            <a:rPr lang="en-US" sz="1200" i="1">
                              <a:latin typeface="Cambria Math" panose="02040503050406030204" pitchFamily="18" charset="0"/>
                            </a:rPr>
                            <m:t>=0</m:t>
                          </m:r>
                        </m:sub>
                        <m:sup>
                          <m:r>
                            <a:rPr lang="en-US" sz="1200" i="1">
                              <a:latin typeface="Cambria Math" panose="02040503050406030204" pitchFamily="18" charset="0"/>
                            </a:rPr>
                            <m:t>2</m:t>
                          </m:r>
                          <m:r>
                            <a:rPr lang="en-US" sz="1200" i="1">
                              <a:latin typeface="Cambria Math" panose="02040503050406030204" pitchFamily="18" charset="0"/>
                            </a:rPr>
                            <m:t>𝐿</m:t>
                          </m:r>
                        </m:sup>
                        <m:e>
                          <m:sSubSup>
                            <m:sSubSupPr>
                              <m:ctrlPr>
                                <a:rPr lang="en-US" sz="1200" i="1">
                                  <a:latin typeface="Cambria Math" panose="02040503050406030204" pitchFamily="18" charset="0"/>
                                </a:rPr>
                              </m:ctrlPr>
                            </m:sSubSupPr>
                            <m:e>
                              <m:r>
                                <a:rPr lang="en-US" sz="1200" i="1">
                                  <a:latin typeface="Cambria Math" panose="02040503050406030204" pitchFamily="18" charset="0"/>
                                </a:rPr>
                                <m:t>𝑊</m:t>
                              </m:r>
                            </m:e>
                            <m:sub>
                              <m:r>
                                <a:rPr lang="en-US" sz="1200" i="1">
                                  <a:latin typeface="Cambria Math" panose="02040503050406030204" pitchFamily="18" charset="0"/>
                                </a:rPr>
                                <m:t>𝑖</m:t>
                              </m:r>
                            </m:sub>
                            <m:sup>
                              <m:r>
                                <a:rPr lang="en-US" sz="1200" i="1">
                                  <a:latin typeface="Cambria Math" panose="02040503050406030204" pitchFamily="18" charset="0"/>
                                </a:rPr>
                                <m:t>𝑐</m:t>
                              </m:r>
                            </m:sup>
                          </m:sSubSup>
                        </m:e>
                      </m:nary>
                      <m:d>
                        <m:dPr>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i="1" smtClean="0">
                                  <a:latin typeface="Cambria Math" panose="02040503050406030204" pitchFamily="18" charset="0"/>
                                </a:rPr>
                                <m:t>𝑌</m:t>
                              </m:r>
                            </m:e>
                            <m:sub>
                              <m:r>
                                <a:rPr lang="en-US" sz="1200" b="0" i="1" smtClean="0">
                                  <a:latin typeface="Cambria Math" panose="02040503050406030204" pitchFamily="18" charset="0"/>
                                </a:rPr>
                                <m:t>𝑖</m:t>
                              </m:r>
                            </m:sub>
                          </m:sSub>
                          <m:r>
                            <a:rPr lang="en-US" sz="1200" i="1">
                              <a:latin typeface="Cambria Math" panose="02040503050406030204" pitchFamily="18" charset="0"/>
                            </a:rPr>
                            <m:t>−</m:t>
                          </m:r>
                          <m:sSup>
                            <m:sSupPr>
                              <m:ctrlPr>
                                <a:rPr lang="en-US" sz="1200" i="1">
                                  <a:latin typeface="Cambria Math" panose="02040503050406030204" pitchFamily="18" charset="0"/>
                                </a:rPr>
                              </m:ctrlPr>
                            </m:sSupPr>
                            <m:e>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𝑛</m:t>
                                      </m:r>
                                    </m:sub>
                                  </m:sSub>
                                </m:e>
                              </m:acc>
                            </m:e>
                            <m:sup>
                              <m:r>
                                <a:rPr lang="en-US" sz="1200" i="1">
                                  <a:latin typeface="Cambria Math" panose="02040503050406030204" pitchFamily="18" charset="0"/>
                                </a:rPr>
                                <m:t>−</m:t>
                              </m:r>
                            </m:sup>
                          </m:sSup>
                        </m:e>
                      </m:d>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i="1" smtClean="0">
                                      <a:latin typeface="Cambria Math" panose="02040503050406030204" pitchFamily="18" charset="0"/>
                                    </a:rPr>
                                    <m:t>𝑌</m:t>
                                  </m:r>
                                </m:e>
                                <m:sub>
                                  <m:r>
                                    <a:rPr lang="en-US" sz="1200" b="0" i="1" smtClean="0">
                                      <a:latin typeface="Cambria Math" panose="02040503050406030204" pitchFamily="18" charset="0"/>
                                    </a:rPr>
                                    <m:t>𝑖</m:t>
                                  </m:r>
                                </m:sub>
                              </m:sSub>
                              <m:r>
                                <a:rPr lang="en-US" sz="1200" i="1">
                                  <a:latin typeface="Cambria Math" panose="02040503050406030204" pitchFamily="18" charset="0"/>
                                </a:rPr>
                                <m:t>−</m:t>
                              </m:r>
                              <m:sSup>
                                <m:sSupPr>
                                  <m:ctrlPr>
                                    <a:rPr lang="en-US" sz="1200" i="1">
                                      <a:latin typeface="Cambria Math" panose="02040503050406030204" pitchFamily="18" charset="0"/>
                                    </a:rPr>
                                  </m:ctrlPr>
                                </m:sSupPr>
                                <m:e>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𝑛</m:t>
                                          </m:r>
                                        </m:sub>
                                      </m:sSub>
                                    </m:e>
                                  </m:acc>
                                </m:e>
                                <m:sup>
                                  <m:r>
                                    <a:rPr lang="en-US" sz="1200" i="1">
                                      <a:latin typeface="Cambria Math" panose="02040503050406030204" pitchFamily="18" charset="0"/>
                                    </a:rPr>
                                    <m:t>−</m:t>
                                  </m:r>
                                </m:sup>
                              </m:sSup>
                            </m:e>
                          </m:d>
                        </m:e>
                        <m:sup>
                          <m:r>
                            <a:rPr lang="en-US" sz="1200" i="1">
                              <a:latin typeface="Cambria Math" panose="02040503050406030204" pitchFamily="18" charset="0"/>
                            </a:rPr>
                            <m:t>𝑇</m:t>
                          </m:r>
                        </m:sup>
                      </m:sSup>
                      <m:r>
                        <a:rPr lang="en-US" sz="1200" i="1">
                          <a:latin typeface="Cambria Math" panose="02040503050406030204" pitchFamily="18" charset="0"/>
                        </a:rPr>
                        <m:t>+</m:t>
                      </m:r>
                      <m:r>
                        <a:rPr lang="en-US" sz="1200" i="1">
                          <a:latin typeface="Cambria Math" panose="02040503050406030204" pitchFamily="18" charset="0"/>
                        </a:rPr>
                        <m:t>𝑅</m:t>
                      </m:r>
                    </m:oMath>
                  </m:oMathPara>
                </a14:m>
                <a:endParaRPr lang="en-US" sz="1200" dirty="0"/>
              </a:p>
              <a:p>
                <a:pPr/>
                <a:endParaRPr lang="en-US" sz="1200" dirty="0"/>
              </a:p>
            </p:txBody>
          </p:sp>
        </mc:Choice>
        <mc:Fallback>
          <p:sp>
            <p:nvSpPr>
              <p:cNvPr id="59" name="TextBox 58">
                <a:extLst>
                  <a:ext uri="{FF2B5EF4-FFF2-40B4-BE49-F238E27FC236}">
                    <a16:creationId xmlns:a16="http://schemas.microsoft.com/office/drawing/2014/main" id="{DC9B3579-72AA-FF41-B2E6-2331842194AB}"/>
                  </a:ext>
                </a:extLst>
              </p:cNvPr>
              <p:cNvSpPr txBox="1">
                <a:spLocks noRot="1" noChangeAspect="1" noMove="1" noResize="1" noEditPoints="1" noAdjustHandles="1" noChangeArrowheads="1" noChangeShapeType="1" noTextEdit="1"/>
              </p:cNvSpPr>
              <p:nvPr/>
            </p:nvSpPr>
            <p:spPr>
              <a:xfrm>
                <a:off x="6301320" y="2661341"/>
                <a:ext cx="2781526" cy="981166"/>
              </a:xfrm>
              <a:prstGeom prst="rect">
                <a:avLst/>
              </a:prstGeom>
              <a:blipFill>
                <a:blip r:embed="rId5"/>
                <a:stretch>
                  <a:fillRect l="-2715" t="-36709" b="-69620"/>
                </a:stretch>
              </a:blipFill>
              <a:ln>
                <a:solidFill>
                  <a:schemeClr val="accent1">
                    <a:lumMod val="40000"/>
                    <a:lumOff val="60000"/>
                  </a:schemeClr>
                </a:solidFill>
              </a:ln>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C3EAA520-80A6-284E-97CB-1A5F76EB2D2C}"/>
              </a:ext>
            </a:extLst>
          </p:cNvPr>
          <p:cNvCxnSpPr>
            <a:cxnSpLocks/>
            <a:stCxn id="69" idx="3"/>
            <a:endCxn id="94" idx="1"/>
          </p:cNvCxnSpPr>
          <p:nvPr/>
        </p:nvCxnSpPr>
        <p:spPr>
          <a:xfrm>
            <a:off x="5130495" y="631872"/>
            <a:ext cx="980462" cy="10458"/>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1A27C373-383D-D54D-893E-443099139C98}"/>
                  </a:ext>
                </a:extLst>
              </p:cNvPr>
              <p:cNvSpPr txBox="1"/>
              <p:nvPr/>
            </p:nvSpPr>
            <p:spPr>
              <a:xfrm>
                <a:off x="6110957" y="411497"/>
                <a:ext cx="2392723" cy="461665"/>
              </a:xfrm>
              <a:prstGeom prst="rect">
                <a:avLst/>
              </a:prstGeom>
              <a:solidFill>
                <a:schemeClr val="accent5">
                  <a:lumMod val="60000"/>
                  <a:lumOff val="40000"/>
                </a:schemeClr>
              </a:solidFill>
              <a:ln>
                <a:solidFill>
                  <a:schemeClr val="accent1">
                    <a:lumMod val="40000"/>
                    <a:lumOff val="60000"/>
                  </a:schemeClr>
                </a:solidFill>
              </a:ln>
            </p:spPr>
            <p:txBody>
              <a:bodyPr wrap="square" rtlCol="0">
                <a:spAutoFit/>
              </a:bodyPr>
              <a:lstStyle/>
              <a:p>
                <a:pPr algn="ctr"/>
                <a:r>
                  <a:rPr lang="en-US" sz="1200" dirty="0"/>
                  <a:t>Extract observable state variables</a:t>
                </a:r>
              </a:p>
              <a:p>
                <a:pPr algn="ct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𝑌</m:t>
                          </m:r>
                        </m:e>
                        <m:sub>
                          <m:r>
                            <a:rPr lang="en-US" sz="1200" i="1">
                              <a:latin typeface="Cambria Math" panose="02040503050406030204" pitchFamily="18" charset="0"/>
                            </a:rPr>
                            <m:t>𝑖</m:t>
                          </m:r>
                        </m:sub>
                      </m:sSub>
                      <m:r>
                        <a:rPr lang="en-US" sz="1200" i="1">
                          <a:latin typeface="Cambria Math" panose="02040503050406030204" pitchFamily="18" charset="0"/>
                        </a:rPr>
                        <m:t>=</m:t>
                      </m:r>
                      <m:r>
                        <a:rPr lang="en-US" sz="1200" b="0" i="1" smtClean="0">
                          <a:latin typeface="Cambria Math" panose="02040503050406030204" pitchFamily="18" charset="0"/>
                        </a:rPr>
                        <m:t>𝐻</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𝑍</m:t>
                              </m:r>
                            </m:e>
                            <m:sub>
                              <m:r>
                                <a:rPr lang="en-US" sz="1200" i="1">
                                  <a:latin typeface="Cambria Math" panose="02040503050406030204" pitchFamily="18" charset="0"/>
                                </a:rPr>
                                <m:t>𝑖</m:t>
                              </m:r>
                            </m:sub>
                          </m:sSub>
                        </m:e>
                      </m:d>
                    </m:oMath>
                  </m:oMathPara>
                </a14:m>
                <a:endParaRPr lang="en-US" sz="1200" dirty="0"/>
              </a:p>
            </p:txBody>
          </p:sp>
        </mc:Choice>
        <mc:Fallback>
          <p:sp>
            <p:nvSpPr>
              <p:cNvPr id="94" name="TextBox 93">
                <a:extLst>
                  <a:ext uri="{FF2B5EF4-FFF2-40B4-BE49-F238E27FC236}">
                    <a16:creationId xmlns:a16="http://schemas.microsoft.com/office/drawing/2014/main" id="{1A27C373-383D-D54D-893E-443099139C98}"/>
                  </a:ext>
                </a:extLst>
              </p:cNvPr>
              <p:cNvSpPr txBox="1">
                <a:spLocks noRot="1" noChangeAspect="1" noMove="1" noResize="1" noEditPoints="1" noAdjustHandles="1" noChangeArrowheads="1" noChangeShapeType="1" noTextEdit="1"/>
              </p:cNvSpPr>
              <p:nvPr/>
            </p:nvSpPr>
            <p:spPr>
              <a:xfrm>
                <a:off x="6110957" y="411497"/>
                <a:ext cx="2392723" cy="461665"/>
              </a:xfrm>
              <a:prstGeom prst="rect">
                <a:avLst/>
              </a:prstGeom>
              <a:blipFill>
                <a:blip r:embed="rId6"/>
                <a:stretch>
                  <a:fillRect/>
                </a:stretch>
              </a:blipFill>
              <a:ln>
                <a:solidFill>
                  <a:schemeClr val="accent1">
                    <a:lumMod val="40000"/>
                    <a:lumOff val="6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2DAD214D-C20B-FC4A-975C-7A83D5873E96}"/>
                  </a:ext>
                </a:extLst>
              </p:cNvPr>
              <p:cNvSpPr txBox="1"/>
              <p:nvPr/>
            </p:nvSpPr>
            <p:spPr>
              <a:xfrm>
                <a:off x="3121676" y="1422152"/>
                <a:ext cx="1664396" cy="796500"/>
              </a:xfrm>
              <a:prstGeom prst="rect">
                <a:avLst/>
              </a:prstGeom>
              <a:solidFill>
                <a:schemeClr val="accent5">
                  <a:lumMod val="60000"/>
                  <a:lumOff val="40000"/>
                </a:schemeClr>
              </a:solidFill>
              <a:ln>
                <a:solidFill>
                  <a:schemeClr val="accent1">
                    <a:lumMod val="40000"/>
                    <a:lumOff val="60000"/>
                  </a:schemeClr>
                </a:solidFill>
              </a:ln>
            </p:spPr>
            <p:txBody>
              <a:bodyPr wrap="square" rtlCol="0">
                <a:spAutoFit/>
              </a:bodyPr>
              <a:lstStyle/>
              <a:p>
                <a:pPr algn="ctr"/>
                <a:r>
                  <a:rPr lang="en-US" sz="1200" dirty="0"/>
                  <a:t>Take weighted average </a:t>
                </a:r>
              </a:p>
              <a:p>
                <a:pPr algn="ctr"/>
                <a14:m>
                  <m:oMathPara xmlns:m="http://schemas.openxmlformats.org/officeDocument/2006/math">
                    <m:oMathParaPr>
                      <m:jc m:val="centerGroup"/>
                    </m:oMathParaPr>
                    <m:oMath xmlns:m="http://schemas.openxmlformats.org/officeDocument/2006/math">
                      <m:sSup>
                        <m:sSupPr>
                          <m:ctrlPr>
                            <a:rPr lang="en-US" sz="1200" i="1">
                              <a:latin typeface="Cambria Math" panose="02040503050406030204" pitchFamily="18" charset="0"/>
                            </a:rPr>
                          </m:ctrlPr>
                        </m:sSupPr>
                        <m:e>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𝑥</m:t>
                                  </m:r>
                                </m:e>
                                <m:sub>
                                  <m:r>
                                    <a:rPr lang="en-US" sz="1200" i="1">
                                      <a:latin typeface="Cambria Math" panose="02040503050406030204" pitchFamily="18" charset="0"/>
                                    </a:rPr>
                                    <m:t>𝑛</m:t>
                                  </m:r>
                                </m:sub>
                              </m:sSub>
                            </m:e>
                          </m:acc>
                        </m:e>
                        <m:sup>
                          <m:r>
                            <a:rPr lang="en-US" sz="1200" i="1">
                              <a:latin typeface="Cambria Math" panose="02040503050406030204" pitchFamily="18" charset="0"/>
                            </a:rPr>
                            <m:t>−</m:t>
                          </m:r>
                        </m:sup>
                      </m:sSup>
                      <m:r>
                        <a:rPr lang="en-US" sz="1200" i="1">
                          <a:latin typeface="Cambria Math" panose="02040503050406030204" pitchFamily="18" charset="0"/>
                        </a:rPr>
                        <m:t>= </m:t>
                      </m:r>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𝑖</m:t>
                          </m:r>
                          <m:r>
                            <a:rPr lang="en-US" sz="1200" i="1">
                              <a:latin typeface="Cambria Math" panose="02040503050406030204" pitchFamily="18" charset="0"/>
                            </a:rPr>
                            <m:t>=0</m:t>
                          </m:r>
                        </m:sub>
                        <m:sup>
                          <m:r>
                            <a:rPr lang="en-US" sz="1200" i="1">
                              <a:latin typeface="Cambria Math" panose="02040503050406030204" pitchFamily="18" charset="0"/>
                            </a:rPr>
                            <m:t>2</m:t>
                          </m:r>
                          <m:r>
                            <a:rPr lang="en-US" sz="1200" i="1">
                              <a:latin typeface="Cambria Math" panose="02040503050406030204" pitchFamily="18" charset="0"/>
                            </a:rPr>
                            <m:t>𝐿</m:t>
                          </m:r>
                        </m:sup>
                        <m:e>
                          <m:sSubSup>
                            <m:sSubSupPr>
                              <m:ctrlPr>
                                <a:rPr lang="en-US" sz="1200" i="1">
                                  <a:latin typeface="Cambria Math" panose="02040503050406030204" pitchFamily="18" charset="0"/>
                                </a:rPr>
                              </m:ctrlPr>
                            </m:sSubSupPr>
                            <m:e>
                              <m:r>
                                <a:rPr lang="en-US" sz="1200" i="1">
                                  <a:latin typeface="Cambria Math" panose="02040503050406030204" pitchFamily="18" charset="0"/>
                                </a:rPr>
                                <m:t>𝑊</m:t>
                              </m:r>
                            </m:e>
                            <m:sub>
                              <m:r>
                                <a:rPr lang="en-US" sz="1200" i="1">
                                  <a:latin typeface="Cambria Math" panose="02040503050406030204" pitchFamily="18" charset="0"/>
                                </a:rPr>
                                <m:t>𝑖</m:t>
                              </m:r>
                            </m:sub>
                            <m:sup>
                              <m:r>
                                <a:rPr lang="en-US" sz="1200" i="1">
                                  <a:latin typeface="Cambria Math" panose="02040503050406030204" pitchFamily="18" charset="0"/>
                                </a:rPr>
                                <m:t>𝑚</m:t>
                              </m:r>
                            </m:sup>
                          </m:sSubSup>
                        </m:e>
                      </m:nary>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𝑍</m:t>
                          </m:r>
                        </m:e>
                        <m:sub>
                          <m:r>
                            <a:rPr lang="en-US" sz="1200" b="0" i="1" smtClean="0">
                              <a:latin typeface="Cambria Math" panose="02040503050406030204" pitchFamily="18" charset="0"/>
                            </a:rPr>
                            <m:t>𝑖</m:t>
                          </m:r>
                        </m:sub>
                      </m:sSub>
                    </m:oMath>
                  </m:oMathPara>
                </a14:m>
                <a:endParaRPr lang="en-US" sz="1200" dirty="0"/>
              </a:p>
            </p:txBody>
          </p:sp>
        </mc:Choice>
        <mc:Fallback>
          <p:sp>
            <p:nvSpPr>
              <p:cNvPr id="103" name="TextBox 102">
                <a:extLst>
                  <a:ext uri="{FF2B5EF4-FFF2-40B4-BE49-F238E27FC236}">
                    <a16:creationId xmlns:a16="http://schemas.microsoft.com/office/drawing/2014/main" id="{2DAD214D-C20B-FC4A-975C-7A83D5873E96}"/>
                  </a:ext>
                </a:extLst>
              </p:cNvPr>
              <p:cNvSpPr txBox="1">
                <a:spLocks noRot="1" noChangeAspect="1" noMove="1" noResize="1" noEditPoints="1" noAdjustHandles="1" noChangeArrowheads="1" noChangeShapeType="1" noTextEdit="1"/>
              </p:cNvSpPr>
              <p:nvPr/>
            </p:nvSpPr>
            <p:spPr>
              <a:xfrm>
                <a:off x="3121676" y="1422152"/>
                <a:ext cx="1664396" cy="796500"/>
              </a:xfrm>
              <a:prstGeom prst="rect">
                <a:avLst/>
              </a:prstGeom>
              <a:blipFill>
                <a:blip r:embed="rId7"/>
                <a:stretch>
                  <a:fillRect t="-43077" b="-106154"/>
                </a:stretch>
              </a:blipFill>
              <a:ln>
                <a:solidFill>
                  <a:schemeClr val="accent1">
                    <a:lumMod val="40000"/>
                    <a:lumOff val="6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3D2FCC77-B850-604D-86A9-917E72BE0B59}"/>
                  </a:ext>
                </a:extLst>
              </p:cNvPr>
              <p:cNvSpPr txBox="1"/>
              <p:nvPr/>
            </p:nvSpPr>
            <p:spPr>
              <a:xfrm>
                <a:off x="6243368" y="1316154"/>
                <a:ext cx="1664396" cy="796500"/>
              </a:xfrm>
              <a:prstGeom prst="rect">
                <a:avLst/>
              </a:prstGeom>
              <a:solidFill>
                <a:schemeClr val="accent5">
                  <a:lumMod val="60000"/>
                  <a:lumOff val="40000"/>
                </a:schemeClr>
              </a:solidFill>
              <a:ln>
                <a:solidFill>
                  <a:schemeClr val="accent1">
                    <a:lumMod val="40000"/>
                    <a:lumOff val="60000"/>
                  </a:schemeClr>
                </a:solidFill>
              </a:ln>
            </p:spPr>
            <p:txBody>
              <a:bodyPr wrap="square" rtlCol="0">
                <a:spAutoFit/>
              </a:bodyPr>
              <a:lstStyle/>
              <a:p>
                <a:pPr algn="ctr"/>
                <a:r>
                  <a:rPr lang="en-US" sz="1200" dirty="0"/>
                  <a:t>Take weighted average </a:t>
                </a:r>
              </a:p>
              <a:p>
                <a:pPr algn="ctr"/>
                <a14:m>
                  <m:oMathPara xmlns:m="http://schemas.openxmlformats.org/officeDocument/2006/math">
                    <m:oMathParaPr>
                      <m:jc m:val="centerGroup"/>
                    </m:oMathParaPr>
                    <m:oMath xmlns:m="http://schemas.openxmlformats.org/officeDocument/2006/math">
                      <m:sSup>
                        <m:sSupPr>
                          <m:ctrlPr>
                            <a:rPr lang="en-US" sz="1200" i="1">
                              <a:latin typeface="Cambria Math" panose="02040503050406030204" pitchFamily="18" charset="0"/>
                            </a:rPr>
                          </m:ctrlPr>
                        </m:sSupPr>
                        <m:e>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𝑦</m:t>
                                  </m:r>
                                </m:e>
                                <m:sub>
                                  <m:r>
                                    <a:rPr lang="en-US" sz="1200" i="1">
                                      <a:latin typeface="Cambria Math" panose="02040503050406030204" pitchFamily="18" charset="0"/>
                                    </a:rPr>
                                    <m:t>𝑛</m:t>
                                  </m:r>
                                </m:sub>
                              </m:sSub>
                            </m:e>
                          </m:acc>
                        </m:e>
                        <m:sup>
                          <m:r>
                            <a:rPr lang="en-US" sz="1200" i="1">
                              <a:latin typeface="Cambria Math" panose="02040503050406030204" pitchFamily="18" charset="0"/>
                            </a:rPr>
                            <m:t>−</m:t>
                          </m:r>
                        </m:sup>
                      </m:sSup>
                      <m:r>
                        <a:rPr lang="en-US" sz="1200" i="1">
                          <a:latin typeface="Cambria Math" panose="02040503050406030204" pitchFamily="18" charset="0"/>
                        </a:rPr>
                        <m:t>= </m:t>
                      </m:r>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𝑖</m:t>
                          </m:r>
                          <m:r>
                            <a:rPr lang="en-US" sz="1200" i="1">
                              <a:latin typeface="Cambria Math" panose="02040503050406030204" pitchFamily="18" charset="0"/>
                            </a:rPr>
                            <m:t>=0</m:t>
                          </m:r>
                        </m:sub>
                        <m:sup>
                          <m:r>
                            <a:rPr lang="en-US" sz="1200" i="1">
                              <a:latin typeface="Cambria Math" panose="02040503050406030204" pitchFamily="18" charset="0"/>
                            </a:rPr>
                            <m:t>2</m:t>
                          </m:r>
                          <m:r>
                            <a:rPr lang="en-US" sz="1200" i="1">
                              <a:latin typeface="Cambria Math" panose="02040503050406030204" pitchFamily="18" charset="0"/>
                            </a:rPr>
                            <m:t>𝐿</m:t>
                          </m:r>
                        </m:sup>
                        <m:e>
                          <m:sSubSup>
                            <m:sSubSupPr>
                              <m:ctrlPr>
                                <a:rPr lang="en-US" sz="1200" i="1">
                                  <a:latin typeface="Cambria Math" panose="02040503050406030204" pitchFamily="18" charset="0"/>
                                </a:rPr>
                              </m:ctrlPr>
                            </m:sSubSupPr>
                            <m:e>
                              <m:r>
                                <a:rPr lang="en-US" sz="1200" i="1">
                                  <a:latin typeface="Cambria Math" panose="02040503050406030204" pitchFamily="18" charset="0"/>
                                </a:rPr>
                                <m:t>𝑊</m:t>
                              </m:r>
                            </m:e>
                            <m:sub>
                              <m:r>
                                <a:rPr lang="en-US" sz="1200" i="1">
                                  <a:latin typeface="Cambria Math" panose="02040503050406030204" pitchFamily="18" charset="0"/>
                                </a:rPr>
                                <m:t>𝑖</m:t>
                              </m:r>
                            </m:sub>
                            <m:sup>
                              <m:r>
                                <a:rPr lang="en-US" sz="1200" i="1">
                                  <a:latin typeface="Cambria Math" panose="02040503050406030204" pitchFamily="18" charset="0"/>
                                </a:rPr>
                                <m:t>𝑚</m:t>
                              </m:r>
                            </m:sup>
                          </m:sSubSup>
                        </m:e>
                      </m:nary>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𝑌</m:t>
                          </m:r>
                        </m:e>
                        <m:sub>
                          <m:r>
                            <a:rPr lang="en-US" sz="1200" b="0" i="1" smtClean="0">
                              <a:latin typeface="Cambria Math" panose="02040503050406030204" pitchFamily="18" charset="0"/>
                            </a:rPr>
                            <m:t>𝑖</m:t>
                          </m:r>
                        </m:sub>
                      </m:sSub>
                    </m:oMath>
                  </m:oMathPara>
                </a14:m>
                <a:endParaRPr lang="en-US" sz="1200" dirty="0"/>
              </a:p>
            </p:txBody>
          </p:sp>
        </mc:Choice>
        <mc:Fallback>
          <p:sp>
            <p:nvSpPr>
              <p:cNvPr id="104" name="TextBox 103">
                <a:extLst>
                  <a:ext uri="{FF2B5EF4-FFF2-40B4-BE49-F238E27FC236}">
                    <a16:creationId xmlns:a16="http://schemas.microsoft.com/office/drawing/2014/main" id="{3D2FCC77-B850-604D-86A9-917E72BE0B59}"/>
                  </a:ext>
                </a:extLst>
              </p:cNvPr>
              <p:cNvSpPr txBox="1">
                <a:spLocks noRot="1" noChangeAspect="1" noMove="1" noResize="1" noEditPoints="1" noAdjustHandles="1" noChangeArrowheads="1" noChangeShapeType="1" noTextEdit="1"/>
              </p:cNvSpPr>
              <p:nvPr/>
            </p:nvSpPr>
            <p:spPr>
              <a:xfrm>
                <a:off x="6243368" y="1316154"/>
                <a:ext cx="1664396" cy="796500"/>
              </a:xfrm>
              <a:prstGeom prst="rect">
                <a:avLst/>
              </a:prstGeom>
              <a:blipFill>
                <a:blip r:embed="rId8"/>
                <a:stretch>
                  <a:fillRect t="-44615" b="-106154"/>
                </a:stretch>
              </a:blipFill>
              <a:ln>
                <a:solidFill>
                  <a:schemeClr val="accent1">
                    <a:lumMod val="40000"/>
                    <a:lumOff val="6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8428F8E5-AE5B-8D49-AD18-DE3F9771569E}"/>
                  </a:ext>
                </a:extLst>
              </p:cNvPr>
              <p:cNvSpPr txBox="1"/>
              <p:nvPr/>
            </p:nvSpPr>
            <p:spPr>
              <a:xfrm>
                <a:off x="2004884" y="2997970"/>
                <a:ext cx="2781525" cy="981166"/>
              </a:xfrm>
              <a:prstGeom prst="rect">
                <a:avLst/>
              </a:prstGeom>
              <a:solidFill>
                <a:schemeClr val="accent5">
                  <a:lumMod val="60000"/>
                  <a:lumOff val="40000"/>
                </a:schemeClr>
              </a:solidFill>
              <a:ln>
                <a:solidFill>
                  <a:schemeClr val="accent1">
                    <a:lumMod val="40000"/>
                    <a:lumOff val="60000"/>
                  </a:schemeClr>
                </a:solidFill>
              </a:ln>
            </p:spPr>
            <p:txBody>
              <a:bodyPr wrap="square" rtlCol="0">
                <a:spAutoFit/>
              </a:bodyPr>
              <a:lstStyle/>
              <a:p>
                <a:pPr algn="ctr"/>
                <a:r>
                  <a:rPr lang="en-US" sz="1200" dirty="0"/>
                  <a:t>Project covariance matrix </a:t>
                </a:r>
              </a:p>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𝑥</m:t>
                          </m:r>
                        </m:sub>
                      </m:sSub>
                      <m:r>
                        <a:rPr lang="en-US" sz="1200" i="1">
                          <a:latin typeface="Cambria Math" panose="02040503050406030204" pitchFamily="18" charset="0"/>
                        </a:rPr>
                        <m:t>= </m:t>
                      </m:r>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𝑖</m:t>
                          </m:r>
                          <m:r>
                            <a:rPr lang="en-US" sz="1200" i="1">
                              <a:latin typeface="Cambria Math" panose="02040503050406030204" pitchFamily="18" charset="0"/>
                            </a:rPr>
                            <m:t>=0</m:t>
                          </m:r>
                        </m:sub>
                        <m:sup>
                          <m:r>
                            <a:rPr lang="en-US" sz="1200" i="1">
                              <a:latin typeface="Cambria Math" panose="02040503050406030204" pitchFamily="18" charset="0"/>
                            </a:rPr>
                            <m:t>2</m:t>
                          </m:r>
                          <m:r>
                            <a:rPr lang="en-US" sz="1200" i="1">
                              <a:latin typeface="Cambria Math" panose="02040503050406030204" pitchFamily="18" charset="0"/>
                            </a:rPr>
                            <m:t>𝐿</m:t>
                          </m:r>
                        </m:sup>
                        <m:e>
                          <m:sSubSup>
                            <m:sSubSupPr>
                              <m:ctrlPr>
                                <a:rPr lang="en-US" sz="1200" i="1">
                                  <a:latin typeface="Cambria Math" panose="02040503050406030204" pitchFamily="18" charset="0"/>
                                </a:rPr>
                              </m:ctrlPr>
                            </m:sSubSupPr>
                            <m:e>
                              <m:r>
                                <a:rPr lang="en-US" sz="1200" i="1">
                                  <a:latin typeface="Cambria Math" panose="02040503050406030204" pitchFamily="18" charset="0"/>
                                </a:rPr>
                                <m:t>𝑊</m:t>
                              </m:r>
                            </m:e>
                            <m:sub>
                              <m:r>
                                <a:rPr lang="en-US" sz="1200" i="1">
                                  <a:latin typeface="Cambria Math" panose="02040503050406030204" pitchFamily="18" charset="0"/>
                                </a:rPr>
                                <m:t>𝑖</m:t>
                              </m:r>
                            </m:sub>
                            <m:sup>
                              <m:r>
                                <a:rPr lang="en-US" sz="1200" i="1">
                                  <a:latin typeface="Cambria Math" panose="02040503050406030204" pitchFamily="18" charset="0"/>
                                </a:rPr>
                                <m:t>𝑐</m:t>
                              </m:r>
                            </m:sup>
                          </m:sSubSup>
                        </m:e>
                      </m:nary>
                      <m:d>
                        <m:dPr>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i="1" smtClean="0">
                                  <a:latin typeface="Cambria Math" panose="02040503050406030204" pitchFamily="18" charset="0"/>
                                </a:rPr>
                                <m:t>𝑍</m:t>
                              </m:r>
                            </m:e>
                            <m:sub>
                              <m:r>
                                <a:rPr lang="en-US" sz="1200" b="0" i="1" smtClean="0">
                                  <a:latin typeface="Cambria Math" panose="02040503050406030204" pitchFamily="18" charset="0"/>
                                </a:rPr>
                                <m:t>𝑖</m:t>
                              </m:r>
                            </m:sub>
                          </m:sSub>
                          <m:r>
                            <a:rPr lang="en-US" sz="1200" i="1">
                              <a:latin typeface="Cambria Math" panose="02040503050406030204" pitchFamily="18" charset="0"/>
                            </a:rPr>
                            <m:t>−</m:t>
                          </m:r>
                          <m:sSup>
                            <m:sSupPr>
                              <m:ctrlPr>
                                <a:rPr lang="en-US" sz="1200" i="1">
                                  <a:latin typeface="Cambria Math" panose="02040503050406030204" pitchFamily="18" charset="0"/>
                                </a:rPr>
                              </m:ctrlPr>
                            </m:sSupPr>
                            <m:e>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𝑛</m:t>
                                      </m:r>
                                    </m:sub>
                                  </m:sSub>
                                </m:e>
                              </m:acc>
                            </m:e>
                            <m:sup>
                              <m:r>
                                <a:rPr lang="en-US" sz="1200" i="1">
                                  <a:latin typeface="Cambria Math" panose="02040503050406030204" pitchFamily="18" charset="0"/>
                                </a:rPr>
                                <m:t>−</m:t>
                              </m:r>
                            </m:sup>
                          </m:sSup>
                        </m:e>
                      </m:d>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i="1" smtClean="0">
                                      <a:latin typeface="Cambria Math" panose="02040503050406030204" pitchFamily="18" charset="0"/>
                                    </a:rPr>
                                    <m:t>𝑍</m:t>
                                  </m:r>
                                </m:e>
                                <m:sub>
                                  <m:r>
                                    <a:rPr lang="en-US" sz="1200" b="0" i="1" smtClean="0">
                                      <a:latin typeface="Cambria Math" panose="02040503050406030204" pitchFamily="18" charset="0"/>
                                    </a:rPr>
                                    <m:t>𝑖</m:t>
                                  </m:r>
                                </m:sub>
                              </m:sSub>
                              <m:r>
                                <a:rPr lang="en-US" sz="1200" i="1">
                                  <a:latin typeface="Cambria Math" panose="02040503050406030204" pitchFamily="18" charset="0"/>
                                </a:rPr>
                                <m:t>−</m:t>
                              </m:r>
                              <m:sSup>
                                <m:sSupPr>
                                  <m:ctrlPr>
                                    <a:rPr lang="en-US" sz="1200" i="1">
                                      <a:latin typeface="Cambria Math" panose="02040503050406030204" pitchFamily="18" charset="0"/>
                                    </a:rPr>
                                  </m:ctrlPr>
                                </m:sSupPr>
                                <m:e>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𝑛</m:t>
                                          </m:r>
                                        </m:sub>
                                      </m:sSub>
                                    </m:e>
                                  </m:acc>
                                </m:e>
                                <m:sup>
                                  <m:r>
                                    <a:rPr lang="en-US" sz="1200" i="1">
                                      <a:latin typeface="Cambria Math" panose="02040503050406030204" pitchFamily="18" charset="0"/>
                                    </a:rPr>
                                    <m:t>−</m:t>
                                  </m:r>
                                </m:sup>
                              </m:sSup>
                            </m:e>
                          </m:d>
                        </m:e>
                        <m:sup>
                          <m:r>
                            <a:rPr lang="en-US" sz="1200" i="1">
                              <a:latin typeface="Cambria Math" panose="02040503050406030204" pitchFamily="18" charset="0"/>
                            </a:rPr>
                            <m:t>𝑇</m:t>
                          </m:r>
                        </m:sup>
                      </m:sSup>
                      <m:r>
                        <a:rPr lang="en-US" sz="1200" i="1">
                          <a:latin typeface="Cambria Math" panose="02040503050406030204" pitchFamily="18" charset="0"/>
                        </a:rPr>
                        <m:t>+</m:t>
                      </m:r>
                      <m:r>
                        <a:rPr lang="en-US" sz="1200" b="0" i="1" smtClean="0">
                          <a:latin typeface="Cambria Math" panose="02040503050406030204" pitchFamily="18" charset="0"/>
                        </a:rPr>
                        <m:t>𝑄</m:t>
                      </m:r>
                    </m:oMath>
                  </m:oMathPara>
                </a14:m>
                <a:endParaRPr lang="en-US" sz="1200" dirty="0">
                  <a:highlight>
                    <a:srgbClr val="FFFF00"/>
                  </a:highlight>
                </a:endParaRPr>
              </a:p>
              <a:p>
                <a:pPr/>
                <a:endParaRPr lang="en-US" sz="1200" dirty="0"/>
              </a:p>
            </p:txBody>
          </p:sp>
        </mc:Choice>
        <mc:Fallback>
          <p:sp>
            <p:nvSpPr>
              <p:cNvPr id="106" name="TextBox 105">
                <a:extLst>
                  <a:ext uri="{FF2B5EF4-FFF2-40B4-BE49-F238E27FC236}">
                    <a16:creationId xmlns:a16="http://schemas.microsoft.com/office/drawing/2014/main" id="{8428F8E5-AE5B-8D49-AD18-DE3F9771569E}"/>
                  </a:ext>
                </a:extLst>
              </p:cNvPr>
              <p:cNvSpPr txBox="1">
                <a:spLocks noRot="1" noChangeAspect="1" noMove="1" noResize="1" noEditPoints="1" noAdjustHandles="1" noChangeArrowheads="1" noChangeShapeType="1" noTextEdit="1"/>
              </p:cNvSpPr>
              <p:nvPr/>
            </p:nvSpPr>
            <p:spPr>
              <a:xfrm>
                <a:off x="2004884" y="2997970"/>
                <a:ext cx="2781525" cy="981166"/>
              </a:xfrm>
              <a:prstGeom prst="rect">
                <a:avLst/>
              </a:prstGeom>
              <a:blipFill>
                <a:blip r:embed="rId9"/>
                <a:stretch>
                  <a:fillRect l="-4072" t="-35443" b="-70886"/>
                </a:stretch>
              </a:blipFill>
              <a:ln>
                <a:solidFill>
                  <a:schemeClr val="accent1">
                    <a:lumMod val="40000"/>
                    <a:lumOff val="6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A4E66568-08DD-5A4E-A9E8-C7A7FF747F91}"/>
                  </a:ext>
                </a:extLst>
              </p:cNvPr>
              <p:cNvSpPr txBox="1"/>
              <p:nvPr/>
            </p:nvSpPr>
            <p:spPr>
              <a:xfrm>
                <a:off x="1338295" y="4521719"/>
                <a:ext cx="3355207" cy="1170432"/>
              </a:xfrm>
              <a:prstGeom prst="rect">
                <a:avLst/>
              </a:prstGeom>
              <a:solidFill>
                <a:schemeClr val="bg2">
                  <a:lumMod val="75000"/>
                </a:schemeClr>
              </a:solidFill>
              <a:ln>
                <a:solidFill>
                  <a:schemeClr val="tx1"/>
                </a:solidFill>
              </a:ln>
            </p:spPr>
            <p:txBody>
              <a:bodyPr wrap="square" rtlCol="0">
                <a:spAutoFit/>
              </a:bodyPr>
              <a:lstStyle/>
              <a:p>
                <a:pPr algn="ctr"/>
                <a:r>
                  <a:rPr lang="en-US" sz="1200" dirty="0"/>
                  <a:t>Project covariance matrix between observable and latent states </a:t>
                </a:r>
              </a:p>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𝑥𝑦</m:t>
                          </m:r>
                        </m:sub>
                      </m:sSub>
                      <m:r>
                        <a:rPr lang="en-US" sz="1200" i="1">
                          <a:latin typeface="Cambria Math" panose="02040503050406030204" pitchFamily="18" charset="0"/>
                        </a:rPr>
                        <m:t>= </m:t>
                      </m:r>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𝑖</m:t>
                          </m:r>
                          <m:r>
                            <a:rPr lang="en-US" sz="1200" i="1">
                              <a:latin typeface="Cambria Math" panose="02040503050406030204" pitchFamily="18" charset="0"/>
                            </a:rPr>
                            <m:t>=0</m:t>
                          </m:r>
                        </m:sub>
                        <m:sup>
                          <m:r>
                            <a:rPr lang="en-US" sz="1200" i="1">
                              <a:latin typeface="Cambria Math" panose="02040503050406030204" pitchFamily="18" charset="0"/>
                            </a:rPr>
                            <m:t>2</m:t>
                          </m:r>
                          <m:r>
                            <a:rPr lang="en-US" sz="1200" i="1">
                              <a:latin typeface="Cambria Math" panose="02040503050406030204" pitchFamily="18" charset="0"/>
                            </a:rPr>
                            <m:t>𝐿</m:t>
                          </m:r>
                        </m:sup>
                        <m:e>
                          <m:sSubSup>
                            <m:sSubSupPr>
                              <m:ctrlPr>
                                <a:rPr lang="en-US" sz="1200" i="1">
                                  <a:latin typeface="Cambria Math" panose="02040503050406030204" pitchFamily="18" charset="0"/>
                                </a:rPr>
                              </m:ctrlPr>
                            </m:sSubSupPr>
                            <m:e>
                              <m:r>
                                <a:rPr lang="en-US" sz="1200" i="1">
                                  <a:latin typeface="Cambria Math" panose="02040503050406030204" pitchFamily="18" charset="0"/>
                                </a:rPr>
                                <m:t>𝑊</m:t>
                              </m:r>
                            </m:e>
                            <m:sub>
                              <m:r>
                                <a:rPr lang="en-US" sz="1200" i="1">
                                  <a:latin typeface="Cambria Math" panose="02040503050406030204" pitchFamily="18" charset="0"/>
                                </a:rPr>
                                <m:t>𝑖</m:t>
                              </m:r>
                            </m:sub>
                            <m:sup>
                              <m:r>
                                <a:rPr lang="en-US" sz="1200" i="1">
                                  <a:latin typeface="Cambria Math" panose="02040503050406030204" pitchFamily="18" charset="0"/>
                                </a:rPr>
                                <m:t>𝑐</m:t>
                              </m:r>
                            </m:sup>
                          </m:sSubSup>
                        </m:e>
                      </m:nary>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a:rPr lang="en-US" sz="1200" i="1">
                                  <a:latin typeface="Cambria Math" panose="02040503050406030204" pitchFamily="18" charset="0"/>
                                </a:rPr>
                                <m:t>𝑖</m:t>
                              </m:r>
                            </m:sub>
                          </m:sSub>
                          <m:r>
                            <a:rPr lang="en-US" sz="1200" i="1">
                              <a:latin typeface="Cambria Math" panose="02040503050406030204" pitchFamily="18" charset="0"/>
                            </a:rPr>
                            <m:t>−</m:t>
                          </m:r>
                          <m:sSup>
                            <m:sSupPr>
                              <m:ctrlPr>
                                <a:rPr lang="en-US" sz="1200" i="1">
                                  <a:latin typeface="Cambria Math" panose="02040503050406030204" pitchFamily="18" charset="0"/>
                                </a:rPr>
                              </m:ctrlPr>
                            </m:sSupPr>
                            <m:e>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𝑛</m:t>
                                      </m:r>
                                    </m:sub>
                                  </m:sSub>
                                </m:e>
                              </m:acc>
                            </m:e>
                            <m:sup>
                              <m:r>
                                <a:rPr lang="en-US" sz="1200" i="1">
                                  <a:latin typeface="Cambria Math" panose="02040503050406030204" pitchFamily="18" charset="0"/>
                                </a:rPr>
                                <m:t>−</m:t>
                              </m:r>
                            </m:sup>
                          </m:sSup>
                        </m:e>
                      </m:d>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i="1" smtClean="0">
                                      <a:latin typeface="Cambria Math" panose="02040503050406030204" pitchFamily="18" charset="0"/>
                                    </a:rPr>
                                    <m:t>𝑌</m:t>
                                  </m:r>
                                </m:e>
                                <m:sub>
                                  <m:r>
                                    <a:rPr lang="en-US" sz="1200" b="0" i="1" smtClean="0">
                                      <a:latin typeface="Cambria Math" panose="02040503050406030204" pitchFamily="18" charset="0"/>
                                    </a:rPr>
                                    <m:t>𝑖</m:t>
                                  </m:r>
                                </m:sub>
                              </m:sSub>
                              <m:r>
                                <a:rPr lang="en-US" sz="1200" i="1">
                                  <a:latin typeface="Cambria Math" panose="02040503050406030204" pitchFamily="18" charset="0"/>
                                </a:rPr>
                                <m:t>−</m:t>
                              </m:r>
                              <m:sSup>
                                <m:sSupPr>
                                  <m:ctrlPr>
                                    <a:rPr lang="en-US" sz="1200" i="1">
                                      <a:latin typeface="Cambria Math" panose="02040503050406030204" pitchFamily="18" charset="0"/>
                                    </a:rPr>
                                  </m:ctrlPr>
                                </m:sSupPr>
                                <m:e>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𝑛</m:t>
                                          </m:r>
                                        </m:sub>
                                      </m:sSub>
                                    </m:e>
                                  </m:acc>
                                </m:e>
                                <m:sup>
                                  <m:r>
                                    <a:rPr lang="en-US" sz="1200" i="1">
                                      <a:latin typeface="Cambria Math" panose="02040503050406030204" pitchFamily="18" charset="0"/>
                                    </a:rPr>
                                    <m:t>−</m:t>
                                  </m:r>
                                </m:sup>
                              </m:sSup>
                            </m:e>
                          </m:d>
                        </m:e>
                        <m:sup>
                          <m:r>
                            <a:rPr lang="en-US" sz="1200" i="1">
                              <a:latin typeface="Cambria Math" panose="02040503050406030204" pitchFamily="18" charset="0"/>
                            </a:rPr>
                            <m:t>𝑇</m:t>
                          </m:r>
                        </m:sup>
                      </m:sSup>
                      <m:r>
                        <a:rPr lang="en-US" sz="1200" i="1">
                          <a:latin typeface="Cambria Math" panose="02040503050406030204" pitchFamily="18" charset="0"/>
                        </a:rPr>
                        <m:t>+</m:t>
                      </m:r>
                      <m:r>
                        <a:rPr lang="en-US" sz="1200" i="1">
                          <a:latin typeface="Cambria Math" panose="02040503050406030204" pitchFamily="18" charset="0"/>
                        </a:rPr>
                        <m:t>𝑅</m:t>
                      </m:r>
                    </m:oMath>
                  </m:oMathPara>
                </a14:m>
                <a:endParaRPr lang="en-US" sz="1200" dirty="0"/>
              </a:p>
              <a:p>
                <a:pPr/>
                <a:endParaRPr lang="en-US" sz="1200" dirty="0"/>
              </a:p>
            </p:txBody>
          </p:sp>
        </mc:Choice>
        <mc:Fallback>
          <p:sp>
            <p:nvSpPr>
              <p:cNvPr id="107" name="TextBox 106">
                <a:extLst>
                  <a:ext uri="{FF2B5EF4-FFF2-40B4-BE49-F238E27FC236}">
                    <a16:creationId xmlns:a16="http://schemas.microsoft.com/office/drawing/2014/main" id="{A4E66568-08DD-5A4E-A9E8-C7A7FF747F91}"/>
                  </a:ext>
                </a:extLst>
              </p:cNvPr>
              <p:cNvSpPr txBox="1">
                <a:spLocks noRot="1" noChangeAspect="1" noMove="1" noResize="1" noEditPoints="1" noAdjustHandles="1" noChangeArrowheads="1" noChangeShapeType="1" noTextEdit="1"/>
              </p:cNvSpPr>
              <p:nvPr/>
            </p:nvSpPr>
            <p:spPr>
              <a:xfrm>
                <a:off x="1338295" y="4521719"/>
                <a:ext cx="3355207" cy="1170432"/>
              </a:xfrm>
              <a:prstGeom prst="rect">
                <a:avLst/>
              </a:prstGeom>
              <a:blipFill>
                <a:blip r:embed="rId10"/>
                <a:stretch>
                  <a:fillRect t="-14894" b="-58511"/>
                </a:stretch>
              </a:blipFill>
              <a:ln>
                <a:solidFill>
                  <a:schemeClr val="tx1"/>
                </a:solidFill>
              </a:ln>
            </p:spPr>
            <p:txBody>
              <a:bodyPr/>
              <a:lstStyle/>
              <a:p>
                <a:r>
                  <a:rPr lang="en-US">
                    <a:noFill/>
                  </a:rPr>
                  <a:t> </a:t>
                </a:r>
              </a:p>
            </p:txBody>
          </p:sp>
        </mc:Fallback>
      </mc:AlternateContent>
      <p:cxnSp>
        <p:nvCxnSpPr>
          <p:cNvPr id="115" name="Straight Arrow Connector 114">
            <a:extLst>
              <a:ext uri="{FF2B5EF4-FFF2-40B4-BE49-F238E27FC236}">
                <a16:creationId xmlns:a16="http://schemas.microsoft.com/office/drawing/2014/main" id="{25E8C28F-E6FB-3541-A998-0A6AB227939E}"/>
              </a:ext>
            </a:extLst>
          </p:cNvPr>
          <p:cNvCxnSpPr>
            <a:cxnSpLocks/>
            <a:endCxn id="104" idx="0"/>
          </p:cNvCxnSpPr>
          <p:nvPr/>
        </p:nvCxnSpPr>
        <p:spPr>
          <a:xfrm>
            <a:off x="7075565" y="897717"/>
            <a:ext cx="1" cy="418437"/>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B060442-97D9-B34F-AB43-5E25EE62E22D}"/>
                  </a:ext>
                </a:extLst>
              </p:cNvPr>
              <p:cNvSpPr txBox="1"/>
              <p:nvPr/>
            </p:nvSpPr>
            <p:spPr>
              <a:xfrm>
                <a:off x="9989321" y="4663711"/>
                <a:ext cx="1621758" cy="461665"/>
              </a:xfrm>
              <a:prstGeom prst="rect">
                <a:avLst/>
              </a:prstGeom>
              <a:solidFill>
                <a:srgbClr val="FF8AD8"/>
              </a:solidFill>
              <a:ln>
                <a:solidFill>
                  <a:schemeClr val="tx1"/>
                </a:solidFill>
              </a:ln>
            </p:spPr>
            <p:txBody>
              <a:bodyPr wrap="square" rtlCol="0">
                <a:spAutoFit/>
              </a:bodyPr>
              <a:lstStyle/>
              <a:p>
                <a:pPr algn="ctr"/>
                <a:r>
                  <a:rPr lang="en-US" sz="1200" dirty="0"/>
                  <a:t>Next time point data</a:t>
                </a:r>
              </a:p>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smtClean="0">
                              <a:latin typeface="Cambria Math" panose="02040503050406030204" pitchFamily="18" charset="0"/>
                            </a:rPr>
                            <m:t>𝑦</m:t>
                          </m:r>
                        </m:e>
                        <m:sub>
                          <m:r>
                            <a:rPr lang="en-US" sz="1200" b="0" i="1" smtClean="0">
                              <a:latin typeface="Cambria Math" panose="02040503050406030204" pitchFamily="18" charset="0"/>
                            </a:rPr>
                            <m:t>𝑛</m:t>
                          </m:r>
                          <m:r>
                            <a:rPr lang="en-US" sz="1200" b="0" i="1" smtClean="0">
                              <a:latin typeface="Cambria Math" panose="02040503050406030204" pitchFamily="18" charset="0"/>
                            </a:rPr>
                            <m:t>+1</m:t>
                          </m:r>
                        </m:sub>
                      </m:sSub>
                    </m:oMath>
                  </m:oMathPara>
                </a14:m>
                <a:endParaRPr lang="en-US" sz="1200" dirty="0"/>
              </a:p>
            </p:txBody>
          </p:sp>
        </mc:Choice>
        <mc:Fallback>
          <p:sp>
            <p:nvSpPr>
              <p:cNvPr id="141" name="TextBox 140">
                <a:extLst>
                  <a:ext uri="{FF2B5EF4-FFF2-40B4-BE49-F238E27FC236}">
                    <a16:creationId xmlns:a16="http://schemas.microsoft.com/office/drawing/2014/main" id="{9B060442-97D9-B34F-AB43-5E25EE62E22D}"/>
                  </a:ext>
                </a:extLst>
              </p:cNvPr>
              <p:cNvSpPr txBox="1">
                <a:spLocks noRot="1" noChangeAspect="1" noMove="1" noResize="1" noEditPoints="1" noAdjustHandles="1" noChangeArrowheads="1" noChangeShapeType="1" noTextEdit="1"/>
              </p:cNvSpPr>
              <p:nvPr/>
            </p:nvSpPr>
            <p:spPr>
              <a:xfrm>
                <a:off x="9989321" y="4663711"/>
                <a:ext cx="1621758" cy="461665"/>
              </a:xfrm>
              <a:prstGeom prst="rect">
                <a:avLst/>
              </a:prstGeom>
              <a:blipFill>
                <a:blip r:embed="rId1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8" name="TextBox 157">
                <a:extLst>
                  <a:ext uri="{FF2B5EF4-FFF2-40B4-BE49-F238E27FC236}">
                    <a16:creationId xmlns:a16="http://schemas.microsoft.com/office/drawing/2014/main" id="{C9EE41B8-1471-8C48-A02E-6B8B0879022A}"/>
                  </a:ext>
                </a:extLst>
              </p:cNvPr>
              <p:cNvSpPr txBox="1"/>
              <p:nvPr/>
            </p:nvSpPr>
            <p:spPr>
              <a:xfrm>
                <a:off x="6052826" y="4630651"/>
                <a:ext cx="1887948" cy="476284"/>
              </a:xfrm>
              <a:prstGeom prst="rect">
                <a:avLst/>
              </a:prstGeom>
              <a:solidFill>
                <a:srgbClr val="FF8AD8"/>
              </a:solidFill>
              <a:ln>
                <a:solidFill>
                  <a:schemeClr val="tx1"/>
                </a:solidFill>
              </a:ln>
            </p:spPr>
            <p:txBody>
              <a:bodyPr wrap="square" rtlCol="0">
                <a:spAutoFit/>
              </a:bodyPr>
              <a:lstStyle/>
              <a:p>
                <a:pPr algn="ctr"/>
                <a:r>
                  <a:rPr lang="en-US" sz="1200" dirty="0"/>
                  <a:t>Calculate Kalman gain</a:t>
                </a:r>
              </a:p>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𝐾𝐺</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𝑥𝑦</m:t>
                          </m:r>
                        </m:sub>
                      </m:sSub>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𝑃</m:t>
                          </m:r>
                        </m:e>
                        <m:sub>
                          <m:r>
                            <a:rPr lang="en-US" sz="1200" b="0" i="1" smtClean="0">
                              <a:latin typeface="Cambria Math" panose="02040503050406030204" pitchFamily="18" charset="0"/>
                            </a:rPr>
                            <m:t>𝑦</m:t>
                          </m:r>
                        </m:sub>
                        <m:sup>
                          <m:r>
                            <a:rPr lang="en-US" sz="1200" b="0" i="1" smtClean="0">
                              <a:latin typeface="Cambria Math" panose="02040503050406030204" pitchFamily="18" charset="0"/>
                            </a:rPr>
                            <m:t>−1</m:t>
                          </m:r>
                        </m:sup>
                      </m:sSubSup>
                    </m:oMath>
                  </m:oMathPara>
                </a14:m>
                <a:endParaRPr lang="en-US" sz="1200" dirty="0"/>
              </a:p>
            </p:txBody>
          </p:sp>
        </mc:Choice>
        <mc:Fallback>
          <p:sp>
            <p:nvSpPr>
              <p:cNvPr id="158" name="TextBox 157">
                <a:extLst>
                  <a:ext uri="{FF2B5EF4-FFF2-40B4-BE49-F238E27FC236}">
                    <a16:creationId xmlns:a16="http://schemas.microsoft.com/office/drawing/2014/main" id="{C9EE41B8-1471-8C48-A02E-6B8B0879022A}"/>
                  </a:ext>
                </a:extLst>
              </p:cNvPr>
              <p:cNvSpPr txBox="1">
                <a:spLocks noRot="1" noChangeAspect="1" noMove="1" noResize="1" noEditPoints="1" noAdjustHandles="1" noChangeArrowheads="1" noChangeShapeType="1" noTextEdit="1"/>
              </p:cNvSpPr>
              <p:nvPr/>
            </p:nvSpPr>
            <p:spPr>
              <a:xfrm>
                <a:off x="6052826" y="4630651"/>
                <a:ext cx="1887948" cy="476284"/>
              </a:xfrm>
              <a:prstGeom prst="rect">
                <a:avLst/>
              </a:prstGeom>
              <a:blipFill>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9" name="TextBox 158">
                <a:extLst>
                  <a:ext uri="{FF2B5EF4-FFF2-40B4-BE49-F238E27FC236}">
                    <a16:creationId xmlns:a16="http://schemas.microsoft.com/office/drawing/2014/main" id="{8FC55A6C-D112-1344-B787-0117FB330C9D}"/>
                  </a:ext>
                </a:extLst>
              </p:cNvPr>
              <p:cNvSpPr txBox="1"/>
              <p:nvPr/>
            </p:nvSpPr>
            <p:spPr>
              <a:xfrm>
                <a:off x="7567263" y="6003080"/>
                <a:ext cx="3935590" cy="664797"/>
              </a:xfrm>
              <a:prstGeom prst="rect">
                <a:avLst/>
              </a:prstGeom>
              <a:solidFill>
                <a:srgbClr val="FF8AD8"/>
              </a:solidFill>
              <a:ln>
                <a:solidFill>
                  <a:schemeClr val="tx1"/>
                </a:solidFill>
              </a:ln>
            </p:spPr>
            <p:txBody>
              <a:bodyPr wrap="square" rtlCol="0">
                <a:spAutoFit/>
              </a:bodyPr>
              <a:lstStyle/>
              <a:p>
                <a:pPr algn="ctr"/>
                <a:r>
                  <a:rPr lang="en-US" sz="1200" dirty="0"/>
                  <a:t>Correct time estimate with Kalman gain with new data </a:t>
                </a:r>
              </a:p>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𝑛</m:t>
                          </m:r>
                          <m:r>
                            <a:rPr lang="en-US" sz="1200" b="0" i="1" smtClean="0">
                              <a:latin typeface="Cambria Math" panose="02040503050406030204" pitchFamily="18" charset="0"/>
                            </a:rPr>
                            <m:t>+1</m:t>
                          </m:r>
                        </m:sub>
                      </m:sSub>
                      <m:r>
                        <a:rPr lang="en-US" sz="1200" b="0" i="1" smtClean="0">
                          <a:latin typeface="Cambria Math" panose="02040503050406030204" pitchFamily="18" charset="0"/>
                        </a:rPr>
                        <m:t>=</m:t>
                      </m:r>
                      <m:sSup>
                        <m:sSupPr>
                          <m:ctrlPr>
                            <a:rPr lang="en-US" sz="1200" i="1">
                              <a:latin typeface="Cambria Math" panose="02040503050406030204" pitchFamily="18" charset="0"/>
                            </a:rPr>
                          </m:ctrlPr>
                        </m:sSupPr>
                        <m:e>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𝑛</m:t>
                                  </m:r>
                                </m:sub>
                              </m:sSub>
                            </m:e>
                          </m:acc>
                        </m:e>
                        <m:sup>
                          <m:r>
                            <a:rPr lang="en-US" sz="1200" i="1">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𝐾𝐺</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𝑛</m:t>
                              </m:r>
                              <m:r>
                                <a:rPr lang="en-US" sz="1200" b="0" i="1" smtClean="0">
                                  <a:latin typeface="Cambria Math" panose="02040503050406030204" pitchFamily="18" charset="0"/>
                                </a:rPr>
                                <m:t>+1 </m:t>
                              </m:r>
                            </m:sub>
                          </m:sSub>
                          <m:r>
                            <a:rPr lang="en-US" sz="1200" b="0" i="1" smtClean="0">
                              <a:latin typeface="Cambria Math" panose="02040503050406030204" pitchFamily="18" charset="0"/>
                            </a:rPr>
                            <m:t>−</m:t>
                          </m:r>
                          <m:sSup>
                            <m:sSupPr>
                              <m:ctrlPr>
                                <a:rPr lang="en-US" sz="1200" i="1">
                                  <a:latin typeface="Cambria Math" panose="02040503050406030204" pitchFamily="18" charset="0"/>
                                </a:rPr>
                              </m:ctrlPr>
                            </m:sSupPr>
                            <m:e>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𝑛</m:t>
                                      </m:r>
                                    </m:sub>
                                  </m:sSub>
                                </m:e>
                              </m:acc>
                            </m:e>
                            <m:sup>
                              <m:r>
                                <a:rPr lang="en-US" sz="1200" i="1">
                                  <a:latin typeface="Cambria Math" panose="02040503050406030204" pitchFamily="18" charset="0"/>
                                </a:rPr>
                                <m:t>−</m:t>
                              </m:r>
                            </m:sup>
                          </m:sSup>
                        </m:e>
                      </m:d>
                    </m:oMath>
                  </m:oMathPara>
                </a14:m>
                <a:endParaRPr lang="en-US" sz="1200" b="0" dirty="0"/>
              </a:p>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𝑛</m:t>
                          </m:r>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𝑥</m:t>
                          </m:r>
                        </m:sub>
                      </m:sSub>
                      <m:r>
                        <a:rPr lang="en-US" sz="1200" b="0" i="1" smtClean="0">
                          <a:latin typeface="Cambria Math" panose="02040503050406030204" pitchFamily="18" charset="0"/>
                        </a:rPr>
                        <m:t>−</m:t>
                      </m:r>
                      <m:r>
                        <a:rPr lang="en-US" sz="1200" b="0" i="1" smtClean="0">
                          <a:latin typeface="Cambria Math" panose="02040503050406030204" pitchFamily="18" charset="0"/>
                        </a:rPr>
                        <m:t>𝐾𝐺</m:t>
                      </m:r>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𝑦</m:t>
                          </m:r>
                        </m:sub>
                      </m:sSub>
                      <m:r>
                        <a:rPr lang="en-US" sz="1200" b="0" i="1" smtClean="0">
                          <a:latin typeface="Cambria Math" panose="02040503050406030204" pitchFamily="18" charset="0"/>
                        </a:rPr>
                        <m:t> </m:t>
                      </m:r>
                      <m:r>
                        <a:rPr lang="en-US" sz="1200" b="0" i="1" smtClean="0">
                          <a:latin typeface="Cambria Math" panose="02040503050406030204" pitchFamily="18" charset="0"/>
                        </a:rPr>
                        <m:t>𝐾</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𝐺</m:t>
                          </m:r>
                        </m:e>
                        <m:sup>
                          <m:r>
                            <a:rPr lang="en-US" sz="1200" b="0" i="1" smtClean="0">
                              <a:latin typeface="Cambria Math" panose="02040503050406030204" pitchFamily="18" charset="0"/>
                            </a:rPr>
                            <m:t>𝑇</m:t>
                          </m:r>
                        </m:sup>
                      </m:sSup>
                    </m:oMath>
                  </m:oMathPara>
                </a14:m>
                <a:endParaRPr lang="en-US" sz="1200" dirty="0"/>
              </a:p>
            </p:txBody>
          </p:sp>
        </mc:Choice>
        <mc:Fallback>
          <p:sp>
            <p:nvSpPr>
              <p:cNvPr id="159" name="TextBox 158">
                <a:extLst>
                  <a:ext uri="{FF2B5EF4-FFF2-40B4-BE49-F238E27FC236}">
                    <a16:creationId xmlns:a16="http://schemas.microsoft.com/office/drawing/2014/main" id="{8FC55A6C-D112-1344-B787-0117FB330C9D}"/>
                  </a:ext>
                </a:extLst>
              </p:cNvPr>
              <p:cNvSpPr txBox="1">
                <a:spLocks noRot="1" noChangeAspect="1" noMove="1" noResize="1" noEditPoints="1" noAdjustHandles="1" noChangeArrowheads="1" noChangeShapeType="1" noTextEdit="1"/>
              </p:cNvSpPr>
              <p:nvPr/>
            </p:nvSpPr>
            <p:spPr>
              <a:xfrm>
                <a:off x="7567263" y="6003080"/>
                <a:ext cx="3935590" cy="664797"/>
              </a:xfrm>
              <a:prstGeom prst="rect">
                <a:avLst/>
              </a:prstGeom>
              <a:blipFill>
                <a:blip r:embed="rId13"/>
                <a:stretch>
                  <a:fillRect b="-1852"/>
                </a:stretch>
              </a:blipFill>
              <a:ln>
                <a:solidFill>
                  <a:schemeClr val="tx1"/>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9844B8C-2C70-1C45-89DE-61358FD83018}"/>
              </a:ext>
            </a:extLst>
          </p:cNvPr>
          <p:cNvCxnSpPr>
            <a:cxnSpLocks/>
          </p:cNvCxnSpPr>
          <p:nvPr/>
        </p:nvCxnSpPr>
        <p:spPr>
          <a:xfrm>
            <a:off x="3946338" y="2322768"/>
            <a:ext cx="0" cy="646931"/>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F6B7FB7-CA63-2D42-83DB-8BA426F13FBD}"/>
              </a:ext>
            </a:extLst>
          </p:cNvPr>
          <p:cNvCxnSpPr>
            <a:cxnSpLocks/>
          </p:cNvCxnSpPr>
          <p:nvPr/>
        </p:nvCxnSpPr>
        <p:spPr>
          <a:xfrm>
            <a:off x="3934134" y="4043057"/>
            <a:ext cx="0" cy="443937"/>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213FDD5D-F20D-1B45-9D48-C1CA7F661E88}"/>
              </a:ext>
            </a:extLst>
          </p:cNvPr>
          <p:cNvCxnSpPr>
            <a:cxnSpLocks/>
          </p:cNvCxnSpPr>
          <p:nvPr/>
        </p:nvCxnSpPr>
        <p:spPr>
          <a:xfrm>
            <a:off x="7014388" y="2161764"/>
            <a:ext cx="1" cy="418437"/>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05E13176-802D-5C45-A21D-712211DCB5AD}"/>
              </a:ext>
            </a:extLst>
          </p:cNvPr>
          <p:cNvCxnSpPr>
            <a:cxnSpLocks/>
            <a:stCxn id="107" idx="3"/>
            <a:endCxn id="158" idx="1"/>
          </p:cNvCxnSpPr>
          <p:nvPr/>
        </p:nvCxnSpPr>
        <p:spPr>
          <a:xfrm flipV="1">
            <a:off x="4693502" y="4868793"/>
            <a:ext cx="1359324" cy="238142"/>
          </a:xfrm>
          <a:prstGeom prst="straightConnector1">
            <a:avLst/>
          </a:prstGeom>
          <a:ln w="19050">
            <a:solidFill>
              <a:srgbClr val="FF2F9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D09F5F78-8FEB-F446-94C9-8C229B420E8E}"/>
              </a:ext>
            </a:extLst>
          </p:cNvPr>
          <p:cNvCxnSpPr>
            <a:cxnSpLocks/>
            <a:stCxn id="59" idx="2"/>
            <a:endCxn id="158" idx="0"/>
          </p:cNvCxnSpPr>
          <p:nvPr/>
        </p:nvCxnSpPr>
        <p:spPr>
          <a:xfrm flipH="1">
            <a:off x="6996800" y="3642507"/>
            <a:ext cx="695283" cy="988144"/>
          </a:xfrm>
          <a:prstGeom prst="straightConnector1">
            <a:avLst/>
          </a:prstGeom>
          <a:ln w="19050">
            <a:solidFill>
              <a:srgbClr val="FF2F9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8634D5E9-2B8D-904C-926C-58CB4DD663EF}"/>
              </a:ext>
            </a:extLst>
          </p:cNvPr>
          <p:cNvCxnSpPr>
            <a:cxnSpLocks/>
            <a:stCxn id="158" idx="2"/>
          </p:cNvCxnSpPr>
          <p:nvPr/>
        </p:nvCxnSpPr>
        <p:spPr>
          <a:xfrm>
            <a:off x="6996800" y="5106935"/>
            <a:ext cx="1962694" cy="807161"/>
          </a:xfrm>
          <a:prstGeom prst="straightConnector1">
            <a:avLst/>
          </a:prstGeom>
          <a:ln w="19050">
            <a:solidFill>
              <a:srgbClr val="FF2F9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93CBFA6-7960-DC4E-BBE0-991D15FBF556}"/>
              </a:ext>
            </a:extLst>
          </p:cNvPr>
          <p:cNvCxnSpPr>
            <a:cxnSpLocks/>
            <a:stCxn id="141" idx="2"/>
          </p:cNvCxnSpPr>
          <p:nvPr/>
        </p:nvCxnSpPr>
        <p:spPr>
          <a:xfrm flipH="1">
            <a:off x="9756890" y="5125376"/>
            <a:ext cx="1043310" cy="832079"/>
          </a:xfrm>
          <a:prstGeom prst="straightConnector1">
            <a:avLst/>
          </a:prstGeom>
          <a:ln w="19050">
            <a:solidFill>
              <a:srgbClr val="FF2F9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F004705D-8FB6-6549-85CA-B7A2FB06C4E7}"/>
              </a:ext>
            </a:extLst>
          </p:cNvPr>
          <p:cNvCxnSpPr>
            <a:cxnSpLocks/>
            <a:stCxn id="59" idx="2"/>
          </p:cNvCxnSpPr>
          <p:nvPr/>
        </p:nvCxnSpPr>
        <p:spPr>
          <a:xfrm>
            <a:off x="7692083" y="3642507"/>
            <a:ext cx="1623194" cy="2271589"/>
          </a:xfrm>
          <a:prstGeom prst="straightConnector1">
            <a:avLst/>
          </a:prstGeom>
          <a:ln w="19050">
            <a:solidFill>
              <a:srgbClr val="FF2F9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3" name="Curved Connector 212">
            <a:extLst>
              <a:ext uri="{FF2B5EF4-FFF2-40B4-BE49-F238E27FC236}">
                <a16:creationId xmlns:a16="http://schemas.microsoft.com/office/drawing/2014/main" id="{EF871EBA-A978-FB42-9323-90D474B7775E}"/>
              </a:ext>
            </a:extLst>
          </p:cNvPr>
          <p:cNvCxnSpPr>
            <a:stCxn id="106" idx="1"/>
            <a:endCxn id="159" idx="1"/>
          </p:cNvCxnSpPr>
          <p:nvPr/>
        </p:nvCxnSpPr>
        <p:spPr>
          <a:xfrm rot="10800000" flipH="1" flipV="1">
            <a:off x="2004883" y="3488553"/>
            <a:ext cx="5562379" cy="2846926"/>
          </a:xfrm>
          <a:prstGeom prst="curvedConnector3">
            <a:avLst>
              <a:gd name="adj1" fmla="val -26167"/>
            </a:avLst>
          </a:prstGeom>
          <a:ln w="19050">
            <a:solidFill>
              <a:srgbClr val="FF2F9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00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AB6BF5B-2B43-4A41-8737-67E6E46A9BE8}"/>
              </a:ext>
            </a:extLst>
          </p:cNvPr>
          <p:cNvSpPr txBox="1"/>
          <p:nvPr/>
        </p:nvSpPr>
        <p:spPr>
          <a:xfrm>
            <a:off x="733294" y="91187"/>
            <a:ext cx="644577" cy="369332"/>
          </a:xfrm>
          <a:prstGeom prst="rect">
            <a:avLst/>
          </a:prstGeom>
          <a:noFill/>
        </p:spPr>
        <p:txBody>
          <a:bodyPr wrap="square" rtlCol="0">
            <a:spAutoFit/>
          </a:bodyPr>
          <a:lstStyle/>
          <a:p>
            <a:r>
              <a:rPr lang="en-US" b="1" dirty="0"/>
              <a:t>(A)</a:t>
            </a:r>
          </a:p>
        </p:txBody>
      </p:sp>
      <p:sp>
        <p:nvSpPr>
          <p:cNvPr id="16" name="TextBox 15">
            <a:extLst>
              <a:ext uri="{FF2B5EF4-FFF2-40B4-BE49-F238E27FC236}">
                <a16:creationId xmlns:a16="http://schemas.microsoft.com/office/drawing/2014/main" id="{9B300E37-0DBC-D745-8512-BC27ED3E14EF}"/>
              </a:ext>
            </a:extLst>
          </p:cNvPr>
          <p:cNvSpPr txBox="1"/>
          <p:nvPr/>
        </p:nvSpPr>
        <p:spPr>
          <a:xfrm>
            <a:off x="6755874" y="188635"/>
            <a:ext cx="644577" cy="369332"/>
          </a:xfrm>
          <a:prstGeom prst="rect">
            <a:avLst/>
          </a:prstGeom>
          <a:noFill/>
        </p:spPr>
        <p:txBody>
          <a:bodyPr wrap="square" rtlCol="0">
            <a:spAutoFit/>
          </a:bodyPr>
          <a:lstStyle/>
          <a:p>
            <a:r>
              <a:rPr lang="en-US" b="1" dirty="0"/>
              <a:t>(B)</a:t>
            </a:r>
          </a:p>
        </p:txBody>
      </p:sp>
      <p:sp>
        <p:nvSpPr>
          <p:cNvPr id="17" name="TextBox 16">
            <a:extLst>
              <a:ext uri="{FF2B5EF4-FFF2-40B4-BE49-F238E27FC236}">
                <a16:creationId xmlns:a16="http://schemas.microsoft.com/office/drawing/2014/main" id="{1105B380-7313-7948-A44F-10C7D460578C}"/>
              </a:ext>
            </a:extLst>
          </p:cNvPr>
          <p:cNvSpPr txBox="1"/>
          <p:nvPr/>
        </p:nvSpPr>
        <p:spPr>
          <a:xfrm>
            <a:off x="733293" y="2902785"/>
            <a:ext cx="644577" cy="369332"/>
          </a:xfrm>
          <a:prstGeom prst="rect">
            <a:avLst/>
          </a:prstGeom>
          <a:noFill/>
        </p:spPr>
        <p:txBody>
          <a:bodyPr wrap="square" rtlCol="0">
            <a:spAutoFit/>
          </a:bodyPr>
          <a:lstStyle/>
          <a:p>
            <a:r>
              <a:rPr lang="en-US" b="1" dirty="0"/>
              <a:t>(C)</a:t>
            </a:r>
          </a:p>
        </p:txBody>
      </p:sp>
      <p:sp>
        <p:nvSpPr>
          <p:cNvPr id="18" name="TextBox 17">
            <a:extLst>
              <a:ext uri="{FF2B5EF4-FFF2-40B4-BE49-F238E27FC236}">
                <a16:creationId xmlns:a16="http://schemas.microsoft.com/office/drawing/2014/main" id="{1A6F70FC-CB4B-374E-8BFF-596EC6DA94DC}"/>
              </a:ext>
            </a:extLst>
          </p:cNvPr>
          <p:cNvSpPr txBox="1"/>
          <p:nvPr/>
        </p:nvSpPr>
        <p:spPr>
          <a:xfrm>
            <a:off x="6755874" y="3103269"/>
            <a:ext cx="644577" cy="369332"/>
          </a:xfrm>
          <a:prstGeom prst="rect">
            <a:avLst/>
          </a:prstGeom>
          <a:noFill/>
        </p:spPr>
        <p:txBody>
          <a:bodyPr wrap="square" rtlCol="0">
            <a:spAutoFit/>
          </a:bodyPr>
          <a:lstStyle/>
          <a:p>
            <a:r>
              <a:rPr lang="en-US" b="1" dirty="0"/>
              <a:t>(D)</a:t>
            </a:r>
          </a:p>
        </p:txBody>
      </p:sp>
      <p:pic>
        <p:nvPicPr>
          <p:cNvPr id="22" name="Picture 21" descr="Chart, line chart&#10;&#10;Description automatically generated">
            <a:extLst>
              <a:ext uri="{FF2B5EF4-FFF2-40B4-BE49-F238E27FC236}">
                <a16:creationId xmlns:a16="http://schemas.microsoft.com/office/drawing/2014/main" id="{744213CB-1E8B-D547-8740-75CE81EDB820}"/>
              </a:ext>
            </a:extLst>
          </p:cNvPr>
          <p:cNvPicPr>
            <a:picLocks noChangeAspect="1"/>
          </p:cNvPicPr>
          <p:nvPr/>
        </p:nvPicPr>
        <p:blipFill rotWithShape="1">
          <a:blip r:embed="rId2"/>
          <a:srcRect l="4150" t="3302" r="4918" b="3302"/>
          <a:stretch/>
        </p:blipFill>
        <p:spPr>
          <a:xfrm>
            <a:off x="1848699" y="220417"/>
            <a:ext cx="3383300" cy="2682368"/>
          </a:xfrm>
          <a:prstGeom prst="rect">
            <a:avLst/>
          </a:prstGeom>
        </p:spPr>
      </p:pic>
      <p:pic>
        <p:nvPicPr>
          <p:cNvPr id="24" name="Picture 23" descr="Chart, line chart&#10;&#10;Description automatically generated">
            <a:extLst>
              <a:ext uri="{FF2B5EF4-FFF2-40B4-BE49-F238E27FC236}">
                <a16:creationId xmlns:a16="http://schemas.microsoft.com/office/drawing/2014/main" id="{3CE7A4AF-D04D-014E-BB60-387DDD051E8F}"/>
              </a:ext>
            </a:extLst>
          </p:cNvPr>
          <p:cNvPicPr>
            <a:picLocks noChangeAspect="1"/>
          </p:cNvPicPr>
          <p:nvPr/>
        </p:nvPicPr>
        <p:blipFill rotWithShape="1">
          <a:blip r:embed="rId3"/>
          <a:srcRect l="3297" t="5208" r="3191" b="5416"/>
          <a:stretch/>
        </p:blipFill>
        <p:spPr>
          <a:xfrm>
            <a:off x="7565916" y="167794"/>
            <a:ext cx="3761412" cy="2734992"/>
          </a:xfrm>
          <a:prstGeom prst="rect">
            <a:avLst/>
          </a:prstGeom>
        </p:spPr>
      </p:pic>
      <p:pic>
        <p:nvPicPr>
          <p:cNvPr id="28" name="Picture 27" descr="Chart, line chart&#10;&#10;Description automatically generated">
            <a:extLst>
              <a:ext uri="{FF2B5EF4-FFF2-40B4-BE49-F238E27FC236}">
                <a16:creationId xmlns:a16="http://schemas.microsoft.com/office/drawing/2014/main" id="{1CE6A8CC-CAEC-B84C-B119-2F8053CF38D3}"/>
              </a:ext>
            </a:extLst>
          </p:cNvPr>
          <p:cNvPicPr>
            <a:picLocks noChangeAspect="1"/>
          </p:cNvPicPr>
          <p:nvPr/>
        </p:nvPicPr>
        <p:blipFill rotWithShape="1">
          <a:blip r:embed="rId4"/>
          <a:srcRect l="4056" t="1330" r="4611"/>
          <a:stretch/>
        </p:blipFill>
        <p:spPr>
          <a:xfrm>
            <a:off x="7400451" y="3287935"/>
            <a:ext cx="3754537" cy="3244919"/>
          </a:xfrm>
          <a:prstGeom prst="rect">
            <a:avLst/>
          </a:prstGeom>
        </p:spPr>
      </p:pic>
      <p:pic>
        <p:nvPicPr>
          <p:cNvPr id="30" name="Picture 29" descr="Chart, line chart&#10;&#10;Description automatically generated">
            <a:extLst>
              <a:ext uri="{FF2B5EF4-FFF2-40B4-BE49-F238E27FC236}">
                <a16:creationId xmlns:a16="http://schemas.microsoft.com/office/drawing/2014/main" id="{4F75E0A0-C904-1541-8D53-1A83743B6EE0}"/>
              </a:ext>
            </a:extLst>
          </p:cNvPr>
          <p:cNvPicPr>
            <a:picLocks noChangeAspect="1"/>
          </p:cNvPicPr>
          <p:nvPr/>
        </p:nvPicPr>
        <p:blipFill rotWithShape="1">
          <a:blip r:embed="rId5"/>
          <a:srcRect l="6911" t="3214" r="6966" b="2751"/>
          <a:stretch/>
        </p:blipFill>
        <p:spPr>
          <a:xfrm>
            <a:off x="1548394" y="3184658"/>
            <a:ext cx="3983909" cy="345147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880915-372C-4549-8124-8A916820207A}"/>
                  </a:ext>
                </a:extLst>
              </p:cNvPr>
              <p:cNvSpPr txBox="1"/>
              <p:nvPr/>
            </p:nvSpPr>
            <p:spPr>
              <a:xfrm>
                <a:off x="1645247" y="2964769"/>
                <a:ext cx="38011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𝛼</m:t>
                      </m:r>
                      <m:r>
                        <a:rPr lang="en-US" b="0" i="1" smtClean="0">
                          <a:solidFill>
                            <a:schemeClr val="accent1">
                              <a:lumMod val="75000"/>
                            </a:schemeClr>
                          </a:solidFill>
                          <a:latin typeface="Cambria Math" panose="02040503050406030204" pitchFamily="18" charset="0"/>
                          <a:ea typeface="Cambria Math" panose="02040503050406030204" pitchFamily="18" charset="0"/>
                        </a:rPr>
                        <m:t>=0.4, </m:t>
                      </m:r>
                      <m:r>
                        <a:rPr lang="en-US" i="1" smtClean="0">
                          <a:solidFill>
                            <a:schemeClr val="accent1">
                              <a:lumMod val="75000"/>
                            </a:schemeClr>
                          </a:solidFill>
                          <a:latin typeface="Cambria Math" panose="02040503050406030204" pitchFamily="18" charset="0"/>
                          <a:ea typeface="Cambria Math" panose="02040503050406030204" pitchFamily="18" charset="0"/>
                        </a:rPr>
                        <m:t>𝛽</m:t>
                      </m:r>
                      <m:r>
                        <a:rPr lang="en-US" b="0" i="1" smtClean="0">
                          <a:solidFill>
                            <a:schemeClr val="accent1">
                              <a:lumMod val="75000"/>
                            </a:schemeClr>
                          </a:solidFill>
                          <a:latin typeface="Cambria Math" panose="02040503050406030204" pitchFamily="18" charset="0"/>
                          <a:ea typeface="Cambria Math" panose="02040503050406030204" pitchFamily="18" charset="0"/>
                        </a:rPr>
                        <m:t>=0.018, </m:t>
                      </m:r>
                      <m:r>
                        <a:rPr lang="en-US" i="1" smtClean="0">
                          <a:solidFill>
                            <a:schemeClr val="accent1">
                              <a:lumMod val="75000"/>
                            </a:schemeClr>
                          </a:solidFill>
                          <a:latin typeface="Cambria Math" panose="02040503050406030204" pitchFamily="18" charset="0"/>
                          <a:ea typeface="Cambria Math" panose="02040503050406030204" pitchFamily="18" charset="0"/>
                        </a:rPr>
                        <m:t>𝛾</m:t>
                      </m:r>
                      <m:r>
                        <a:rPr lang="en-US" b="0" i="1" smtClean="0">
                          <a:solidFill>
                            <a:schemeClr val="accent1">
                              <a:lumMod val="75000"/>
                            </a:schemeClr>
                          </a:solidFill>
                          <a:latin typeface="Cambria Math" panose="02040503050406030204" pitchFamily="18" charset="0"/>
                          <a:ea typeface="Cambria Math" panose="02040503050406030204" pitchFamily="18" charset="0"/>
                        </a:rPr>
                        <m:t>=0.8, </m:t>
                      </m:r>
                      <m:r>
                        <a:rPr lang="en-US" i="1" smtClean="0">
                          <a:solidFill>
                            <a:schemeClr val="accent1">
                              <a:lumMod val="75000"/>
                            </a:schemeClr>
                          </a:solidFill>
                          <a:latin typeface="Cambria Math" panose="02040503050406030204" pitchFamily="18" charset="0"/>
                          <a:ea typeface="Cambria Math" panose="02040503050406030204" pitchFamily="18" charset="0"/>
                        </a:rPr>
                        <m:t>𝛿</m:t>
                      </m:r>
                      <m:r>
                        <a:rPr lang="en-US" b="0" i="1" smtClean="0">
                          <a:solidFill>
                            <a:schemeClr val="accent1">
                              <a:lumMod val="75000"/>
                            </a:schemeClr>
                          </a:solidFill>
                          <a:latin typeface="Cambria Math" panose="02040503050406030204" pitchFamily="18" charset="0"/>
                          <a:ea typeface="Cambria Math" panose="02040503050406030204" pitchFamily="18" charset="0"/>
                        </a:rPr>
                        <m:t>=0.023</m:t>
                      </m:r>
                    </m:oMath>
                  </m:oMathPara>
                </a14:m>
                <a:endParaRPr lang="en-US" dirty="0">
                  <a:solidFill>
                    <a:schemeClr val="accent1">
                      <a:lumMod val="75000"/>
                    </a:schemeClr>
                  </a:solidFill>
                </a:endParaRPr>
              </a:p>
            </p:txBody>
          </p:sp>
        </mc:Choice>
        <mc:Fallback xmlns="">
          <p:sp>
            <p:nvSpPr>
              <p:cNvPr id="10" name="TextBox 9">
                <a:extLst>
                  <a:ext uri="{FF2B5EF4-FFF2-40B4-BE49-F238E27FC236}">
                    <a16:creationId xmlns:a16="http://schemas.microsoft.com/office/drawing/2014/main" id="{53880915-372C-4549-8124-8A916820207A}"/>
                  </a:ext>
                </a:extLst>
              </p:cNvPr>
              <p:cNvSpPr txBox="1">
                <a:spLocks noRot="1" noChangeAspect="1" noMove="1" noResize="1" noEditPoints="1" noAdjustHandles="1" noChangeArrowheads="1" noChangeShapeType="1" noTextEdit="1"/>
              </p:cNvSpPr>
              <p:nvPr/>
            </p:nvSpPr>
            <p:spPr>
              <a:xfrm>
                <a:off x="1645247" y="2964769"/>
                <a:ext cx="3801105" cy="276999"/>
              </a:xfrm>
              <a:prstGeom prst="rect">
                <a:avLst/>
              </a:prstGeom>
              <a:blipFill>
                <a:blip r:embed="rId6"/>
                <a:stretch>
                  <a:fillRect l="-333" t="-4348" r="-1000" b="-34783"/>
                </a:stretch>
              </a:blipFill>
            </p:spPr>
            <p:txBody>
              <a:bodyPr/>
              <a:lstStyle/>
              <a:p>
                <a:r>
                  <a:rPr lang="en-US">
                    <a:noFill/>
                  </a:rPr>
                  <a:t> </a:t>
                </a:r>
              </a:p>
            </p:txBody>
          </p:sp>
        </mc:Fallback>
      </mc:AlternateContent>
    </p:spTree>
    <p:extLst>
      <p:ext uri="{BB962C8B-B14F-4D97-AF65-F5344CB8AC3E}">
        <p14:creationId xmlns:p14="http://schemas.microsoft.com/office/powerpoint/2010/main" val="224049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4C95F830-2357-8C48-AFED-C5C17BFCD455}"/>
              </a:ext>
            </a:extLst>
          </p:cNvPr>
          <p:cNvPicPr>
            <a:picLocks noChangeAspect="1"/>
          </p:cNvPicPr>
          <p:nvPr/>
        </p:nvPicPr>
        <p:blipFill rotWithShape="1">
          <a:blip r:embed="rId2"/>
          <a:srcRect l="4874" t="1961" r="7537" b="8039"/>
          <a:stretch/>
        </p:blipFill>
        <p:spPr>
          <a:xfrm>
            <a:off x="250358" y="785813"/>
            <a:ext cx="4962807" cy="3520755"/>
          </a:xfrm>
          <a:prstGeom prst="rect">
            <a:avLst/>
          </a:prstGeom>
        </p:spPr>
      </p:pic>
      <p:sp>
        <p:nvSpPr>
          <p:cNvPr id="4" name="TextBox 3">
            <a:extLst>
              <a:ext uri="{FF2B5EF4-FFF2-40B4-BE49-F238E27FC236}">
                <a16:creationId xmlns:a16="http://schemas.microsoft.com/office/drawing/2014/main" id="{79A88AF0-A4F3-2E43-9C39-676273AAF370}"/>
              </a:ext>
            </a:extLst>
          </p:cNvPr>
          <p:cNvSpPr txBox="1"/>
          <p:nvPr/>
        </p:nvSpPr>
        <p:spPr>
          <a:xfrm>
            <a:off x="705970" y="242384"/>
            <a:ext cx="4746812" cy="369332"/>
          </a:xfrm>
          <a:prstGeom prst="rect">
            <a:avLst/>
          </a:prstGeom>
          <a:noFill/>
        </p:spPr>
        <p:txBody>
          <a:bodyPr wrap="square" rtlCol="0">
            <a:spAutoFit/>
          </a:bodyPr>
          <a:lstStyle/>
          <a:p>
            <a:r>
              <a:rPr lang="en-US" dirty="0"/>
              <a:t>ODE fitting using </a:t>
            </a:r>
            <a:r>
              <a:rPr lang="en-US" dirty="0" err="1"/>
              <a:t>Mahafy’s</a:t>
            </a:r>
            <a:r>
              <a:rPr lang="en-US" dirty="0"/>
              <a:t> estimated parameters</a:t>
            </a:r>
          </a:p>
        </p:txBody>
      </p:sp>
      <p:sp>
        <p:nvSpPr>
          <p:cNvPr id="10" name="TextBox 9">
            <a:extLst>
              <a:ext uri="{FF2B5EF4-FFF2-40B4-BE49-F238E27FC236}">
                <a16:creationId xmlns:a16="http://schemas.microsoft.com/office/drawing/2014/main" id="{9293E476-41A5-4E4D-864E-96F142D1B339}"/>
              </a:ext>
            </a:extLst>
          </p:cNvPr>
          <p:cNvSpPr txBox="1"/>
          <p:nvPr/>
        </p:nvSpPr>
        <p:spPr>
          <a:xfrm>
            <a:off x="6606853" y="213835"/>
            <a:ext cx="4746812" cy="369332"/>
          </a:xfrm>
          <a:prstGeom prst="rect">
            <a:avLst/>
          </a:prstGeom>
          <a:noFill/>
        </p:spPr>
        <p:txBody>
          <a:bodyPr wrap="square" rtlCol="0">
            <a:spAutoFit/>
          </a:bodyPr>
          <a:lstStyle/>
          <a:p>
            <a:r>
              <a:rPr lang="en-US" dirty="0"/>
              <a:t>ODE fitting using Joint UKF estimated parameters</a:t>
            </a:r>
          </a:p>
        </p:txBody>
      </p:sp>
      <p:pic>
        <p:nvPicPr>
          <p:cNvPr id="15" name="Picture 14" descr="Line chart&#10;&#10;Description automatically generated with medium confidence">
            <a:extLst>
              <a:ext uri="{FF2B5EF4-FFF2-40B4-BE49-F238E27FC236}">
                <a16:creationId xmlns:a16="http://schemas.microsoft.com/office/drawing/2014/main" id="{3714F0E2-F52A-6E43-AED0-5E05D9C15009}"/>
              </a:ext>
            </a:extLst>
          </p:cNvPr>
          <p:cNvPicPr>
            <a:picLocks noChangeAspect="1"/>
          </p:cNvPicPr>
          <p:nvPr/>
        </p:nvPicPr>
        <p:blipFill rotWithShape="1">
          <a:blip r:embed="rId3"/>
          <a:srcRect l="6601" r="8093"/>
          <a:stretch/>
        </p:blipFill>
        <p:spPr>
          <a:xfrm>
            <a:off x="5890288" y="785813"/>
            <a:ext cx="5922766" cy="3930366"/>
          </a:xfrm>
          <a:prstGeom prst="rect">
            <a:avLst/>
          </a:prstGeom>
        </p:spPr>
      </p:pic>
    </p:spTree>
    <p:extLst>
      <p:ext uri="{BB962C8B-B14F-4D97-AF65-F5344CB8AC3E}">
        <p14:creationId xmlns:p14="http://schemas.microsoft.com/office/powerpoint/2010/main" val="67429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1FCE-89CD-9342-84CA-DC97AC1D0820}"/>
              </a:ext>
            </a:extLst>
          </p:cNvPr>
          <p:cNvSpPr>
            <a:spLocks noGrp="1"/>
          </p:cNvSpPr>
          <p:nvPr>
            <p:ph type="title"/>
          </p:nvPr>
        </p:nvSpPr>
        <p:spPr>
          <a:xfrm>
            <a:off x="2218764" y="1358153"/>
            <a:ext cx="6064624" cy="1116105"/>
          </a:xfrm>
        </p:spPr>
        <p:txBody>
          <a:bodyPr>
            <a:normAutofit/>
          </a:bodyPr>
          <a:lstStyle/>
          <a:p>
            <a:r>
              <a:rPr lang="en-US" dirty="0"/>
              <a:t>Joint UKF 1 iterations</a:t>
            </a:r>
          </a:p>
        </p:txBody>
      </p:sp>
      <p:sp>
        <p:nvSpPr>
          <p:cNvPr id="5" name="TextBox 4">
            <a:extLst>
              <a:ext uri="{FF2B5EF4-FFF2-40B4-BE49-F238E27FC236}">
                <a16:creationId xmlns:a16="http://schemas.microsoft.com/office/drawing/2014/main" id="{66E60E76-6C58-FE41-A8B1-91C2FD8FF581}"/>
              </a:ext>
            </a:extLst>
          </p:cNvPr>
          <p:cNvSpPr txBox="1"/>
          <p:nvPr/>
        </p:nvSpPr>
        <p:spPr>
          <a:xfrm>
            <a:off x="2057400" y="2796117"/>
            <a:ext cx="78665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n-US" dirty="0" err="1"/>
              <a:t>Mahafy’s</a:t>
            </a:r>
            <a:r>
              <a:rPr lang="en-US" dirty="0"/>
              <a:t> estimated parameters as initial guess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9001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AB6BF5B-2B43-4A41-8737-67E6E46A9BE8}"/>
              </a:ext>
            </a:extLst>
          </p:cNvPr>
          <p:cNvSpPr txBox="1"/>
          <p:nvPr/>
        </p:nvSpPr>
        <p:spPr>
          <a:xfrm>
            <a:off x="733294" y="91187"/>
            <a:ext cx="644577" cy="369332"/>
          </a:xfrm>
          <a:prstGeom prst="rect">
            <a:avLst/>
          </a:prstGeom>
          <a:noFill/>
        </p:spPr>
        <p:txBody>
          <a:bodyPr wrap="square" rtlCol="0">
            <a:spAutoFit/>
          </a:bodyPr>
          <a:lstStyle/>
          <a:p>
            <a:r>
              <a:rPr lang="en-US" b="1" dirty="0"/>
              <a:t>(A)</a:t>
            </a:r>
          </a:p>
        </p:txBody>
      </p:sp>
      <p:sp>
        <p:nvSpPr>
          <p:cNvPr id="16" name="TextBox 15">
            <a:extLst>
              <a:ext uri="{FF2B5EF4-FFF2-40B4-BE49-F238E27FC236}">
                <a16:creationId xmlns:a16="http://schemas.microsoft.com/office/drawing/2014/main" id="{9B300E37-0DBC-D745-8512-BC27ED3E14EF}"/>
              </a:ext>
            </a:extLst>
          </p:cNvPr>
          <p:cNvSpPr txBox="1"/>
          <p:nvPr/>
        </p:nvSpPr>
        <p:spPr>
          <a:xfrm>
            <a:off x="6755874" y="188635"/>
            <a:ext cx="644577" cy="369332"/>
          </a:xfrm>
          <a:prstGeom prst="rect">
            <a:avLst/>
          </a:prstGeom>
          <a:noFill/>
        </p:spPr>
        <p:txBody>
          <a:bodyPr wrap="square" rtlCol="0">
            <a:spAutoFit/>
          </a:bodyPr>
          <a:lstStyle/>
          <a:p>
            <a:r>
              <a:rPr lang="en-US" b="1" dirty="0"/>
              <a:t>(B)</a:t>
            </a:r>
          </a:p>
        </p:txBody>
      </p:sp>
      <p:sp>
        <p:nvSpPr>
          <p:cNvPr id="17" name="TextBox 16">
            <a:extLst>
              <a:ext uri="{FF2B5EF4-FFF2-40B4-BE49-F238E27FC236}">
                <a16:creationId xmlns:a16="http://schemas.microsoft.com/office/drawing/2014/main" id="{1105B380-7313-7948-A44F-10C7D460578C}"/>
              </a:ext>
            </a:extLst>
          </p:cNvPr>
          <p:cNvSpPr txBox="1"/>
          <p:nvPr/>
        </p:nvSpPr>
        <p:spPr>
          <a:xfrm>
            <a:off x="733293" y="2902785"/>
            <a:ext cx="644577" cy="369332"/>
          </a:xfrm>
          <a:prstGeom prst="rect">
            <a:avLst/>
          </a:prstGeom>
          <a:noFill/>
        </p:spPr>
        <p:txBody>
          <a:bodyPr wrap="square" rtlCol="0">
            <a:spAutoFit/>
          </a:bodyPr>
          <a:lstStyle/>
          <a:p>
            <a:r>
              <a:rPr lang="en-US" b="1" dirty="0"/>
              <a:t>(C)</a:t>
            </a:r>
          </a:p>
        </p:txBody>
      </p:sp>
      <p:sp>
        <p:nvSpPr>
          <p:cNvPr id="18" name="TextBox 17">
            <a:extLst>
              <a:ext uri="{FF2B5EF4-FFF2-40B4-BE49-F238E27FC236}">
                <a16:creationId xmlns:a16="http://schemas.microsoft.com/office/drawing/2014/main" id="{1A6F70FC-CB4B-374E-8BFF-596EC6DA94DC}"/>
              </a:ext>
            </a:extLst>
          </p:cNvPr>
          <p:cNvSpPr txBox="1"/>
          <p:nvPr/>
        </p:nvSpPr>
        <p:spPr>
          <a:xfrm>
            <a:off x="6755874" y="3103269"/>
            <a:ext cx="644577" cy="369332"/>
          </a:xfrm>
          <a:prstGeom prst="rect">
            <a:avLst/>
          </a:prstGeom>
          <a:noFill/>
        </p:spPr>
        <p:txBody>
          <a:bodyPr wrap="square" rtlCol="0">
            <a:spAutoFit/>
          </a:bodyPr>
          <a:lstStyle/>
          <a:p>
            <a:r>
              <a:rPr lang="en-US" b="1" dirty="0"/>
              <a:t>(D)</a:t>
            </a:r>
          </a:p>
        </p:txBody>
      </p:sp>
      <p:pic>
        <p:nvPicPr>
          <p:cNvPr id="3" name="Picture 2" descr="Chart, line chart&#10;&#10;Description automatically generated">
            <a:extLst>
              <a:ext uri="{FF2B5EF4-FFF2-40B4-BE49-F238E27FC236}">
                <a16:creationId xmlns:a16="http://schemas.microsoft.com/office/drawing/2014/main" id="{EDE025E6-62A4-1C4F-B4F1-91B0436D66FB}"/>
              </a:ext>
            </a:extLst>
          </p:cNvPr>
          <p:cNvPicPr>
            <a:picLocks noChangeAspect="1"/>
          </p:cNvPicPr>
          <p:nvPr/>
        </p:nvPicPr>
        <p:blipFill rotWithShape="1">
          <a:blip r:embed="rId2"/>
          <a:srcRect l="4776" t="5492" r="5951" b="4808"/>
          <a:stretch/>
        </p:blipFill>
        <p:spPr>
          <a:xfrm>
            <a:off x="7400451" y="491136"/>
            <a:ext cx="3572655" cy="2478480"/>
          </a:xfrm>
          <a:prstGeom prst="rect">
            <a:avLst/>
          </a:prstGeom>
        </p:spPr>
      </p:pic>
      <p:pic>
        <p:nvPicPr>
          <p:cNvPr id="9" name="Picture 8" descr="Chart, line chart&#10;&#10;Description automatically generated">
            <a:extLst>
              <a:ext uri="{FF2B5EF4-FFF2-40B4-BE49-F238E27FC236}">
                <a16:creationId xmlns:a16="http://schemas.microsoft.com/office/drawing/2014/main" id="{8CA88401-B778-E141-ABFA-823384097E24}"/>
              </a:ext>
            </a:extLst>
          </p:cNvPr>
          <p:cNvPicPr>
            <a:picLocks noChangeAspect="1"/>
          </p:cNvPicPr>
          <p:nvPr/>
        </p:nvPicPr>
        <p:blipFill rotWithShape="1">
          <a:blip r:embed="rId3"/>
          <a:srcRect l="3791" t="4023" r="4777" b="4023"/>
          <a:stretch/>
        </p:blipFill>
        <p:spPr>
          <a:xfrm>
            <a:off x="1470157" y="116803"/>
            <a:ext cx="3335146" cy="2315837"/>
          </a:xfrm>
          <a:prstGeom prst="rect">
            <a:avLst/>
          </a:prstGeom>
        </p:spPr>
      </p:pic>
      <p:pic>
        <p:nvPicPr>
          <p:cNvPr id="14" name="Picture 13" descr="A picture containing diagram&#10;&#10;Description automatically generated">
            <a:extLst>
              <a:ext uri="{FF2B5EF4-FFF2-40B4-BE49-F238E27FC236}">
                <a16:creationId xmlns:a16="http://schemas.microsoft.com/office/drawing/2014/main" id="{CCE19AF9-0ECC-4B4D-B39D-1EAA9E30914B}"/>
              </a:ext>
            </a:extLst>
          </p:cNvPr>
          <p:cNvPicPr>
            <a:picLocks noChangeAspect="1"/>
          </p:cNvPicPr>
          <p:nvPr/>
        </p:nvPicPr>
        <p:blipFill rotWithShape="1">
          <a:blip r:embed="rId4"/>
          <a:srcRect l="6982" t="4022" r="7533" b="1703"/>
          <a:stretch/>
        </p:blipFill>
        <p:spPr>
          <a:xfrm>
            <a:off x="1055582" y="3272117"/>
            <a:ext cx="4412178" cy="3359431"/>
          </a:xfrm>
          <a:prstGeom prst="rect">
            <a:avLst/>
          </a:prstGeom>
        </p:spPr>
      </p:pic>
      <p:pic>
        <p:nvPicPr>
          <p:cNvPr id="20" name="Picture 19" descr="Chart, line chart&#10;&#10;Description automatically generated">
            <a:extLst>
              <a:ext uri="{FF2B5EF4-FFF2-40B4-BE49-F238E27FC236}">
                <a16:creationId xmlns:a16="http://schemas.microsoft.com/office/drawing/2014/main" id="{B532217F-3846-AD4F-8DA0-CCB7943C5379}"/>
              </a:ext>
            </a:extLst>
          </p:cNvPr>
          <p:cNvPicPr>
            <a:picLocks noChangeAspect="1"/>
          </p:cNvPicPr>
          <p:nvPr/>
        </p:nvPicPr>
        <p:blipFill rotWithShape="1">
          <a:blip r:embed="rId5"/>
          <a:srcRect l="4227" t="1704" r="4964" b="5098"/>
          <a:stretch/>
        </p:blipFill>
        <p:spPr>
          <a:xfrm>
            <a:off x="7324208" y="3606254"/>
            <a:ext cx="3797868" cy="2691156"/>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77336D-568B-9043-AA6D-3CFE83A58142}"/>
                  </a:ext>
                </a:extLst>
              </p:cNvPr>
              <p:cNvSpPr txBox="1"/>
              <p:nvPr/>
            </p:nvSpPr>
            <p:spPr>
              <a:xfrm>
                <a:off x="1470157" y="2831116"/>
                <a:ext cx="38011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𝛼</m:t>
                      </m:r>
                      <m:r>
                        <a:rPr lang="en-US" b="0" i="1" smtClean="0">
                          <a:solidFill>
                            <a:schemeClr val="accent1">
                              <a:lumMod val="75000"/>
                            </a:schemeClr>
                          </a:solidFill>
                          <a:latin typeface="Cambria Math" panose="02040503050406030204" pitchFamily="18" charset="0"/>
                          <a:ea typeface="Cambria Math" panose="02040503050406030204" pitchFamily="18" charset="0"/>
                        </a:rPr>
                        <m:t>=0.4, </m:t>
                      </m:r>
                      <m:r>
                        <a:rPr lang="en-US" i="1" smtClean="0">
                          <a:solidFill>
                            <a:schemeClr val="accent1">
                              <a:lumMod val="75000"/>
                            </a:schemeClr>
                          </a:solidFill>
                          <a:latin typeface="Cambria Math" panose="02040503050406030204" pitchFamily="18" charset="0"/>
                          <a:ea typeface="Cambria Math" panose="02040503050406030204" pitchFamily="18" charset="0"/>
                        </a:rPr>
                        <m:t>𝛽</m:t>
                      </m:r>
                      <m:r>
                        <a:rPr lang="en-US" b="0" i="1" smtClean="0">
                          <a:solidFill>
                            <a:schemeClr val="accent1">
                              <a:lumMod val="75000"/>
                            </a:schemeClr>
                          </a:solidFill>
                          <a:latin typeface="Cambria Math" panose="02040503050406030204" pitchFamily="18" charset="0"/>
                          <a:ea typeface="Cambria Math" panose="02040503050406030204" pitchFamily="18" charset="0"/>
                        </a:rPr>
                        <m:t>=0.018, </m:t>
                      </m:r>
                      <m:r>
                        <a:rPr lang="en-US" i="1" smtClean="0">
                          <a:solidFill>
                            <a:schemeClr val="accent1">
                              <a:lumMod val="75000"/>
                            </a:schemeClr>
                          </a:solidFill>
                          <a:latin typeface="Cambria Math" panose="02040503050406030204" pitchFamily="18" charset="0"/>
                          <a:ea typeface="Cambria Math" panose="02040503050406030204" pitchFamily="18" charset="0"/>
                        </a:rPr>
                        <m:t>𝛾</m:t>
                      </m:r>
                      <m:r>
                        <a:rPr lang="en-US" b="0" i="1" smtClean="0">
                          <a:solidFill>
                            <a:schemeClr val="accent1">
                              <a:lumMod val="75000"/>
                            </a:schemeClr>
                          </a:solidFill>
                          <a:latin typeface="Cambria Math" panose="02040503050406030204" pitchFamily="18" charset="0"/>
                          <a:ea typeface="Cambria Math" panose="02040503050406030204" pitchFamily="18" charset="0"/>
                        </a:rPr>
                        <m:t>=0.8, </m:t>
                      </m:r>
                      <m:r>
                        <a:rPr lang="en-US" i="1" smtClean="0">
                          <a:solidFill>
                            <a:schemeClr val="accent1">
                              <a:lumMod val="75000"/>
                            </a:schemeClr>
                          </a:solidFill>
                          <a:latin typeface="Cambria Math" panose="02040503050406030204" pitchFamily="18" charset="0"/>
                          <a:ea typeface="Cambria Math" panose="02040503050406030204" pitchFamily="18" charset="0"/>
                        </a:rPr>
                        <m:t>𝛿</m:t>
                      </m:r>
                      <m:r>
                        <a:rPr lang="en-US" b="0" i="1" smtClean="0">
                          <a:solidFill>
                            <a:schemeClr val="accent1">
                              <a:lumMod val="75000"/>
                            </a:schemeClr>
                          </a:solidFill>
                          <a:latin typeface="Cambria Math" panose="02040503050406030204" pitchFamily="18" charset="0"/>
                          <a:ea typeface="Cambria Math" panose="02040503050406030204" pitchFamily="18" charset="0"/>
                        </a:rPr>
                        <m:t>=0.023</m:t>
                      </m:r>
                    </m:oMath>
                  </m:oMathPara>
                </a14:m>
                <a:endParaRPr lang="en-US" dirty="0">
                  <a:solidFill>
                    <a:schemeClr val="accent1">
                      <a:lumMod val="75000"/>
                    </a:schemeClr>
                  </a:solidFill>
                </a:endParaRPr>
              </a:p>
            </p:txBody>
          </p:sp>
        </mc:Choice>
        <mc:Fallback xmlns="">
          <p:sp>
            <p:nvSpPr>
              <p:cNvPr id="10" name="TextBox 9">
                <a:extLst>
                  <a:ext uri="{FF2B5EF4-FFF2-40B4-BE49-F238E27FC236}">
                    <a16:creationId xmlns:a16="http://schemas.microsoft.com/office/drawing/2014/main" id="{3777336D-568B-9043-AA6D-3CFE83A58142}"/>
                  </a:ext>
                </a:extLst>
              </p:cNvPr>
              <p:cNvSpPr txBox="1">
                <a:spLocks noRot="1" noChangeAspect="1" noMove="1" noResize="1" noEditPoints="1" noAdjustHandles="1" noChangeArrowheads="1" noChangeShapeType="1" noTextEdit="1"/>
              </p:cNvSpPr>
              <p:nvPr/>
            </p:nvSpPr>
            <p:spPr>
              <a:xfrm>
                <a:off x="1470157" y="2831116"/>
                <a:ext cx="3801105" cy="276999"/>
              </a:xfrm>
              <a:prstGeom prst="rect">
                <a:avLst/>
              </a:prstGeom>
              <a:blipFill>
                <a:blip r:embed="rId6"/>
                <a:stretch>
                  <a:fillRect l="-332" r="-664" b="-34783"/>
                </a:stretch>
              </a:blipFill>
            </p:spPr>
            <p:txBody>
              <a:bodyPr/>
              <a:lstStyle/>
              <a:p>
                <a:r>
                  <a:rPr lang="en-US">
                    <a:noFill/>
                  </a:rPr>
                  <a:t> </a:t>
                </a:r>
              </a:p>
            </p:txBody>
          </p:sp>
        </mc:Fallback>
      </mc:AlternateContent>
    </p:spTree>
    <p:extLst>
      <p:ext uri="{BB962C8B-B14F-4D97-AF65-F5344CB8AC3E}">
        <p14:creationId xmlns:p14="http://schemas.microsoft.com/office/powerpoint/2010/main" val="52781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4C95F830-2357-8C48-AFED-C5C17BFCD455}"/>
              </a:ext>
            </a:extLst>
          </p:cNvPr>
          <p:cNvPicPr>
            <a:picLocks noChangeAspect="1"/>
          </p:cNvPicPr>
          <p:nvPr/>
        </p:nvPicPr>
        <p:blipFill rotWithShape="1">
          <a:blip r:embed="rId2"/>
          <a:srcRect l="4874" t="1961" r="7537" b="8039"/>
          <a:stretch/>
        </p:blipFill>
        <p:spPr>
          <a:xfrm>
            <a:off x="309281" y="611716"/>
            <a:ext cx="5540189" cy="3930366"/>
          </a:xfrm>
          <a:prstGeom prst="rect">
            <a:avLst/>
          </a:prstGeom>
        </p:spPr>
      </p:pic>
      <p:sp>
        <p:nvSpPr>
          <p:cNvPr id="4" name="TextBox 3">
            <a:extLst>
              <a:ext uri="{FF2B5EF4-FFF2-40B4-BE49-F238E27FC236}">
                <a16:creationId xmlns:a16="http://schemas.microsoft.com/office/drawing/2014/main" id="{79A88AF0-A4F3-2E43-9C39-676273AAF370}"/>
              </a:ext>
            </a:extLst>
          </p:cNvPr>
          <p:cNvSpPr txBox="1"/>
          <p:nvPr/>
        </p:nvSpPr>
        <p:spPr>
          <a:xfrm>
            <a:off x="705970" y="242384"/>
            <a:ext cx="4746812" cy="369332"/>
          </a:xfrm>
          <a:prstGeom prst="rect">
            <a:avLst/>
          </a:prstGeom>
          <a:noFill/>
        </p:spPr>
        <p:txBody>
          <a:bodyPr wrap="square" rtlCol="0">
            <a:spAutoFit/>
          </a:bodyPr>
          <a:lstStyle/>
          <a:p>
            <a:r>
              <a:rPr lang="en-US" dirty="0"/>
              <a:t>ODE fitting using </a:t>
            </a:r>
            <a:r>
              <a:rPr lang="en-US" dirty="0" err="1"/>
              <a:t>Mahafy’s</a:t>
            </a:r>
            <a:r>
              <a:rPr lang="en-US" dirty="0"/>
              <a:t> estimated parameters</a:t>
            </a:r>
          </a:p>
        </p:txBody>
      </p:sp>
      <p:pic>
        <p:nvPicPr>
          <p:cNvPr id="6" name="Picture 5" descr="Chart, line chart&#10;&#10;Description automatically generated">
            <a:extLst>
              <a:ext uri="{FF2B5EF4-FFF2-40B4-BE49-F238E27FC236}">
                <a16:creationId xmlns:a16="http://schemas.microsoft.com/office/drawing/2014/main" id="{5C8FEA7D-7524-3F4B-B38F-9D27E0DD4B2C}"/>
              </a:ext>
            </a:extLst>
          </p:cNvPr>
          <p:cNvPicPr>
            <a:picLocks noChangeAspect="1"/>
          </p:cNvPicPr>
          <p:nvPr/>
        </p:nvPicPr>
        <p:blipFill rotWithShape="1">
          <a:blip r:embed="rId3"/>
          <a:srcRect l="3631" t="3534" r="8062" b="6172"/>
          <a:stretch/>
        </p:blipFill>
        <p:spPr>
          <a:xfrm>
            <a:off x="6282766" y="733451"/>
            <a:ext cx="5394986" cy="3808631"/>
          </a:xfrm>
          <a:prstGeom prst="rect">
            <a:avLst/>
          </a:prstGeom>
        </p:spPr>
      </p:pic>
      <p:sp>
        <p:nvSpPr>
          <p:cNvPr id="10" name="TextBox 9">
            <a:extLst>
              <a:ext uri="{FF2B5EF4-FFF2-40B4-BE49-F238E27FC236}">
                <a16:creationId xmlns:a16="http://schemas.microsoft.com/office/drawing/2014/main" id="{9293E476-41A5-4E4D-864E-96F142D1B339}"/>
              </a:ext>
            </a:extLst>
          </p:cNvPr>
          <p:cNvSpPr txBox="1"/>
          <p:nvPr/>
        </p:nvSpPr>
        <p:spPr>
          <a:xfrm>
            <a:off x="6606853" y="213835"/>
            <a:ext cx="4746812" cy="369332"/>
          </a:xfrm>
          <a:prstGeom prst="rect">
            <a:avLst/>
          </a:prstGeom>
          <a:noFill/>
        </p:spPr>
        <p:txBody>
          <a:bodyPr wrap="square" rtlCol="0">
            <a:spAutoFit/>
          </a:bodyPr>
          <a:lstStyle/>
          <a:p>
            <a:r>
              <a:rPr lang="en-US" dirty="0"/>
              <a:t>ODE fitting using Joint UKF estimated parameters</a:t>
            </a:r>
          </a:p>
        </p:txBody>
      </p:sp>
    </p:spTree>
    <p:extLst>
      <p:ext uri="{BB962C8B-B14F-4D97-AF65-F5344CB8AC3E}">
        <p14:creationId xmlns:p14="http://schemas.microsoft.com/office/powerpoint/2010/main" val="150577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D89-62FE-614A-9BDE-F79ED34B679D}"/>
              </a:ext>
            </a:extLst>
          </p:cNvPr>
          <p:cNvSpPr>
            <a:spLocks noGrp="1"/>
          </p:cNvSpPr>
          <p:nvPr>
            <p:ph type="title"/>
          </p:nvPr>
        </p:nvSpPr>
        <p:spPr>
          <a:xfrm>
            <a:off x="2770094" y="1116004"/>
            <a:ext cx="6208059" cy="898899"/>
          </a:xfrm>
        </p:spPr>
        <p:txBody>
          <a:bodyPr/>
          <a:lstStyle/>
          <a:p>
            <a:r>
              <a:rPr lang="en-US" dirty="0"/>
              <a:t>Joint UKF multiple runs </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A07F447-2622-C04B-AA70-4765B24480E8}"/>
                  </a:ext>
                </a:extLst>
              </p:cNvPr>
              <p:cNvSpPr/>
              <p:nvPr/>
            </p:nvSpPr>
            <p:spPr>
              <a:xfrm>
                <a:off x="2169459" y="2618535"/>
                <a:ext cx="7243482" cy="923330"/>
              </a:xfrm>
              <a:prstGeom prst="rect">
                <a:avLst/>
              </a:prstGeom>
            </p:spPr>
            <p:txBody>
              <a:bodyPr wrap="square">
                <a:spAutoFit/>
              </a:bodyPr>
              <a:lstStyle/>
              <a:p>
                <a:pPr marL="285750" indent="-285750">
                  <a:buFont typeface="Arial" panose="020B0604020202020204" pitchFamily="34" charset="0"/>
                  <a:buChar char="•"/>
                </a:pPr>
                <a:r>
                  <a:rPr lang="en-US" dirty="0"/>
                  <a:t>Modify with new initial guess: </a:t>
                </a:r>
                <a14:m>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𝛼</m:t>
                    </m:r>
                    <m:r>
                      <a:rPr lang="en-US" i="1">
                        <a:solidFill>
                          <a:schemeClr val="accent1">
                            <a:lumMod val="75000"/>
                          </a:schemeClr>
                        </a:solidFill>
                        <a:latin typeface="Cambria Math" panose="02040503050406030204" pitchFamily="18" charset="0"/>
                        <a:ea typeface="Cambria Math" panose="02040503050406030204" pitchFamily="18" charset="0"/>
                      </a:rPr>
                      <m:t>=0.4, </m:t>
                    </m:r>
                    <m:r>
                      <a:rPr lang="en-US" i="1">
                        <a:solidFill>
                          <a:schemeClr val="accent1">
                            <a:lumMod val="75000"/>
                          </a:schemeClr>
                        </a:solidFill>
                        <a:latin typeface="Cambria Math" panose="02040503050406030204" pitchFamily="18" charset="0"/>
                        <a:ea typeface="Cambria Math" panose="02040503050406030204" pitchFamily="18" charset="0"/>
                      </a:rPr>
                      <m:t>𝛽</m:t>
                    </m:r>
                    <m:r>
                      <a:rPr lang="en-US" i="1">
                        <a:solidFill>
                          <a:schemeClr val="accent1">
                            <a:lumMod val="75000"/>
                          </a:schemeClr>
                        </a:solidFill>
                        <a:latin typeface="Cambria Math" panose="02040503050406030204" pitchFamily="18" charset="0"/>
                        <a:ea typeface="Cambria Math" panose="02040503050406030204" pitchFamily="18" charset="0"/>
                      </a:rPr>
                      <m:t>=0.018, </m:t>
                    </m:r>
                    <m:r>
                      <a:rPr lang="en-US" i="1">
                        <a:solidFill>
                          <a:schemeClr val="accent1">
                            <a:lumMod val="75000"/>
                          </a:schemeClr>
                        </a:solidFill>
                        <a:latin typeface="Cambria Math" panose="02040503050406030204" pitchFamily="18" charset="0"/>
                        <a:ea typeface="Cambria Math" panose="02040503050406030204" pitchFamily="18" charset="0"/>
                      </a:rPr>
                      <m:t>𝛾</m:t>
                    </m:r>
                    <m:r>
                      <a:rPr lang="en-US" i="1">
                        <a:solidFill>
                          <a:schemeClr val="accent1">
                            <a:lumMod val="75000"/>
                          </a:schemeClr>
                        </a:solidFill>
                        <a:latin typeface="Cambria Math" panose="02040503050406030204" pitchFamily="18" charset="0"/>
                        <a:ea typeface="Cambria Math" panose="02040503050406030204" pitchFamily="18" charset="0"/>
                      </a:rPr>
                      <m:t>=0.8, </m:t>
                    </m:r>
                    <m:r>
                      <a:rPr lang="en-US" i="1">
                        <a:solidFill>
                          <a:schemeClr val="accent1">
                            <a:lumMod val="75000"/>
                          </a:schemeClr>
                        </a:solidFill>
                        <a:latin typeface="Cambria Math" panose="02040503050406030204" pitchFamily="18" charset="0"/>
                        <a:ea typeface="Cambria Math" panose="02040503050406030204" pitchFamily="18" charset="0"/>
                      </a:rPr>
                      <m:t>𝛿</m:t>
                    </m:r>
                    <m:r>
                      <a:rPr lang="en-US" i="1">
                        <a:solidFill>
                          <a:schemeClr val="accent1">
                            <a:lumMod val="75000"/>
                          </a:schemeClr>
                        </a:solidFill>
                        <a:latin typeface="Cambria Math" panose="02040503050406030204" pitchFamily="18" charset="0"/>
                        <a:ea typeface="Cambria Math" panose="02040503050406030204" pitchFamily="18" charset="0"/>
                      </a:rPr>
                      <m:t>=0.023</m:t>
                    </m:r>
                  </m:oMath>
                </a14:m>
                <a:endParaRPr lang="en-US" dirty="0">
                  <a:solidFill>
                    <a:schemeClr val="accent1">
                      <a:lumMod val="75000"/>
                    </a:schemeClr>
                  </a:solidFill>
                </a:endParaRPr>
              </a:p>
              <a:p>
                <a:pPr marL="285750" indent="-285750">
                  <a:buFont typeface="Arial" panose="020B0604020202020204" pitchFamily="34" charset="0"/>
                  <a:buChar char="•"/>
                </a:pPr>
                <a:r>
                  <a:rPr lang="en-US" dirty="0"/>
                  <a:t>Run for 50 times, each consecutive iteration starts with the estimated values from the preceding run. </a:t>
                </a:r>
              </a:p>
            </p:txBody>
          </p:sp>
        </mc:Choice>
        <mc:Fallback xmlns="">
          <p:sp>
            <p:nvSpPr>
              <p:cNvPr id="3" name="Rectangle 2">
                <a:extLst>
                  <a:ext uri="{FF2B5EF4-FFF2-40B4-BE49-F238E27FC236}">
                    <a16:creationId xmlns:a16="http://schemas.microsoft.com/office/drawing/2014/main" id="{7A07F447-2622-C04B-AA70-4765B24480E8}"/>
                  </a:ext>
                </a:extLst>
              </p:cNvPr>
              <p:cNvSpPr>
                <a:spLocks noRot="1" noChangeAspect="1" noMove="1" noResize="1" noEditPoints="1" noAdjustHandles="1" noChangeArrowheads="1" noChangeShapeType="1" noTextEdit="1"/>
              </p:cNvSpPr>
              <p:nvPr/>
            </p:nvSpPr>
            <p:spPr>
              <a:xfrm>
                <a:off x="2169459" y="2618535"/>
                <a:ext cx="7243482" cy="923330"/>
              </a:xfrm>
              <a:prstGeom prst="rect">
                <a:avLst/>
              </a:prstGeom>
              <a:blipFill>
                <a:blip r:embed="rId2"/>
                <a:stretch>
                  <a:fillRect l="-350" t="-2740" b="-10959"/>
                </a:stretch>
              </a:blipFill>
            </p:spPr>
            <p:txBody>
              <a:bodyPr/>
              <a:lstStyle/>
              <a:p>
                <a:r>
                  <a:rPr lang="en-US">
                    <a:noFill/>
                  </a:rPr>
                  <a:t> </a:t>
                </a:r>
              </a:p>
            </p:txBody>
          </p:sp>
        </mc:Fallback>
      </mc:AlternateContent>
    </p:spTree>
    <p:extLst>
      <p:ext uri="{BB962C8B-B14F-4D97-AF65-F5344CB8AC3E}">
        <p14:creationId xmlns:p14="http://schemas.microsoft.com/office/powerpoint/2010/main" val="73175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80D8F3-F0AB-004A-AC54-76B9D362F038}"/>
              </a:ext>
            </a:extLst>
          </p:cNvPr>
          <p:cNvSpPr/>
          <p:nvPr/>
        </p:nvSpPr>
        <p:spPr>
          <a:xfrm>
            <a:off x="606976" y="-3717"/>
            <a:ext cx="598241" cy="369332"/>
          </a:xfrm>
          <a:prstGeom prst="rect">
            <a:avLst/>
          </a:prstGeom>
        </p:spPr>
        <p:txBody>
          <a:bodyPr wrap="none">
            <a:spAutoFit/>
          </a:bodyPr>
          <a:lstStyle/>
          <a:p>
            <a:r>
              <a:rPr lang="en-US" dirty="0">
                <a:latin typeface="Courier" pitchFamily="2" charset="0"/>
              </a:rPr>
              <a:t>(A)</a:t>
            </a:r>
            <a:endParaRPr lang="en-US" dirty="0">
              <a:effectLst/>
              <a:latin typeface="Courier" pitchFamily="2" charset="0"/>
            </a:endParaRPr>
          </a:p>
        </p:txBody>
      </p:sp>
      <p:sp>
        <p:nvSpPr>
          <p:cNvPr id="12" name="Rectangle 11">
            <a:extLst>
              <a:ext uri="{FF2B5EF4-FFF2-40B4-BE49-F238E27FC236}">
                <a16:creationId xmlns:a16="http://schemas.microsoft.com/office/drawing/2014/main" id="{A9D5E699-D8FC-E544-B623-12D48362AD2D}"/>
              </a:ext>
            </a:extLst>
          </p:cNvPr>
          <p:cNvSpPr/>
          <p:nvPr/>
        </p:nvSpPr>
        <p:spPr>
          <a:xfrm>
            <a:off x="6281744" y="67188"/>
            <a:ext cx="598241" cy="369332"/>
          </a:xfrm>
          <a:prstGeom prst="rect">
            <a:avLst/>
          </a:prstGeom>
        </p:spPr>
        <p:txBody>
          <a:bodyPr wrap="none">
            <a:spAutoFit/>
          </a:bodyPr>
          <a:lstStyle/>
          <a:p>
            <a:r>
              <a:rPr lang="en-US" dirty="0">
                <a:latin typeface="Courier" pitchFamily="2" charset="0"/>
              </a:rPr>
              <a:t>(B)</a:t>
            </a:r>
            <a:endParaRPr lang="en-US" dirty="0">
              <a:effectLst/>
              <a:latin typeface="Courier" pitchFamily="2" charset="0"/>
            </a:endParaRPr>
          </a:p>
        </p:txBody>
      </p:sp>
      <p:sp>
        <p:nvSpPr>
          <p:cNvPr id="13" name="Rectangle 12">
            <a:extLst>
              <a:ext uri="{FF2B5EF4-FFF2-40B4-BE49-F238E27FC236}">
                <a16:creationId xmlns:a16="http://schemas.microsoft.com/office/drawing/2014/main" id="{17A22DF0-B4D5-0F4B-8F8D-BB264945AD12}"/>
              </a:ext>
            </a:extLst>
          </p:cNvPr>
          <p:cNvSpPr/>
          <p:nvPr/>
        </p:nvSpPr>
        <p:spPr>
          <a:xfrm>
            <a:off x="394837" y="2613879"/>
            <a:ext cx="2232212" cy="369332"/>
          </a:xfrm>
          <a:prstGeom prst="rect">
            <a:avLst/>
          </a:prstGeom>
        </p:spPr>
        <p:txBody>
          <a:bodyPr wrap="square">
            <a:spAutoFit/>
          </a:bodyPr>
          <a:lstStyle/>
          <a:p>
            <a:r>
              <a:rPr lang="en-US" dirty="0">
                <a:latin typeface="Courier" pitchFamily="2" charset="0"/>
              </a:rPr>
              <a:t>(C)</a:t>
            </a:r>
            <a:endParaRPr lang="en-US" dirty="0">
              <a:effectLst/>
              <a:latin typeface="Courier" pitchFamily="2" charset="0"/>
            </a:endParaRPr>
          </a:p>
        </p:txBody>
      </p:sp>
      <p:sp>
        <p:nvSpPr>
          <p:cNvPr id="14" name="Rectangle 13">
            <a:extLst>
              <a:ext uri="{FF2B5EF4-FFF2-40B4-BE49-F238E27FC236}">
                <a16:creationId xmlns:a16="http://schemas.microsoft.com/office/drawing/2014/main" id="{0A31431B-3E14-B64F-A209-B48CAC5F75CC}"/>
              </a:ext>
            </a:extLst>
          </p:cNvPr>
          <p:cNvSpPr/>
          <p:nvPr/>
        </p:nvSpPr>
        <p:spPr>
          <a:xfrm>
            <a:off x="6281744" y="2780148"/>
            <a:ext cx="598241" cy="369332"/>
          </a:xfrm>
          <a:prstGeom prst="rect">
            <a:avLst/>
          </a:prstGeom>
        </p:spPr>
        <p:txBody>
          <a:bodyPr wrap="none">
            <a:spAutoFit/>
          </a:bodyPr>
          <a:lstStyle/>
          <a:p>
            <a:r>
              <a:rPr lang="en-US" dirty="0">
                <a:latin typeface="Courier" pitchFamily="2" charset="0"/>
              </a:rPr>
              <a:t>(D)</a:t>
            </a:r>
            <a:endParaRPr lang="en-US" dirty="0">
              <a:effectLst/>
              <a:latin typeface="Courier" pitchFamily="2" charset="0"/>
            </a:endParaRPr>
          </a:p>
        </p:txBody>
      </p:sp>
      <p:pic>
        <p:nvPicPr>
          <p:cNvPr id="3" name="Picture 2" descr="Chart, line chart&#10;&#10;Description automatically generated">
            <a:extLst>
              <a:ext uri="{FF2B5EF4-FFF2-40B4-BE49-F238E27FC236}">
                <a16:creationId xmlns:a16="http://schemas.microsoft.com/office/drawing/2014/main" id="{F66248E2-2490-264C-9791-6C3204CCE69F}"/>
              </a:ext>
            </a:extLst>
          </p:cNvPr>
          <p:cNvPicPr>
            <a:picLocks noChangeAspect="1"/>
          </p:cNvPicPr>
          <p:nvPr/>
        </p:nvPicPr>
        <p:blipFill rotWithShape="1">
          <a:blip r:embed="rId2"/>
          <a:srcRect l="5154" t="4511" r="5154" b="3003"/>
          <a:stretch/>
        </p:blipFill>
        <p:spPr>
          <a:xfrm>
            <a:off x="1253614" y="222287"/>
            <a:ext cx="3397906" cy="2350254"/>
          </a:xfrm>
          <a:prstGeom prst="rect">
            <a:avLst/>
          </a:prstGeom>
        </p:spPr>
      </p:pic>
      <p:pic>
        <p:nvPicPr>
          <p:cNvPr id="7" name="Picture 6" descr="Chart, line chart&#10;&#10;Description automatically generated">
            <a:extLst>
              <a:ext uri="{FF2B5EF4-FFF2-40B4-BE49-F238E27FC236}">
                <a16:creationId xmlns:a16="http://schemas.microsoft.com/office/drawing/2014/main" id="{38E86AB3-E52E-354E-A217-F26A42310A94}"/>
              </a:ext>
            </a:extLst>
          </p:cNvPr>
          <p:cNvPicPr>
            <a:picLocks noChangeAspect="1"/>
          </p:cNvPicPr>
          <p:nvPr/>
        </p:nvPicPr>
        <p:blipFill rotWithShape="1">
          <a:blip r:embed="rId3"/>
          <a:srcRect l="5448" t="4510" r="5378" b="980"/>
          <a:stretch/>
        </p:blipFill>
        <p:spPr>
          <a:xfrm>
            <a:off x="7179105" y="67188"/>
            <a:ext cx="3820283" cy="2712960"/>
          </a:xfrm>
          <a:prstGeom prst="rect">
            <a:avLst/>
          </a:prstGeom>
        </p:spPr>
      </p:pic>
      <p:pic>
        <p:nvPicPr>
          <p:cNvPr id="9" name="Picture 8" descr="Graphical user interface, chart, line chart&#10;&#10;Description automatically generated">
            <a:extLst>
              <a:ext uri="{FF2B5EF4-FFF2-40B4-BE49-F238E27FC236}">
                <a16:creationId xmlns:a16="http://schemas.microsoft.com/office/drawing/2014/main" id="{E95E1AF5-513D-044E-BCEE-5D76095E5991}"/>
              </a:ext>
            </a:extLst>
          </p:cNvPr>
          <p:cNvPicPr>
            <a:picLocks noChangeAspect="1"/>
          </p:cNvPicPr>
          <p:nvPr/>
        </p:nvPicPr>
        <p:blipFill rotWithShape="1">
          <a:blip r:embed="rId4"/>
          <a:srcRect l="7416" t="4510" r="7196" b="3241"/>
          <a:stretch/>
        </p:blipFill>
        <p:spPr>
          <a:xfrm>
            <a:off x="1072103" y="2999735"/>
            <a:ext cx="3951331" cy="3259526"/>
          </a:xfrm>
          <a:prstGeom prst="rect">
            <a:avLst/>
          </a:prstGeom>
        </p:spPr>
      </p:pic>
      <p:pic>
        <p:nvPicPr>
          <p:cNvPr id="17" name="Picture 16" descr="Graphical user interface&#10;&#10;Description automatically generated with medium confidence">
            <a:extLst>
              <a:ext uri="{FF2B5EF4-FFF2-40B4-BE49-F238E27FC236}">
                <a16:creationId xmlns:a16="http://schemas.microsoft.com/office/drawing/2014/main" id="{E19665BC-0035-354E-8ED8-7974423698DD}"/>
              </a:ext>
            </a:extLst>
          </p:cNvPr>
          <p:cNvPicPr>
            <a:picLocks noChangeAspect="1"/>
          </p:cNvPicPr>
          <p:nvPr/>
        </p:nvPicPr>
        <p:blipFill rotWithShape="1">
          <a:blip r:embed="rId5"/>
          <a:srcRect l="5806" t="4004" r="8306" b="-1"/>
          <a:stretch/>
        </p:blipFill>
        <p:spPr>
          <a:xfrm>
            <a:off x="6096000" y="3279853"/>
            <a:ext cx="5906286" cy="3203189"/>
          </a:xfrm>
          <a:prstGeom prst="rect">
            <a:avLst/>
          </a:prstGeom>
        </p:spPr>
      </p:pic>
    </p:spTree>
    <p:extLst>
      <p:ext uri="{BB962C8B-B14F-4D97-AF65-F5344CB8AC3E}">
        <p14:creationId xmlns:p14="http://schemas.microsoft.com/office/powerpoint/2010/main" val="224784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49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7F1D888-1B24-224A-84CF-89246D5B37DF}"/>
              </a:ext>
            </a:extLst>
          </p:cNvPr>
          <p:cNvGraphicFramePr>
            <a:graphicFrameLocks noGrp="1"/>
          </p:cNvGraphicFramePr>
          <p:nvPr>
            <p:extLst>
              <p:ext uri="{D42A27DB-BD31-4B8C-83A1-F6EECF244321}">
                <p14:modId xmlns:p14="http://schemas.microsoft.com/office/powerpoint/2010/main" val="2167328731"/>
              </p:ext>
            </p:extLst>
          </p:nvPr>
        </p:nvGraphicFramePr>
        <p:xfrm>
          <a:off x="469153" y="275914"/>
          <a:ext cx="11253693" cy="5638102"/>
        </p:xfrm>
        <a:graphic>
          <a:graphicData uri="http://schemas.openxmlformats.org/drawingml/2006/table">
            <a:tbl>
              <a:tblPr firstRow="1" bandRow="1">
                <a:tableStyleId>{5C22544A-7EE6-4342-B048-85BDC9FD1C3A}</a:tableStyleId>
              </a:tblPr>
              <a:tblGrid>
                <a:gridCol w="1585258">
                  <a:extLst>
                    <a:ext uri="{9D8B030D-6E8A-4147-A177-3AD203B41FA5}">
                      <a16:colId xmlns:a16="http://schemas.microsoft.com/office/drawing/2014/main" val="723452155"/>
                    </a:ext>
                  </a:extLst>
                </a:gridCol>
                <a:gridCol w="9668435">
                  <a:extLst>
                    <a:ext uri="{9D8B030D-6E8A-4147-A177-3AD203B41FA5}">
                      <a16:colId xmlns:a16="http://schemas.microsoft.com/office/drawing/2014/main" val="4096680967"/>
                    </a:ext>
                  </a:extLst>
                </a:gridCol>
              </a:tblGrid>
              <a:tr h="324925">
                <a:tc>
                  <a:txBody>
                    <a:bodyPr/>
                    <a:lstStyle/>
                    <a:p>
                      <a:pPr algn="ctr"/>
                      <a:r>
                        <a:rPr lang="en-US" sz="1600" dirty="0"/>
                        <a:t>Terminology</a:t>
                      </a:r>
                    </a:p>
                  </a:txBody>
                  <a:tcPr/>
                </a:tc>
                <a:tc>
                  <a:txBody>
                    <a:bodyPr/>
                    <a:lstStyle/>
                    <a:p>
                      <a:pPr algn="ctr"/>
                      <a:r>
                        <a:rPr lang="en-US" sz="1600" dirty="0"/>
                        <a:t>Description</a:t>
                      </a:r>
                    </a:p>
                  </a:txBody>
                  <a:tcPr/>
                </a:tc>
                <a:extLst>
                  <a:ext uri="{0D108BD9-81ED-4DB2-BD59-A6C34878D82A}">
                    <a16:rowId xmlns:a16="http://schemas.microsoft.com/office/drawing/2014/main" val="4293390220"/>
                  </a:ext>
                </a:extLst>
              </a:tr>
              <a:tr h="356994">
                <a:tc>
                  <a:txBody>
                    <a:bodyPr/>
                    <a:lstStyle/>
                    <a:p>
                      <a:r>
                        <a:rPr lang="en-US" sz="1600" dirty="0"/>
                        <a:t>Latent variables </a:t>
                      </a:r>
                    </a:p>
                  </a:txBody>
                  <a:tcPr/>
                </a:tc>
                <a:tc>
                  <a:txBody>
                    <a:bodyPr/>
                    <a:lstStyle/>
                    <a:p>
                      <a:r>
                        <a:rPr lang="en-US" sz="1600" dirty="0"/>
                        <a:t>State variables or model parameters, whose data cannot be accessed through any experimental studies. In our case, latent variables are model parameters.  </a:t>
                      </a:r>
                    </a:p>
                  </a:txBody>
                  <a:tcPr/>
                </a:tc>
                <a:extLst>
                  <a:ext uri="{0D108BD9-81ED-4DB2-BD59-A6C34878D82A}">
                    <a16:rowId xmlns:a16="http://schemas.microsoft.com/office/drawing/2014/main" val="1968256951"/>
                  </a:ext>
                </a:extLst>
              </a:tr>
              <a:tr h="517462">
                <a:tc>
                  <a:txBody>
                    <a:bodyPr/>
                    <a:lstStyle/>
                    <a:p>
                      <a:r>
                        <a:rPr lang="en-US" sz="1600" dirty="0"/>
                        <a:t>Observables</a:t>
                      </a:r>
                    </a:p>
                  </a:txBody>
                  <a:tcPr/>
                </a:tc>
                <a:tc>
                  <a:txBody>
                    <a:bodyPr/>
                    <a:lstStyle/>
                    <a:p>
                      <a:r>
                        <a:rPr lang="en-US" sz="1600" dirty="0"/>
                        <a:t>State variables whose data can be measured, observed over time </a:t>
                      </a:r>
                    </a:p>
                  </a:txBody>
                  <a:tcPr/>
                </a:tc>
                <a:extLst>
                  <a:ext uri="{0D108BD9-81ED-4DB2-BD59-A6C34878D82A}">
                    <a16:rowId xmlns:a16="http://schemas.microsoft.com/office/drawing/2014/main" val="2851815959"/>
                  </a:ext>
                </a:extLst>
              </a:tr>
              <a:tr h="560830">
                <a:tc>
                  <a:txBody>
                    <a:bodyPr/>
                    <a:lstStyle/>
                    <a:p>
                      <a:r>
                        <a:rPr lang="en-US" sz="1600" dirty="0"/>
                        <a:t>Process noise (Q)</a:t>
                      </a:r>
                    </a:p>
                  </a:txBody>
                  <a:tcPr/>
                </a:tc>
                <a:tc>
                  <a:txBody>
                    <a:bodyPr/>
                    <a:lstStyle/>
                    <a:p>
                      <a:r>
                        <a:rPr lang="en-US" sz="1600" dirty="0"/>
                        <a:t>describes outside forces and situations which, as a result of their actions, affect states in the model. </a:t>
                      </a:r>
                    </a:p>
                    <a:p>
                      <a:pPr marL="342900" indent="-342900">
                        <a:buFont typeface="+mj-lt"/>
                        <a:buAutoNum type="arabicPeriod"/>
                      </a:pPr>
                      <a:r>
                        <a:rPr lang="en-US" sz="1600" kern="1200" dirty="0">
                          <a:solidFill>
                            <a:schemeClr val="dk1"/>
                          </a:solidFill>
                          <a:effectLst/>
                          <a:latin typeface="+mn-lt"/>
                          <a:ea typeface="+mn-ea"/>
                          <a:cs typeface="+mn-cs"/>
                        </a:rPr>
                        <a:t>Assigning too high of variance values to the parameter noise can have severe consequences on the performance of the filter due to an inability for the ODE solver to find adequate solutions. One must be sure to tune these especially closely. </a:t>
                      </a:r>
                    </a:p>
                    <a:p>
                      <a:pPr marL="342900" indent="-342900">
                        <a:buFont typeface="+mj-lt"/>
                        <a:buAutoNum type="arabicPeriod"/>
                      </a:pPr>
                      <a:r>
                        <a:rPr lang="en-US" sz="1600" kern="1200" dirty="0">
                          <a:solidFill>
                            <a:schemeClr val="dk1"/>
                          </a:solidFill>
                          <a:effectLst/>
                          <a:latin typeface="+mn-lt"/>
                          <a:ea typeface="+mn-ea"/>
                          <a:cs typeface="+mn-cs"/>
                        </a:rPr>
                        <a:t>Secondly, diagonal matrices seem to work best, with 0’s in the off-diagonal spots.</a:t>
                      </a:r>
                    </a:p>
                  </a:txBody>
                  <a:tcPr/>
                </a:tc>
                <a:extLst>
                  <a:ext uri="{0D108BD9-81ED-4DB2-BD59-A6C34878D82A}">
                    <a16:rowId xmlns:a16="http://schemas.microsoft.com/office/drawing/2014/main" val="1922939781"/>
                  </a:ext>
                </a:extLst>
              </a:tr>
              <a:tr h="560830">
                <a:tc>
                  <a:txBody>
                    <a:bodyPr/>
                    <a:lstStyle/>
                    <a:p>
                      <a:r>
                        <a:rPr lang="en-US" sz="1600" dirty="0"/>
                        <a:t>Measurement (R) noise</a:t>
                      </a:r>
                    </a:p>
                  </a:txBody>
                  <a:tcPr/>
                </a:tc>
                <a:tc>
                  <a:txBody>
                    <a:bodyPr/>
                    <a:lstStyle/>
                    <a:p>
                      <a:r>
                        <a:rPr lang="en-US" sz="1800" kern="1200" dirty="0">
                          <a:solidFill>
                            <a:schemeClr val="dk1"/>
                          </a:solidFill>
                          <a:effectLst/>
                          <a:latin typeface="+mn-lt"/>
                          <a:ea typeface="+mn-ea"/>
                          <a:cs typeface="+mn-cs"/>
                        </a:rPr>
                        <a:t>Determines how much one should weight the observable values being inputted into the model. </a:t>
                      </a:r>
                    </a:p>
                    <a:p>
                      <a:r>
                        <a:rPr lang="en-US" sz="1800" kern="1200" dirty="0">
                          <a:solidFill>
                            <a:schemeClr val="dk1"/>
                          </a:solidFill>
                          <a:effectLst/>
                          <a:latin typeface="+mn-lt"/>
                          <a:ea typeface="+mn-ea"/>
                          <a:cs typeface="+mn-cs"/>
                        </a:rPr>
                        <a:t>Independent from any algorithm</a:t>
                      </a:r>
                    </a:p>
                    <a:p>
                      <a:r>
                        <a:rPr lang="en-US" sz="1800" kern="1200" dirty="0">
                          <a:solidFill>
                            <a:schemeClr val="dk1"/>
                          </a:solidFill>
                          <a:effectLst/>
                          <a:latin typeface="+mn-lt"/>
                          <a:ea typeface="+mn-ea"/>
                          <a:cs typeface="+mn-cs"/>
                        </a:rPr>
                        <a:t>Set to the same matrix for both joint and dual UKF</a:t>
                      </a:r>
                    </a:p>
                  </a:txBody>
                  <a:tcPr/>
                </a:tc>
                <a:extLst>
                  <a:ext uri="{0D108BD9-81ED-4DB2-BD59-A6C34878D82A}">
                    <a16:rowId xmlns:a16="http://schemas.microsoft.com/office/drawing/2014/main" val="69126819"/>
                  </a:ext>
                </a:extLst>
              </a:tr>
              <a:tr h="324925">
                <a:tc>
                  <a:txBody>
                    <a:bodyPr/>
                    <a:lstStyle/>
                    <a:p>
                      <a:r>
                        <a:rPr lang="en-US" sz="1600" dirty="0"/>
                        <a:t>Prior estimate</a:t>
                      </a:r>
                    </a:p>
                  </a:txBody>
                  <a:tcPr/>
                </a:tc>
                <a:tc>
                  <a:txBody>
                    <a:bodyPr/>
                    <a:lstStyle/>
                    <a:p>
                      <a:r>
                        <a:rPr lang="en-US" sz="1600" dirty="0"/>
                        <a:t>Predicted state using our knowledge of the system</a:t>
                      </a:r>
                    </a:p>
                  </a:txBody>
                  <a:tcPr/>
                </a:tc>
                <a:extLst>
                  <a:ext uri="{0D108BD9-81ED-4DB2-BD59-A6C34878D82A}">
                    <a16:rowId xmlns:a16="http://schemas.microsoft.com/office/drawing/2014/main" val="2606325558"/>
                  </a:ext>
                </a:extLst>
              </a:tr>
              <a:tr h="56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Posterior estimate</a:t>
                      </a:r>
                    </a:p>
                  </a:txBody>
                  <a:tcPr/>
                </a:tc>
                <a:tc>
                  <a:txBody>
                    <a:bodyPr/>
                    <a:lstStyle/>
                    <a:p>
                      <a:r>
                        <a:rPr lang="en-US" sz="1600" dirty="0"/>
                        <a:t>Updated prior estimates with available data</a:t>
                      </a:r>
                    </a:p>
                  </a:txBody>
                  <a:tcPr/>
                </a:tc>
                <a:extLst>
                  <a:ext uri="{0D108BD9-81ED-4DB2-BD59-A6C34878D82A}">
                    <a16:rowId xmlns:a16="http://schemas.microsoft.com/office/drawing/2014/main" val="4035793716"/>
                  </a:ext>
                </a:extLst>
              </a:tr>
              <a:tr h="56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Unscented </a:t>
                      </a:r>
                      <a:r>
                        <a:rPr lang="en-US" sz="1600" kern="1200" dirty="0" err="1">
                          <a:solidFill>
                            <a:schemeClr val="dk1"/>
                          </a:solidFill>
                          <a:effectLst/>
                          <a:latin typeface="+mn-lt"/>
                          <a:ea typeface="+mn-ea"/>
                          <a:cs typeface="+mn-cs"/>
                        </a:rPr>
                        <a:t>Transformtation</a:t>
                      </a:r>
                      <a:r>
                        <a:rPr lang="en-US" sz="1600" kern="1200" dirty="0">
                          <a:solidFill>
                            <a:schemeClr val="dk1"/>
                          </a:solidFill>
                          <a:effectLst/>
                          <a:latin typeface="+mn-lt"/>
                          <a:ea typeface="+mn-ea"/>
                          <a:cs typeface="+mn-cs"/>
                        </a:rPr>
                        <a:t> (UT)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effectLst/>
                        <a:latin typeface="+mn-lt"/>
                        <a:ea typeface="+mn-ea"/>
                        <a:cs typeface="+mn-cs"/>
                      </a:endParaRPr>
                    </a:p>
                  </a:txBody>
                  <a:tcPr/>
                </a:tc>
                <a:tc>
                  <a:txBody>
                    <a:bodyPr/>
                    <a:lstStyle/>
                    <a:p>
                      <a:r>
                        <a:rPr lang="en-US" sz="1600" kern="1200" dirty="0">
                          <a:solidFill>
                            <a:schemeClr val="dk1"/>
                          </a:solidFill>
                          <a:effectLst/>
                          <a:latin typeface="+mn-lt"/>
                          <a:ea typeface="+mn-ea"/>
                          <a:cs typeface="+mn-cs"/>
                        </a:rPr>
                        <a:t>is used to understand the distribution of a random variable after a nonlinear transformation has been applied to it. It creates a set of sigma vectors around some initial guess of state variables then transform it through a nonlinear function. Details in next page. </a:t>
                      </a:r>
                    </a:p>
                  </a:txBody>
                  <a:tcPr/>
                </a:tc>
                <a:extLst>
                  <a:ext uri="{0D108BD9-81ED-4DB2-BD59-A6C34878D82A}">
                    <a16:rowId xmlns:a16="http://schemas.microsoft.com/office/drawing/2014/main" val="3525967115"/>
                  </a:ext>
                </a:extLst>
              </a:tr>
            </a:tbl>
          </a:graphicData>
        </a:graphic>
      </p:graphicFrame>
      <p:sp>
        <p:nvSpPr>
          <p:cNvPr id="2" name="TextBox 1">
            <a:extLst>
              <a:ext uri="{FF2B5EF4-FFF2-40B4-BE49-F238E27FC236}">
                <a16:creationId xmlns:a16="http://schemas.microsoft.com/office/drawing/2014/main" id="{D62FC5AF-F8EC-8348-88E1-97CC2C64C139}"/>
              </a:ext>
            </a:extLst>
          </p:cNvPr>
          <p:cNvSpPr txBox="1"/>
          <p:nvPr/>
        </p:nvSpPr>
        <p:spPr>
          <a:xfrm>
            <a:off x="242047" y="6078070"/>
            <a:ext cx="9991165" cy="646331"/>
          </a:xfrm>
          <a:prstGeom prst="rect">
            <a:avLst/>
          </a:prstGeom>
          <a:noFill/>
        </p:spPr>
        <p:txBody>
          <a:bodyPr wrap="square" rtlCol="0">
            <a:spAutoFit/>
          </a:bodyPr>
          <a:lstStyle/>
          <a:p>
            <a:r>
              <a:rPr lang="en-US" dirty="0"/>
              <a:t>Give an example for each terminology in the context of diabetes in Albers 2007 and prey predator model</a:t>
            </a:r>
          </a:p>
          <a:p>
            <a:r>
              <a:rPr lang="en-US" dirty="0"/>
              <a:t>At the end of each sentence, give E.g.  </a:t>
            </a:r>
          </a:p>
        </p:txBody>
      </p:sp>
    </p:spTree>
    <p:extLst>
      <p:ext uri="{BB962C8B-B14F-4D97-AF65-F5344CB8AC3E}">
        <p14:creationId xmlns:p14="http://schemas.microsoft.com/office/powerpoint/2010/main" val="3258507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59EB-70D2-4A42-A142-FDE9A79BB665}"/>
              </a:ext>
            </a:extLst>
          </p:cNvPr>
          <p:cNvSpPr>
            <a:spLocks noGrp="1"/>
          </p:cNvSpPr>
          <p:nvPr>
            <p:ph type="title"/>
          </p:nvPr>
        </p:nvSpPr>
        <p:spPr>
          <a:xfrm>
            <a:off x="437094" y="197028"/>
            <a:ext cx="10515600" cy="689494"/>
          </a:xfrm>
        </p:spPr>
        <p:txBody>
          <a:bodyPr>
            <a:normAutofit fontScale="90000"/>
          </a:bodyPr>
          <a:lstStyle/>
          <a:p>
            <a:r>
              <a:rPr lang="en-US" dirty="0"/>
              <a:t>Sigma vector matrix</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A06212-49EF-A146-AFB7-C8E2890EB8FD}"/>
                  </a:ext>
                </a:extLst>
              </p:cNvPr>
              <p:cNvSpPr txBox="1"/>
              <p:nvPr/>
            </p:nvSpPr>
            <p:spPr>
              <a:xfrm>
                <a:off x="4015001" y="1982573"/>
                <a:ext cx="929037" cy="12736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mr>
                            <m:mr>
                              <m:e>
                                <m:r>
                                  <a:rPr lang="en-US" b="0" i="1" smtClean="0">
                                    <a:latin typeface="Cambria Math" panose="02040503050406030204" pitchFamily="18" charset="0"/>
                                  </a:rPr>
                                  <m:t>…</m:t>
                                </m:r>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mr>
                          </m:m>
                        </m:e>
                      </m:d>
                    </m:oMath>
                  </m:oMathPara>
                </a14:m>
                <a:endParaRPr lang="en-US" dirty="0"/>
              </a:p>
            </p:txBody>
          </p:sp>
        </mc:Choice>
        <mc:Fallback xmlns="">
          <p:sp>
            <p:nvSpPr>
              <p:cNvPr id="3" name="TextBox 2">
                <a:extLst>
                  <a:ext uri="{FF2B5EF4-FFF2-40B4-BE49-F238E27FC236}">
                    <a16:creationId xmlns:a16="http://schemas.microsoft.com/office/drawing/2014/main" id="{51A06212-49EF-A146-AFB7-C8E2890EB8FD}"/>
                  </a:ext>
                </a:extLst>
              </p:cNvPr>
              <p:cNvSpPr txBox="1">
                <a:spLocks noRot="1" noChangeAspect="1" noMove="1" noResize="1" noEditPoints="1" noAdjustHandles="1" noChangeArrowheads="1" noChangeShapeType="1" noTextEdit="1"/>
              </p:cNvSpPr>
              <p:nvPr/>
            </p:nvSpPr>
            <p:spPr>
              <a:xfrm>
                <a:off x="4015001" y="1982573"/>
                <a:ext cx="929037" cy="1273618"/>
              </a:xfrm>
              <a:prstGeom prst="rect">
                <a:avLst/>
              </a:prstGeom>
              <a:blipFill>
                <a:blip r:embed="rId2"/>
                <a:stretch>
                  <a:fillRect l="-4054" t="-990" b="-7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3CCC92-0749-FA4D-BBDB-4A318AF34DF4}"/>
                  </a:ext>
                </a:extLst>
              </p:cNvPr>
              <p:cNvSpPr txBox="1"/>
              <p:nvPr/>
            </p:nvSpPr>
            <p:spPr>
              <a:xfrm>
                <a:off x="8177000" y="1798931"/>
                <a:ext cx="877740" cy="13104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acc>
                              </m:e>
                            </m:mr>
                            <m:mr>
                              <m:e>
                                <m:r>
                                  <a:rPr lang="en-US" b="0" i="1" smtClean="0">
                                    <a:latin typeface="Cambria Math" panose="02040503050406030204" pitchFamily="18" charset="0"/>
                                  </a:rPr>
                                  <m:t>…</m:t>
                                </m:r>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acc>
                              </m:e>
                            </m:mr>
                          </m:m>
                        </m:e>
                      </m:d>
                    </m:oMath>
                  </m:oMathPara>
                </a14:m>
                <a:endParaRPr lang="en-US" dirty="0"/>
              </a:p>
            </p:txBody>
          </p:sp>
        </mc:Choice>
        <mc:Fallback xmlns="">
          <p:sp>
            <p:nvSpPr>
              <p:cNvPr id="4" name="TextBox 3">
                <a:extLst>
                  <a:ext uri="{FF2B5EF4-FFF2-40B4-BE49-F238E27FC236}">
                    <a16:creationId xmlns:a16="http://schemas.microsoft.com/office/drawing/2014/main" id="{453CCC92-0749-FA4D-BBDB-4A318AF34DF4}"/>
                  </a:ext>
                </a:extLst>
              </p:cNvPr>
              <p:cNvSpPr txBox="1">
                <a:spLocks noRot="1" noChangeAspect="1" noMove="1" noResize="1" noEditPoints="1" noAdjustHandles="1" noChangeArrowheads="1" noChangeShapeType="1" noTextEdit="1"/>
              </p:cNvSpPr>
              <p:nvPr/>
            </p:nvSpPr>
            <p:spPr>
              <a:xfrm>
                <a:off x="8177000" y="1798931"/>
                <a:ext cx="877740" cy="1310423"/>
              </a:xfrm>
              <a:prstGeom prst="rect">
                <a:avLst/>
              </a:prstGeom>
              <a:blipFill>
                <a:blip r:embed="rId3"/>
                <a:stretch>
                  <a:fillRect l="-2857"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E03A49B-7A17-6A4D-8CA5-6A1714F04F92}"/>
                  </a:ext>
                </a:extLst>
              </p:cNvPr>
              <p:cNvSpPr txBox="1"/>
              <p:nvPr/>
            </p:nvSpPr>
            <p:spPr>
              <a:xfrm>
                <a:off x="7954727" y="4255054"/>
                <a:ext cx="2200026" cy="14434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𝑚𝑒𝑎𝑛</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𝑣</m:t>
                              </m:r>
                            </m:sub>
                          </m:sSub>
                        </m:e>
                      </m:rad>
                    </m:oMath>
                  </m:oMathPara>
                </a14:m>
                <a:endParaRPr lang="en-US" dirty="0"/>
              </a:p>
              <a:p>
                <a:r>
                  <a:rPr lang="en-US" dirty="0"/>
                  <a:t>Scaling parameters</a:t>
                </a:r>
              </a:p>
              <a:p>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2</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,1]</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3−</m:t>
                    </m:r>
                    <m:r>
                      <a:rPr lang="en-US" b="0" i="1" smtClean="0">
                        <a:latin typeface="Cambria Math" panose="02040503050406030204" pitchFamily="18" charset="0"/>
                        <a:ea typeface="Cambria Math" panose="02040503050406030204" pitchFamily="18" charset="0"/>
                      </a:rPr>
                      <m:t>𝐿</m:t>
                    </m:r>
                  </m:oMath>
                </a14:m>
                <a:r>
                  <a:rPr lang="en-US" dirty="0"/>
                  <a:t> </a:t>
                </a:r>
              </a:p>
            </p:txBody>
          </p:sp>
        </mc:Choice>
        <mc:Fallback xmlns="">
          <p:sp>
            <p:nvSpPr>
              <p:cNvPr id="5" name="TextBox 4">
                <a:extLst>
                  <a:ext uri="{FF2B5EF4-FFF2-40B4-BE49-F238E27FC236}">
                    <a16:creationId xmlns:a16="http://schemas.microsoft.com/office/drawing/2014/main" id="{5E03A49B-7A17-6A4D-8CA5-6A1714F04F92}"/>
                  </a:ext>
                </a:extLst>
              </p:cNvPr>
              <p:cNvSpPr txBox="1">
                <a:spLocks noRot="1" noChangeAspect="1" noMove="1" noResize="1" noEditPoints="1" noAdjustHandles="1" noChangeArrowheads="1" noChangeShapeType="1" noTextEdit="1"/>
              </p:cNvSpPr>
              <p:nvPr/>
            </p:nvSpPr>
            <p:spPr>
              <a:xfrm>
                <a:off x="7954727" y="4255054"/>
                <a:ext cx="2200026" cy="1443408"/>
              </a:xfrm>
              <a:prstGeom prst="rect">
                <a:avLst/>
              </a:prstGeom>
              <a:blipFill>
                <a:blip r:embed="rId4"/>
                <a:stretch>
                  <a:fillRect l="-6897"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411BA5F-EF68-994F-883D-B5734FDB208A}"/>
                  </a:ext>
                </a:extLst>
              </p:cNvPr>
              <p:cNvSpPr txBox="1"/>
              <p:nvPr/>
            </p:nvSpPr>
            <p:spPr>
              <a:xfrm>
                <a:off x="510254" y="1148966"/>
                <a:ext cx="10916706" cy="646331"/>
              </a:xfrm>
              <a:prstGeom prst="rect">
                <a:avLst/>
              </a:prstGeom>
              <a:noFill/>
            </p:spPr>
            <p:txBody>
              <a:bodyPr wrap="square" rtlCol="0">
                <a:spAutoFit/>
              </a:bodyPr>
              <a:lstStyle/>
              <a:p>
                <a:r>
                  <a:rPr lang="en-US" dirty="0"/>
                  <a:t>Random variable </a:t>
                </a:r>
                <a14:m>
                  <m:oMath xmlns:m="http://schemas.openxmlformats.org/officeDocument/2006/math">
                    <m:r>
                      <a:rPr lang="en-US" b="0" i="1" smtClean="0">
                        <a:latin typeface="Cambria Math" panose="02040503050406030204" pitchFamily="18" charset="0"/>
                      </a:rPr>
                      <m:t>𝑣</m:t>
                    </m:r>
                  </m:oMath>
                </a14:m>
                <a:r>
                  <a:rPr lang="en-US" dirty="0"/>
                  <a:t> (size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oMath>
                </a14:m>
                <a:r>
                  <a:rPr lang="en-US" dirty="0"/>
                  <a:t>, where </a:t>
                </a:r>
                <a14:m>
                  <m:oMath xmlns:m="http://schemas.openxmlformats.org/officeDocument/2006/math">
                    <m:r>
                      <a:rPr lang="en-US" b="0" i="1" smtClean="0">
                        <a:latin typeface="Cambria Math" panose="02040503050406030204" pitchFamily="18" charset="0"/>
                      </a:rPr>
                      <m:t>𝐿</m:t>
                    </m:r>
                  </m:oMath>
                </a14:m>
                <a:r>
                  <a:rPr lang="en-US" dirty="0"/>
                  <a:t> is the number of state in the system), whose distribution mean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and the covariance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𝑣</m:t>
                        </m:r>
                      </m:sub>
                    </m:sSub>
                  </m:oMath>
                </a14:m>
                <a:r>
                  <a:rPr lang="en-US" dirty="0"/>
                  <a:t>:</a:t>
                </a:r>
              </a:p>
            </p:txBody>
          </p:sp>
        </mc:Choice>
        <mc:Fallback xmlns="">
          <p:sp>
            <p:nvSpPr>
              <p:cNvPr id="6" name="TextBox 5">
                <a:extLst>
                  <a:ext uri="{FF2B5EF4-FFF2-40B4-BE49-F238E27FC236}">
                    <a16:creationId xmlns:a16="http://schemas.microsoft.com/office/drawing/2014/main" id="{8411BA5F-EF68-994F-883D-B5734FDB208A}"/>
                  </a:ext>
                </a:extLst>
              </p:cNvPr>
              <p:cNvSpPr txBox="1">
                <a:spLocks noRot="1" noChangeAspect="1" noMove="1" noResize="1" noEditPoints="1" noAdjustHandles="1" noChangeArrowheads="1" noChangeShapeType="1" noTextEdit="1"/>
              </p:cNvSpPr>
              <p:nvPr/>
            </p:nvSpPr>
            <p:spPr>
              <a:xfrm>
                <a:off x="510254" y="1148966"/>
                <a:ext cx="10916706" cy="646331"/>
              </a:xfrm>
              <a:prstGeom prst="rect">
                <a:avLst/>
              </a:prstGeom>
              <a:blipFill>
                <a:blip r:embed="rId5"/>
                <a:stretch>
                  <a:fillRect l="-465"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A965EA-2896-A341-853E-9441569795D2}"/>
                  </a:ext>
                </a:extLst>
              </p:cNvPr>
              <p:cNvSpPr txBox="1"/>
              <p:nvPr/>
            </p:nvSpPr>
            <p:spPr>
              <a:xfrm>
                <a:off x="510254" y="3709102"/>
                <a:ext cx="6968457" cy="369332"/>
              </a:xfrm>
              <a:prstGeom prst="rect">
                <a:avLst/>
              </a:prstGeom>
              <a:noFill/>
            </p:spPr>
            <p:txBody>
              <a:bodyPr wrap="square" rtlCol="0">
                <a:spAutoFit/>
              </a:bodyPr>
              <a:lstStyle/>
              <a:p>
                <a:r>
                  <a:rPr lang="en-US" dirty="0"/>
                  <a:t>Sigma vector matrix </a:t>
                </a:r>
                <a14:m>
                  <m:oMath xmlns:m="http://schemas.openxmlformats.org/officeDocument/2006/math">
                    <m:r>
                      <a:rPr lang="en-US" b="0" i="1" smtClean="0">
                        <a:latin typeface="Cambria Math" panose="02040503050406030204" pitchFamily="18" charset="0"/>
                        <a:ea typeface="Cambria Math" panose="02040503050406030204" pitchFamily="18" charset="0"/>
                      </a:rPr>
                      <m:t>𝜒</m:t>
                    </m:r>
                  </m:oMath>
                </a14:m>
                <a:r>
                  <a:rPr lang="en-US" dirty="0"/>
                  <a:t>, whose size is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oMath>
                </a14:m>
                <a:r>
                  <a:rPr lang="en-US" dirty="0"/>
                  <a:t>: </a:t>
                </a:r>
              </a:p>
            </p:txBody>
          </p:sp>
        </mc:Choice>
        <mc:Fallback xmlns="">
          <p:sp>
            <p:nvSpPr>
              <p:cNvPr id="7" name="TextBox 6">
                <a:extLst>
                  <a:ext uri="{FF2B5EF4-FFF2-40B4-BE49-F238E27FC236}">
                    <a16:creationId xmlns:a16="http://schemas.microsoft.com/office/drawing/2014/main" id="{1BA965EA-2896-A341-853E-9441569795D2}"/>
                  </a:ext>
                </a:extLst>
              </p:cNvPr>
              <p:cNvSpPr txBox="1">
                <a:spLocks noRot="1" noChangeAspect="1" noMove="1" noResize="1" noEditPoints="1" noAdjustHandles="1" noChangeArrowheads="1" noChangeShapeType="1" noTextEdit="1"/>
              </p:cNvSpPr>
              <p:nvPr/>
            </p:nvSpPr>
            <p:spPr>
              <a:xfrm>
                <a:off x="510254" y="3709102"/>
                <a:ext cx="6968457" cy="369332"/>
              </a:xfrm>
              <a:prstGeom prst="rect">
                <a:avLst/>
              </a:prstGeom>
              <a:blipFill>
                <a:blip r:embed="rId6"/>
                <a:stretch>
                  <a:fillRect l="-729" t="-6452" b="-22581"/>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80CA1FCD-B4A1-FE48-91B0-D5809B9FE452}"/>
              </a:ext>
            </a:extLst>
          </p:cNvPr>
          <p:cNvGrpSpPr/>
          <p:nvPr/>
        </p:nvGrpSpPr>
        <p:grpSpPr>
          <a:xfrm>
            <a:off x="3135026" y="4255054"/>
            <a:ext cx="3685988" cy="1948173"/>
            <a:chOff x="2124386" y="3585127"/>
            <a:chExt cx="3685988" cy="1948173"/>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88372E-394A-7641-A3DD-E661500A634A}"/>
                    </a:ext>
                  </a:extLst>
                </p:cNvPr>
                <p:cNvSpPr txBox="1"/>
                <p:nvPr/>
              </p:nvSpPr>
              <p:spPr>
                <a:xfrm>
                  <a:off x="2124386" y="3585127"/>
                  <a:ext cx="3537571" cy="724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𝜒</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𝑣</m:t>
                                      </m:r>
                                    </m:e>
                                  </m:acc>
                                  <m:r>
                                    <a:rPr lang="en-US" b="0" i="1" smtClean="0">
                                      <a:latin typeface="Cambria Math" panose="02040503050406030204" pitchFamily="18" charset="0"/>
                                    </a:rPr>
                                    <m:t>  </m:t>
                                  </m:r>
                                </m:e>
                                <m:e>
                                  <m:r>
                                    <a:rPr lang="en-US" b="0" i="1" smtClean="0">
                                      <a:latin typeface="Cambria Math" panose="02040503050406030204" pitchFamily="18" charset="0"/>
                                    </a:rPr>
                                    <m:t> </m:t>
                                  </m:r>
                                  <m:acc>
                                    <m:accPr>
                                      <m:chr m:val="̅"/>
                                      <m:ctrlPr>
                                        <a:rPr lang="en-US" b="0" i="1" smtClean="0">
                                          <a:solidFill>
                                            <a:schemeClr val="accent1"/>
                                          </a:solidFill>
                                          <a:latin typeface="Cambria Math" panose="02040503050406030204" pitchFamily="18" charset="0"/>
                                          <a:ea typeface="Cambria Math" panose="02040503050406030204" pitchFamily="18" charset="0"/>
                                        </a:rPr>
                                      </m:ctrlPr>
                                    </m:accPr>
                                    <m:e>
                                      <m:r>
                                        <a:rPr lang="en-US" b="0" i="1" smtClean="0">
                                          <a:solidFill>
                                            <a:schemeClr val="accent1"/>
                                          </a:solidFill>
                                          <a:latin typeface="Cambria Math" panose="02040503050406030204" pitchFamily="18" charset="0"/>
                                          <a:ea typeface="Cambria Math" panose="02040503050406030204" pitchFamily="18" charset="0"/>
                                        </a:rPr>
                                        <m:t>𝑣</m:t>
                                      </m:r>
                                    </m:e>
                                  </m:acc>
                                  <m:r>
                                    <a:rPr lang="en-US" b="0" i="1" smtClean="0">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𝑚𝑒𝑎𝑛</m:t>
                                  </m:r>
                                  <m:r>
                                    <a:rPr lang="en-US" b="0" i="1" smtClean="0">
                                      <a:solidFill>
                                        <a:schemeClr val="accent1"/>
                                      </a:solidFill>
                                      <a:latin typeface="Cambria Math" panose="02040503050406030204" pitchFamily="18" charset="0"/>
                                      <a:ea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 </m:t>
                                  </m:r>
                                  <m:acc>
                                    <m:accPr>
                                      <m:chr m:val="̅"/>
                                      <m:ctrlPr>
                                        <a:rPr lang="en-US" b="0" i="1" smtClean="0">
                                          <a:solidFill>
                                            <a:srgbClr val="00B050"/>
                                          </a:solidFill>
                                          <a:latin typeface="Cambria Math" panose="02040503050406030204" pitchFamily="18" charset="0"/>
                                          <a:ea typeface="Cambria Math" panose="02040503050406030204" pitchFamily="18" charset="0"/>
                                        </a:rPr>
                                      </m:ctrlPr>
                                    </m:accPr>
                                    <m:e>
                                      <m:r>
                                        <a:rPr lang="en-US" b="0" i="1" smtClean="0">
                                          <a:solidFill>
                                            <a:srgbClr val="00B050"/>
                                          </a:solidFill>
                                          <a:latin typeface="Cambria Math" panose="02040503050406030204" pitchFamily="18" charset="0"/>
                                          <a:ea typeface="Cambria Math" panose="02040503050406030204" pitchFamily="18" charset="0"/>
                                        </a:rPr>
                                        <m:t>𝑣</m:t>
                                      </m:r>
                                    </m:e>
                                  </m:acc>
                                  <m:r>
                                    <a:rPr lang="en-US" b="0"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𝑚𝑒𝑎𝑛</m:t>
                                  </m:r>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
                          </m:e>
                        </m:d>
                      </m:oMath>
                    </m:oMathPara>
                  </a14:m>
                  <a:endParaRPr lang="en-US" dirty="0"/>
                </a:p>
              </p:txBody>
            </p:sp>
          </mc:Choice>
          <mc:Fallback xmlns="">
            <p:sp>
              <p:nvSpPr>
                <p:cNvPr id="9" name="TextBox 8">
                  <a:extLst>
                    <a:ext uri="{FF2B5EF4-FFF2-40B4-BE49-F238E27FC236}">
                      <a16:creationId xmlns:a16="http://schemas.microsoft.com/office/drawing/2014/main" id="{6788372E-394A-7641-A3DD-E661500A634A}"/>
                    </a:ext>
                  </a:extLst>
                </p:cNvPr>
                <p:cNvSpPr txBox="1">
                  <a:spLocks noRot="1" noChangeAspect="1" noMove="1" noResize="1" noEditPoints="1" noAdjustHandles="1" noChangeArrowheads="1" noChangeShapeType="1" noTextEdit="1"/>
                </p:cNvSpPr>
                <p:nvPr/>
              </p:nvSpPr>
              <p:spPr>
                <a:xfrm>
                  <a:off x="2124386" y="3585127"/>
                  <a:ext cx="3537571" cy="724109"/>
                </a:xfrm>
                <a:prstGeom prst="rect">
                  <a:avLst/>
                </a:prstGeom>
                <a:blipFill>
                  <a:blip r:embed="rId7"/>
                  <a:stretch>
                    <a:fillRect l="-1071" t="-1724" b="-10345"/>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80D70724-E415-BB49-A0E9-3EDA314D7101}"/>
                </a:ext>
              </a:extLst>
            </p:cNvPr>
            <p:cNvSpPr/>
            <p:nvPr/>
          </p:nvSpPr>
          <p:spPr>
            <a:xfrm rot="5400000">
              <a:off x="3639972" y="3899436"/>
              <a:ext cx="206386" cy="1025986"/>
            </a:xfrm>
            <a:prstGeom prst="rightBrac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72827A0B-268C-4844-ADFA-8161A755D338}"/>
                </a:ext>
              </a:extLst>
            </p:cNvPr>
            <p:cNvSpPr/>
            <p:nvPr/>
          </p:nvSpPr>
          <p:spPr>
            <a:xfrm rot="5400000">
              <a:off x="4874827" y="3899437"/>
              <a:ext cx="206386" cy="1025986"/>
            </a:xfrm>
            <a:prstGeom prst="rightBrace">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8DAB01-420D-1F40-8A4B-7C1B29123557}"/>
                    </a:ext>
                  </a:extLst>
                </p:cNvPr>
                <p:cNvSpPr txBox="1"/>
                <p:nvPr/>
              </p:nvSpPr>
              <p:spPr>
                <a:xfrm>
                  <a:off x="3140945" y="4571680"/>
                  <a:ext cx="1324082" cy="923330"/>
                </a:xfrm>
                <a:prstGeom prst="rect">
                  <a:avLst/>
                </a:prstGeom>
                <a:noFill/>
              </p:spPr>
              <p:txBody>
                <a:bodyPr wrap="square" rtlCol="0">
                  <a:spAutoFit/>
                </a:bodyPr>
                <a:lstStyle/>
                <a:p>
                  <a:r>
                    <a:rPr lang="en-US" dirty="0">
                      <a:solidFill>
                        <a:schemeClr val="accent1"/>
                      </a:solidFill>
                    </a:rPr>
                    <a:t>L number of vectors above </a:t>
                  </a:r>
                  <a14:m>
                    <m:oMath xmlns:m="http://schemas.openxmlformats.org/officeDocument/2006/math">
                      <m:acc>
                        <m:accPr>
                          <m:chr m:val="̅"/>
                          <m:ctrlPr>
                            <a:rPr lang="en-US" b="0"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𝑣</m:t>
                          </m:r>
                        </m:e>
                      </m:acc>
                    </m:oMath>
                  </a14:m>
                  <a:endParaRPr lang="en-US" dirty="0">
                    <a:solidFill>
                      <a:schemeClr val="accent1"/>
                    </a:solidFill>
                  </a:endParaRPr>
                </a:p>
              </p:txBody>
            </p:sp>
          </mc:Choice>
          <mc:Fallback xmlns="">
            <p:sp>
              <p:nvSpPr>
                <p:cNvPr id="12" name="TextBox 11">
                  <a:extLst>
                    <a:ext uri="{FF2B5EF4-FFF2-40B4-BE49-F238E27FC236}">
                      <a16:creationId xmlns:a16="http://schemas.microsoft.com/office/drawing/2014/main" id="{708DAB01-420D-1F40-8A4B-7C1B29123557}"/>
                    </a:ext>
                  </a:extLst>
                </p:cNvPr>
                <p:cNvSpPr txBox="1">
                  <a:spLocks noRot="1" noChangeAspect="1" noMove="1" noResize="1" noEditPoints="1" noAdjustHandles="1" noChangeArrowheads="1" noChangeShapeType="1" noTextEdit="1"/>
                </p:cNvSpPr>
                <p:nvPr/>
              </p:nvSpPr>
              <p:spPr>
                <a:xfrm>
                  <a:off x="3140945" y="4571680"/>
                  <a:ext cx="1324082" cy="923330"/>
                </a:xfrm>
                <a:prstGeom prst="rect">
                  <a:avLst/>
                </a:prstGeom>
                <a:blipFill>
                  <a:blip r:embed="rId8"/>
                  <a:stretch>
                    <a:fillRect l="-2830" t="-2703" r="-6604" b="-94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027CD27-048A-E741-B40D-18E2C7132E31}"/>
                    </a:ext>
                  </a:extLst>
                </p:cNvPr>
                <p:cNvSpPr txBox="1"/>
                <p:nvPr/>
              </p:nvSpPr>
              <p:spPr>
                <a:xfrm>
                  <a:off x="4486292" y="4609970"/>
                  <a:ext cx="1324082" cy="923330"/>
                </a:xfrm>
                <a:prstGeom prst="rect">
                  <a:avLst/>
                </a:prstGeom>
                <a:noFill/>
              </p:spPr>
              <p:txBody>
                <a:bodyPr wrap="square" rtlCol="0">
                  <a:spAutoFit/>
                </a:bodyPr>
                <a:lstStyle/>
                <a:p>
                  <a:r>
                    <a:rPr lang="en-US" dirty="0">
                      <a:solidFill>
                        <a:srgbClr val="00B050"/>
                      </a:solidFill>
                    </a:rPr>
                    <a:t>L number of vectors below </a:t>
                  </a:r>
                  <a14:m>
                    <m:oMath xmlns:m="http://schemas.openxmlformats.org/officeDocument/2006/math">
                      <m:acc>
                        <m:accPr>
                          <m:chr m:val="̅"/>
                          <m:ctrlPr>
                            <a:rPr lang="en-US" b="0" i="1" smtClean="0">
                              <a:solidFill>
                                <a:srgbClr val="00B050"/>
                              </a:solidFill>
                              <a:latin typeface="Cambria Math" panose="02040503050406030204" pitchFamily="18" charset="0"/>
                            </a:rPr>
                          </m:ctrlPr>
                        </m:accPr>
                        <m:e>
                          <m:r>
                            <a:rPr lang="en-US" b="0" i="1" smtClean="0">
                              <a:solidFill>
                                <a:srgbClr val="00B050"/>
                              </a:solidFill>
                              <a:latin typeface="Cambria Math" panose="02040503050406030204" pitchFamily="18" charset="0"/>
                            </a:rPr>
                            <m:t>𝑣</m:t>
                          </m:r>
                        </m:e>
                      </m:acc>
                    </m:oMath>
                  </a14:m>
                  <a:endParaRPr lang="en-US" dirty="0">
                    <a:solidFill>
                      <a:srgbClr val="00B050"/>
                    </a:solidFill>
                  </a:endParaRPr>
                </a:p>
              </p:txBody>
            </p:sp>
          </mc:Choice>
          <mc:Fallback xmlns="">
            <p:sp>
              <p:nvSpPr>
                <p:cNvPr id="13" name="TextBox 12">
                  <a:extLst>
                    <a:ext uri="{FF2B5EF4-FFF2-40B4-BE49-F238E27FC236}">
                      <a16:creationId xmlns:a16="http://schemas.microsoft.com/office/drawing/2014/main" id="{E027CD27-048A-E741-B40D-18E2C7132E31}"/>
                    </a:ext>
                  </a:extLst>
                </p:cNvPr>
                <p:cNvSpPr txBox="1">
                  <a:spLocks noRot="1" noChangeAspect="1" noMove="1" noResize="1" noEditPoints="1" noAdjustHandles="1" noChangeArrowheads="1" noChangeShapeType="1" noTextEdit="1"/>
                </p:cNvSpPr>
                <p:nvPr/>
              </p:nvSpPr>
              <p:spPr>
                <a:xfrm>
                  <a:off x="4486292" y="4609970"/>
                  <a:ext cx="1324082" cy="923330"/>
                </a:xfrm>
                <a:prstGeom prst="rect">
                  <a:avLst/>
                </a:prstGeom>
                <a:blipFill>
                  <a:blip r:embed="rId9"/>
                  <a:stretch>
                    <a:fillRect l="-3774" t="-2703" r="-6604" b="-9459"/>
                  </a:stretch>
                </a:blipFill>
              </p:spPr>
              <p:txBody>
                <a:bodyPr/>
                <a:lstStyle/>
                <a:p>
                  <a:r>
                    <a:rPr lang="en-US">
                      <a:noFill/>
                    </a:rPr>
                    <a:t> </a:t>
                  </a:r>
                </a:p>
              </p:txBody>
            </p:sp>
          </mc:Fallback>
        </mc:AlternateContent>
      </p:grpSp>
    </p:spTree>
    <p:extLst>
      <p:ext uri="{BB962C8B-B14F-4D97-AF65-F5344CB8AC3E}">
        <p14:creationId xmlns:p14="http://schemas.microsoft.com/office/powerpoint/2010/main" val="50223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1058D48-DE73-7140-8135-C1B7AA1E3E19}"/>
              </a:ext>
            </a:extLst>
          </p:cNvPr>
          <p:cNvGraphicFramePr>
            <a:graphicFrameLocks noGrp="1"/>
          </p:cNvGraphicFramePr>
          <p:nvPr>
            <p:extLst>
              <p:ext uri="{D42A27DB-BD31-4B8C-83A1-F6EECF244321}">
                <p14:modId xmlns:p14="http://schemas.microsoft.com/office/powerpoint/2010/main" val="2486611300"/>
              </p:ext>
            </p:extLst>
          </p:nvPr>
        </p:nvGraphicFramePr>
        <p:xfrm>
          <a:off x="2032000" y="719666"/>
          <a:ext cx="8128000" cy="2026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33075210"/>
                    </a:ext>
                  </a:extLst>
                </a:gridCol>
                <a:gridCol w="4064000">
                  <a:extLst>
                    <a:ext uri="{9D8B030D-6E8A-4147-A177-3AD203B41FA5}">
                      <a16:colId xmlns:a16="http://schemas.microsoft.com/office/drawing/2014/main" val="2024655014"/>
                    </a:ext>
                  </a:extLst>
                </a:gridCol>
              </a:tblGrid>
              <a:tr h="370840">
                <a:tc>
                  <a:txBody>
                    <a:bodyPr/>
                    <a:lstStyle/>
                    <a:p>
                      <a:pPr algn="ctr"/>
                      <a:r>
                        <a:rPr lang="en-US" dirty="0"/>
                        <a:t>Dual UKF</a:t>
                      </a:r>
                    </a:p>
                  </a:txBody>
                  <a:tcPr/>
                </a:tc>
                <a:tc>
                  <a:txBody>
                    <a:bodyPr/>
                    <a:lstStyle/>
                    <a:p>
                      <a:pPr algn="ctr"/>
                      <a:r>
                        <a:rPr lang="en-US" dirty="0"/>
                        <a:t>Joint UKF</a:t>
                      </a:r>
                    </a:p>
                  </a:txBody>
                  <a:tcPr/>
                </a:tc>
                <a:extLst>
                  <a:ext uri="{0D108BD9-81ED-4DB2-BD59-A6C34878D82A}">
                    <a16:rowId xmlns:a16="http://schemas.microsoft.com/office/drawing/2014/main" val="1791274554"/>
                  </a:ext>
                </a:extLst>
              </a:tr>
              <a:tr h="370840">
                <a:tc>
                  <a:txBody>
                    <a:bodyPr/>
                    <a:lstStyle/>
                    <a:p>
                      <a:r>
                        <a:rPr lang="en-US" dirty="0"/>
                        <a:t>States and parameters are estimated in parallel. </a:t>
                      </a:r>
                    </a:p>
                  </a:txBody>
                  <a:tcPr/>
                </a:tc>
                <a:tc>
                  <a:txBody>
                    <a:bodyPr/>
                    <a:lstStyle/>
                    <a:p>
                      <a:r>
                        <a:rPr lang="en-US" dirty="0"/>
                        <a:t>the parameters and state variables are appended to the state vector to make one large state vector.</a:t>
                      </a:r>
                    </a:p>
                  </a:txBody>
                  <a:tcPr/>
                </a:tc>
                <a:extLst>
                  <a:ext uri="{0D108BD9-81ED-4DB2-BD59-A6C34878D82A}">
                    <a16:rowId xmlns:a16="http://schemas.microsoft.com/office/drawing/2014/main" val="119887343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449988406"/>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259996342"/>
                  </a:ext>
                </a:extLst>
              </a:tr>
            </a:tbl>
          </a:graphicData>
        </a:graphic>
      </p:graphicFrame>
    </p:spTree>
    <p:extLst>
      <p:ext uri="{BB962C8B-B14F-4D97-AF65-F5344CB8AC3E}">
        <p14:creationId xmlns:p14="http://schemas.microsoft.com/office/powerpoint/2010/main" val="257837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59EB-70D2-4A42-A142-FDE9A79BB665}"/>
              </a:ext>
            </a:extLst>
          </p:cNvPr>
          <p:cNvSpPr>
            <a:spLocks noGrp="1"/>
          </p:cNvSpPr>
          <p:nvPr>
            <p:ph type="title"/>
          </p:nvPr>
        </p:nvSpPr>
        <p:spPr>
          <a:xfrm>
            <a:off x="437094" y="197028"/>
            <a:ext cx="10515600" cy="689494"/>
          </a:xfrm>
        </p:spPr>
        <p:txBody>
          <a:bodyPr>
            <a:normAutofit fontScale="90000"/>
          </a:bodyPr>
          <a:lstStyle/>
          <a:p>
            <a:r>
              <a:rPr lang="en-US" dirty="0"/>
              <a:t>Transformed sigma vector matrix</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A06212-49EF-A146-AFB7-C8E2890EB8FD}"/>
                  </a:ext>
                </a:extLst>
              </p:cNvPr>
              <p:cNvSpPr txBox="1"/>
              <p:nvPr/>
            </p:nvSpPr>
            <p:spPr>
              <a:xfrm>
                <a:off x="5166963" y="996308"/>
                <a:ext cx="929037" cy="12736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mr>
                            <m:mr>
                              <m:e>
                                <m:r>
                                  <a:rPr lang="en-US" b="0" i="1" smtClean="0">
                                    <a:latin typeface="Cambria Math" panose="02040503050406030204" pitchFamily="18" charset="0"/>
                                  </a:rPr>
                                  <m:t>…</m:t>
                                </m:r>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mr>
                          </m:m>
                        </m:e>
                      </m:d>
                    </m:oMath>
                  </m:oMathPara>
                </a14:m>
                <a:endParaRPr lang="en-US" dirty="0"/>
              </a:p>
            </p:txBody>
          </p:sp>
        </mc:Choice>
        <mc:Fallback xmlns="">
          <p:sp>
            <p:nvSpPr>
              <p:cNvPr id="3" name="TextBox 2">
                <a:extLst>
                  <a:ext uri="{FF2B5EF4-FFF2-40B4-BE49-F238E27FC236}">
                    <a16:creationId xmlns:a16="http://schemas.microsoft.com/office/drawing/2014/main" id="{51A06212-49EF-A146-AFB7-C8E2890EB8FD}"/>
                  </a:ext>
                </a:extLst>
              </p:cNvPr>
              <p:cNvSpPr txBox="1">
                <a:spLocks noRot="1" noChangeAspect="1" noMove="1" noResize="1" noEditPoints="1" noAdjustHandles="1" noChangeArrowheads="1" noChangeShapeType="1" noTextEdit="1"/>
              </p:cNvSpPr>
              <p:nvPr/>
            </p:nvSpPr>
            <p:spPr>
              <a:xfrm>
                <a:off x="5166963" y="996308"/>
                <a:ext cx="929037" cy="1273618"/>
              </a:xfrm>
              <a:prstGeom prst="rect">
                <a:avLst/>
              </a:prstGeom>
              <a:blipFill>
                <a:blip r:embed="rId2"/>
                <a:stretch>
                  <a:fillRect l="-4054" b="-8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3CCC92-0749-FA4D-BBDB-4A318AF34DF4}"/>
                  </a:ext>
                </a:extLst>
              </p:cNvPr>
              <p:cNvSpPr txBox="1"/>
              <p:nvPr/>
            </p:nvSpPr>
            <p:spPr>
              <a:xfrm>
                <a:off x="6521482" y="926144"/>
                <a:ext cx="877740" cy="13104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acc>
                              </m:e>
                            </m:mr>
                            <m:mr>
                              <m:e>
                                <m:r>
                                  <a:rPr lang="en-US" b="0" i="1" smtClean="0">
                                    <a:latin typeface="Cambria Math" panose="02040503050406030204" pitchFamily="18" charset="0"/>
                                  </a:rPr>
                                  <m:t>…</m:t>
                                </m:r>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acc>
                              </m:e>
                            </m:mr>
                          </m:m>
                        </m:e>
                      </m:d>
                    </m:oMath>
                  </m:oMathPara>
                </a14:m>
                <a:endParaRPr lang="en-US" dirty="0"/>
              </a:p>
            </p:txBody>
          </p:sp>
        </mc:Choice>
        <mc:Fallback xmlns="">
          <p:sp>
            <p:nvSpPr>
              <p:cNvPr id="4" name="TextBox 3">
                <a:extLst>
                  <a:ext uri="{FF2B5EF4-FFF2-40B4-BE49-F238E27FC236}">
                    <a16:creationId xmlns:a16="http://schemas.microsoft.com/office/drawing/2014/main" id="{453CCC92-0749-FA4D-BBDB-4A318AF34DF4}"/>
                  </a:ext>
                </a:extLst>
              </p:cNvPr>
              <p:cNvSpPr txBox="1">
                <a:spLocks noRot="1" noChangeAspect="1" noMove="1" noResize="1" noEditPoints="1" noAdjustHandles="1" noChangeArrowheads="1" noChangeShapeType="1" noTextEdit="1"/>
              </p:cNvSpPr>
              <p:nvPr/>
            </p:nvSpPr>
            <p:spPr>
              <a:xfrm>
                <a:off x="6521482" y="926144"/>
                <a:ext cx="877740" cy="1310423"/>
              </a:xfrm>
              <a:prstGeom prst="rect">
                <a:avLst/>
              </a:prstGeom>
              <a:blipFill>
                <a:blip r:embed="rId3"/>
                <a:stretch>
                  <a:fillRect l="-2857" b="-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E03A49B-7A17-6A4D-8CA5-6A1714F04F92}"/>
                  </a:ext>
                </a:extLst>
              </p:cNvPr>
              <p:cNvSpPr txBox="1"/>
              <p:nvPr/>
            </p:nvSpPr>
            <p:spPr>
              <a:xfrm>
                <a:off x="8149266" y="825403"/>
                <a:ext cx="2200026" cy="14434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𝑚𝑒𝑎𝑛</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𝑣</m:t>
                              </m:r>
                            </m:sub>
                          </m:sSub>
                        </m:e>
                      </m:rad>
                    </m:oMath>
                  </m:oMathPara>
                </a14:m>
                <a:endParaRPr lang="en-US" dirty="0"/>
              </a:p>
              <a:p>
                <a:r>
                  <a:rPr lang="en-US" dirty="0"/>
                  <a:t>Scaling parameters</a:t>
                </a:r>
              </a:p>
              <a:p>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2</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,1]</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3−</m:t>
                    </m:r>
                    <m:r>
                      <a:rPr lang="en-US" b="0" i="1" smtClean="0">
                        <a:latin typeface="Cambria Math" panose="02040503050406030204" pitchFamily="18" charset="0"/>
                        <a:ea typeface="Cambria Math" panose="02040503050406030204" pitchFamily="18" charset="0"/>
                      </a:rPr>
                      <m:t>𝐿</m:t>
                    </m:r>
                  </m:oMath>
                </a14:m>
                <a:r>
                  <a:rPr lang="en-US" dirty="0"/>
                  <a:t> </a:t>
                </a:r>
              </a:p>
            </p:txBody>
          </p:sp>
        </mc:Choice>
        <mc:Fallback xmlns="">
          <p:sp>
            <p:nvSpPr>
              <p:cNvPr id="5" name="TextBox 4">
                <a:extLst>
                  <a:ext uri="{FF2B5EF4-FFF2-40B4-BE49-F238E27FC236}">
                    <a16:creationId xmlns:a16="http://schemas.microsoft.com/office/drawing/2014/main" id="{5E03A49B-7A17-6A4D-8CA5-6A1714F04F92}"/>
                  </a:ext>
                </a:extLst>
              </p:cNvPr>
              <p:cNvSpPr txBox="1">
                <a:spLocks noRot="1" noChangeAspect="1" noMove="1" noResize="1" noEditPoints="1" noAdjustHandles="1" noChangeArrowheads="1" noChangeShapeType="1" noTextEdit="1"/>
              </p:cNvSpPr>
              <p:nvPr/>
            </p:nvSpPr>
            <p:spPr>
              <a:xfrm>
                <a:off x="8149266" y="825403"/>
                <a:ext cx="2200026" cy="1443408"/>
              </a:xfrm>
              <a:prstGeom prst="rect">
                <a:avLst/>
              </a:prstGeom>
              <a:blipFill>
                <a:blip r:embed="rId4"/>
                <a:stretch>
                  <a:fillRect l="-6286" b="-695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411BA5F-EF68-994F-883D-B5734FDB208A}"/>
              </a:ext>
            </a:extLst>
          </p:cNvPr>
          <p:cNvSpPr txBox="1"/>
          <p:nvPr/>
        </p:nvSpPr>
        <p:spPr>
          <a:xfrm>
            <a:off x="510254" y="926144"/>
            <a:ext cx="10916706" cy="369332"/>
          </a:xfrm>
          <a:prstGeom prst="rect">
            <a:avLst/>
          </a:prstGeom>
          <a:noFill/>
        </p:spPr>
        <p:txBody>
          <a:bodyPr wrap="square" rtlCol="0">
            <a:spAutoFit/>
          </a:bodyPr>
          <a:lstStyle/>
          <a:p>
            <a:r>
              <a:rPr lang="en-US" dirty="0"/>
              <a:t>Once assembling a sigma vector matrix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88372E-394A-7641-A3DD-E661500A634A}"/>
                  </a:ext>
                </a:extLst>
              </p:cNvPr>
              <p:cNvSpPr txBox="1"/>
              <p:nvPr/>
            </p:nvSpPr>
            <p:spPr>
              <a:xfrm>
                <a:off x="765040" y="1295476"/>
                <a:ext cx="3537571" cy="724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𝜒</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𝑣</m:t>
                                    </m:r>
                                  </m:e>
                                </m:acc>
                                <m:r>
                                  <a:rPr lang="en-US" b="0" i="1" smtClean="0">
                                    <a:latin typeface="Cambria Math" panose="02040503050406030204" pitchFamily="18" charset="0"/>
                                  </a:rPr>
                                  <m:t>  </m:t>
                                </m:r>
                              </m:e>
                              <m:e>
                                <m:r>
                                  <a:rPr lang="en-US" b="0" i="1" smtClean="0">
                                    <a:latin typeface="Cambria Math" panose="02040503050406030204" pitchFamily="18" charset="0"/>
                                  </a:rPr>
                                  <m:t> </m:t>
                                </m:r>
                                <m:acc>
                                  <m:accPr>
                                    <m:chr m:val="̅"/>
                                    <m:ctrlPr>
                                      <a:rPr lang="en-US" b="0" i="1" smtClean="0">
                                        <a:solidFill>
                                          <a:schemeClr val="accent1"/>
                                        </a:solidFill>
                                        <a:latin typeface="Cambria Math" panose="02040503050406030204" pitchFamily="18" charset="0"/>
                                        <a:ea typeface="Cambria Math" panose="02040503050406030204" pitchFamily="18" charset="0"/>
                                      </a:rPr>
                                    </m:ctrlPr>
                                  </m:accPr>
                                  <m:e>
                                    <m:r>
                                      <a:rPr lang="en-US" b="0" i="1" smtClean="0">
                                        <a:solidFill>
                                          <a:schemeClr val="accent1"/>
                                        </a:solidFill>
                                        <a:latin typeface="Cambria Math" panose="02040503050406030204" pitchFamily="18" charset="0"/>
                                        <a:ea typeface="Cambria Math" panose="02040503050406030204" pitchFamily="18" charset="0"/>
                                      </a:rPr>
                                      <m:t>𝑣</m:t>
                                    </m:r>
                                  </m:e>
                                </m:acc>
                                <m:r>
                                  <a:rPr lang="en-US" b="0" i="1" smtClean="0">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𝑚𝑒𝑎𝑛</m:t>
                                </m:r>
                                <m:r>
                                  <a:rPr lang="en-US" b="0" i="1" smtClean="0">
                                    <a:solidFill>
                                      <a:schemeClr val="accent1"/>
                                    </a:solidFill>
                                    <a:latin typeface="Cambria Math" panose="02040503050406030204" pitchFamily="18" charset="0"/>
                                    <a:ea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 </m:t>
                                </m:r>
                                <m:acc>
                                  <m:accPr>
                                    <m:chr m:val="̅"/>
                                    <m:ctrlPr>
                                      <a:rPr lang="en-US" b="0" i="1" smtClean="0">
                                        <a:solidFill>
                                          <a:srgbClr val="00B050"/>
                                        </a:solidFill>
                                        <a:latin typeface="Cambria Math" panose="02040503050406030204" pitchFamily="18" charset="0"/>
                                        <a:ea typeface="Cambria Math" panose="02040503050406030204" pitchFamily="18" charset="0"/>
                                      </a:rPr>
                                    </m:ctrlPr>
                                  </m:accPr>
                                  <m:e>
                                    <m:r>
                                      <a:rPr lang="en-US" b="0" i="1" smtClean="0">
                                        <a:solidFill>
                                          <a:srgbClr val="00B050"/>
                                        </a:solidFill>
                                        <a:latin typeface="Cambria Math" panose="02040503050406030204" pitchFamily="18" charset="0"/>
                                        <a:ea typeface="Cambria Math" panose="02040503050406030204" pitchFamily="18" charset="0"/>
                                      </a:rPr>
                                      <m:t>𝑣</m:t>
                                    </m:r>
                                  </m:e>
                                </m:acc>
                                <m:r>
                                  <a:rPr lang="en-US" b="0"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𝑚𝑒𝑎𝑛</m:t>
                                </m:r>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
                        </m:e>
                      </m:d>
                    </m:oMath>
                  </m:oMathPara>
                </a14:m>
                <a:endParaRPr lang="en-US" dirty="0"/>
              </a:p>
            </p:txBody>
          </p:sp>
        </mc:Choice>
        <mc:Fallback xmlns="">
          <p:sp>
            <p:nvSpPr>
              <p:cNvPr id="9" name="TextBox 8">
                <a:extLst>
                  <a:ext uri="{FF2B5EF4-FFF2-40B4-BE49-F238E27FC236}">
                    <a16:creationId xmlns:a16="http://schemas.microsoft.com/office/drawing/2014/main" id="{6788372E-394A-7641-A3DD-E661500A634A}"/>
                  </a:ext>
                </a:extLst>
              </p:cNvPr>
              <p:cNvSpPr txBox="1">
                <a:spLocks noRot="1" noChangeAspect="1" noMove="1" noResize="1" noEditPoints="1" noAdjustHandles="1" noChangeArrowheads="1" noChangeShapeType="1" noTextEdit="1"/>
              </p:cNvSpPr>
              <p:nvPr/>
            </p:nvSpPr>
            <p:spPr>
              <a:xfrm>
                <a:off x="765040" y="1295476"/>
                <a:ext cx="3537571" cy="724109"/>
              </a:xfrm>
              <a:prstGeom prst="rect">
                <a:avLst/>
              </a:prstGeom>
              <a:blipFill>
                <a:blip r:embed="rId5"/>
                <a:stretch>
                  <a:fillRect l="-1075" t="-1754" b="-14035"/>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2016AE24-E29A-2A46-8412-7F8796145AF5}"/>
              </a:ext>
            </a:extLst>
          </p:cNvPr>
          <p:cNvSpPr txBox="1"/>
          <p:nvPr/>
        </p:nvSpPr>
        <p:spPr>
          <a:xfrm>
            <a:off x="352306" y="2447120"/>
            <a:ext cx="5762449" cy="381543"/>
          </a:xfrm>
          <a:prstGeom prst="rect">
            <a:avLst/>
          </a:prstGeom>
          <a:noFill/>
        </p:spPr>
        <p:txBody>
          <a:bodyPr wrap="square" rtlCol="0">
            <a:spAutoFit/>
          </a:bodyPr>
          <a:lstStyle/>
          <a:p>
            <a:r>
              <a:rPr lang="en-US" dirty="0"/>
              <a:t>Transform them through a nonlinear function to obtain:  </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279A2B7-3452-DA48-8617-83611812E148}"/>
                  </a:ext>
                </a:extLst>
              </p:cNvPr>
              <p:cNvSpPr/>
              <p:nvPr/>
            </p:nvSpPr>
            <p:spPr>
              <a:xfrm>
                <a:off x="5968607" y="2413761"/>
                <a:ext cx="1143455" cy="369332"/>
              </a:xfrm>
              <a:prstGeom prst="rect">
                <a:avLst/>
              </a:prstGeom>
            </p:spPr>
            <p:txBody>
              <a:bodyPr wrap="none">
                <a:spAutoFit/>
              </a:bodyPr>
              <a:lstStyle/>
              <a:p>
                <a:pPr lvl="0">
                  <a:defRPr/>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𝜒</m:t>
                      </m:r>
                      <m:r>
                        <a:rPr lang="en-US" i="1">
                          <a:latin typeface="Cambria Math" panose="02040503050406030204" pitchFamily="18" charset="0"/>
                          <a:ea typeface="Cambria Math" panose="02040503050406030204" pitchFamily="18" charset="0"/>
                        </a:rPr>
                        <m:t>)</m:t>
                      </m:r>
                    </m:oMath>
                  </m:oMathPara>
                </a14:m>
                <a:endParaRPr lang="en-US" dirty="0">
                  <a:solidFill>
                    <a:schemeClr val="dk1"/>
                  </a:solidFill>
                </a:endParaRPr>
              </a:p>
            </p:txBody>
          </p:sp>
        </mc:Choice>
        <mc:Fallback xmlns="">
          <p:sp>
            <p:nvSpPr>
              <p:cNvPr id="15" name="Rectangle 14">
                <a:extLst>
                  <a:ext uri="{FF2B5EF4-FFF2-40B4-BE49-F238E27FC236}">
                    <a16:creationId xmlns:a16="http://schemas.microsoft.com/office/drawing/2014/main" id="{D279A2B7-3452-DA48-8617-83611812E148}"/>
                  </a:ext>
                </a:extLst>
              </p:cNvPr>
              <p:cNvSpPr>
                <a:spLocks noRot="1" noChangeAspect="1" noMove="1" noResize="1" noEditPoints="1" noAdjustHandles="1" noChangeArrowheads="1" noChangeShapeType="1" noTextEdit="1"/>
              </p:cNvSpPr>
              <p:nvPr/>
            </p:nvSpPr>
            <p:spPr>
              <a:xfrm>
                <a:off x="5968607" y="2413761"/>
                <a:ext cx="1143455"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8095C1-8554-064A-A6FD-A68122BF22DF}"/>
                  </a:ext>
                </a:extLst>
              </p:cNvPr>
              <p:cNvSpPr txBox="1"/>
              <p:nvPr/>
            </p:nvSpPr>
            <p:spPr>
              <a:xfrm>
                <a:off x="352306" y="2815085"/>
                <a:ext cx="5762449" cy="381543"/>
              </a:xfrm>
              <a:prstGeom prst="rect">
                <a:avLst/>
              </a:prstGeom>
              <a:noFill/>
            </p:spPr>
            <p:txBody>
              <a:bodyPr wrap="square" rtlCol="0">
                <a:spAutoFit/>
              </a:bodyPr>
              <a:lstStyle/>
              <a:p>
                <a:r>
                  <a:rPr lang="en-US" dirty="0"/>
                  <a:t>Goal: to identify the mean and covariance matrix of </a:t>
                </a:r>
                <a14:m>
                  <m:oMath xmlns:m="http://schemas.openxmlformats.org/officeDocument/2006/math">
                    <m:r>
                      <a:rPr lang="en-US" i="1" smtClean="0">
                        <a:latin typeface="Cambria Math" panose="02040503050406030204" pitchFamily="18" charset="0"/>
                        <a:ea typeface="Cambria Math" panose="02040503050406030204" pitchFamily="18" charset="0"/>
                      </a:rPr>
                      <m:t>𝑍</m:t>
                    </m:r>
                  </m:oMath>
                </a14:m>
                <a:r>
                  <a:rPr lang="en-US" dirty="0"/>
                  <a:t> </a:t>
                </a:r>
              </a:p>
            </p:txBody>
          </p:sp>
        </mc:Choice>
        <mc:Fallback xmlns="">
          <p:sp>
            <p:nvSpPr>
              <p:cNvPr id="16" name="TextBox 15">
                <a:extLst>
                  <a:ext uri="{FF2B5EF4-FFF2-40B4-BE49-F238E27FC236}">
                    <a16:creationId xmlns:a16="http://schemas.microsoft.com/office/drawing/2014/main" id="{D08095C1-8554-064A-A6FD-A68122BF22DF}"/>
                  </a:ext>
                </a:extLst>
              </p:cNvPr>
              <p:cNvSpPr txBox="1">
                <a:spLocks noRot="1" noChangeAspect="1" noMove="1" noResize="1" noEditPoints="1" noAdjustHandles="1" noChangeArrowheads="1" noChangeShapeType="1" noTextEdit="1"/>
              </p:cNvSpPr>
              <p:nvPr/>
            </p:nvSpPr>
            <p:spPr>
              <a:xfrm>
                <a:off x="352306" y="2815085"/>
                <a:ext cx="5762449" cy="381543"/>
              </a:xfrm>
              <a:prstGeom prst="rect">
                <a:avLst/>
              </a:prstGeom>
              <a:blipFill>
                <a:blip r:embed="rId7"/>
                <a:stretch>
                  <a:fillRect l="-879" t="-6452"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119BEFF-06A5-394C-9E03-3A0EA2AB0D40}"/>
                  </a:ext>
                </a:extLst>
              </p:cNvPr>
              <p:cNvSpPr txBox="1"/>
              <p:nvPr/>
            </p:nvSpPr>
            <p:spPr>
              <a:xfrm>
                <a:off x="1554081" y="3444863"/>
                <a:ext cx="1538113"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𝑚</m:t>
                              </m:r>
                            </m:sup>
                          </m:sSubSup>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m:oMathPara>
                </a14:m>
                <a:endParaRPr lang="en-US" dirty="0"/>
              </a:p>
            </p:txBody>
          </p:sp>
        </mc:Choice>
        <mc:Fallback xmlns="">
          <p:sp>
            <p:nvSpPr>
              <p:cNvPr id="17" name="TextBox 16">
                <a:extLst>
                  <a:ext uri="{FF2B5EF4-FFF2-40B4-BE49-F238E27FC236}">
                    <a16:creationId xmlns:a16="http://schemas.microsoft.com/office/drawing/2014/main" id="{A119BEFF-06A5-394C-9E03-3A0EA2AB0D40}"/>
                  </a:ext>
                </a:extLst>
              </p:cNvPr>
              <p:cNvSpPr txBox="1">
                <a:spLocks noRot="1" noChangeAspect="1" noMove="1" noResize="1" noEditPoints="1" noAdjustHandles="1" noChangeArrowheads="1" noChangeShapeType="1" noTextEdit="1"/>
              </p:cNvSpPr>
              <p:nvPr/>
            </p:nvSpPr>
            <p:spPr>
              <a:xfrm>
                <a:off x="1554081" y="3444863"/>
                <a:ext cx="1538113" cy="779124"/>
              </a:xfrm>
              <a:prstGeom prst="rect">
                <a:avLst/>
              </a:prstGeom>
              <a:blipFill>
                <a:blip r:embed="rId8"/>
                <a:stretch>
                  <a:fillRect l="-22131" t="-111290" r="-820" b="-17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C0D122-A576-EB4C-9AA7-1B06A19F256A}"/>
                  </a:ext>
                </a:extLst>
              </p:cNvPr>
              <p:cNvSpPr txBox="1"/>
              <p:nvPr/>
            </p:nvSpPr>
            <p:spPr>
              <a:xfrm>
                <a:off x="1540584" y="4621906"/>
                <a:ext cx="3103221"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𝑃</m:t>
                          </m:r>
                        </m:e>
                        <m:sub>
                          <m:r>
                            <a:rPr lang="en-US" b="0" i="1" smtClean="0">
                              <a:latin typeface="Cambria Math" panose="02040503050406030204" pitchFamily="18" charset="0"/>
                            </a:rPr>
                            <m:t>𝑍</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𝑐</m:t>
                              </m:r>
                            </m:sup>
                          </m:sSubSup>
                        </m:e>
                      </m:nary>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𝑍</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𝑍</m:t>
                                  </m:r>
                                </m:e>
                              </m:acc>
                            </m:e>
                          </m:d>
                        </m:e>
                        <m:sup>
                          <m:r>
                            <a:rPr lang="en-US" b="0" i="1" smtClean="0">
                              <a:latin typeface="Cambria Math" panose="02040503050406030204" pitchFamily="18" charset="0"/>
                            </a:rPr>
                            <m:t>𝑇</m:t>
                          </m:r>
                        </m:sup>
                      </m:sSup>
                    </m:oMath>
                  </m:oMathPara>
                </a14:m>
                <a:endParaRPr lang="en-US" dirty="0"/>
              </a:p>
            </p:txBody>
          </p:sp>
        </mc:Choice>
        <mc:Fallback xmlns="">
          <p:sp>
            <p:nvSpPr>
              <p:cNvPr id="18" name="TextBox 17">
                <a:extLst>
                  <a:ext uri="{FF2B5EF4-FFF2-40B4-BE49-F238E27FC236}">
                    <a16:creationId xmlns:a16="http://schemas.microsoft.com/office/drawing/2014/main" id="{4AC0D122-A576-EB4C-9AA7-1B06A19F256A}"/>
                  </a:ext>
                </a:extLst>
              </p:cNvPr>
              <p:cNvSpPr txBox="1">
                <a:spLocks noRot="1" noChangeAspect="1" noMove="1" noResize="1" noEditPoints="1" noAdjustHandles="1" noChangeArrowheads="1" noChangeShapeType="1" noTextEdit="1"/>
              </p:cNvSpPr>
              <p:nvPr/>
            </p:nvSpPr>
            <p:spPr>
              <a:xfrm>
                <a:off x="1540584" y="4621906"/>
                <a:ext cx="3103221" cy="779124"/>
              </a:xfrm>
              <a:prstGeom prst="rect">
                <a:avLst/>
              </a:prstGeom>
              <a:blipFill>
                <a:blip r:embed="rId9"/>
                <a:stretch>
                  <a:fillRect l="-7755" t="-109524" b="-17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7095ECA-6165-9B4F-A6DE-F0E03C5A9F0C}"/>
                  </a:ext>
                </a:extLst>
              </p:cNvPr>
              <p:cNvSpPr/>
              <p:nvPr/>
            </p:nvSpPr>
            <p:spPr>
              <a:xfrm>
                <a:off x="5786184" y="3177290"/>
                <a:ext cx="1470595" cy="622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𝑚</m:t>
                          </m:r>
                        </m:sup>
                      </m:sSub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den>
                      </m:f>
                    </m:oMath>
                  </m:oMathPara>
                </a14:m>
                <a:endParaRPr lang="en-US" dirty="0"/>
              </a:p>
            </p:txBody>
          </p:sp>
        </mc:Choice>
        <mc:Fallback xmlns="">
          <p:sp>
            <p:nvSpPr>
              <p:cNvPr id="20" name="Rectangle 19">
                <a:extLst>
                  <a:ext uri="{FF2B5EF4-FFF2-40B4-BE49-F238E27FC236}">
                    <a16:creationId xmlns:a16="http://schemas.microsoft.com/office/drawing/2014/main" id="{F7095ECA-6165-9B4F-A6DE-F0E03C5A9F0C}"/>
                  </a:ext>
                </a:extLst>
              </p:cNvPr>
              <p:cNvSpPr>
                <a:spLocks noRot="1" noChangeAspect="1" noMove="1" noResize="1" noEditPoints="1" noAdjustHandles="1" noChangeArrowheads="1" noChangeShapeType="1" noTextEdit="1"/>
              </p:cNvSpPr>
              <p:nvPr/>
            </p:nvSpPr>
            <p:spPr>
              <a:xfrm>
                <a:off x="5786184" y="3177290"/>
                <a:ext cx="1470595" cy="622927"/>
              </a:xfrm>
              <a:prstGeom prst="rect">
                <a:avLst/>
              </a:prstGeom>
              <a:blipFill>
                <a:blip r:embed="rId10"/>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2F75AE7-146F-E343-BCBF-34C7FC55253B}"/>
                  </a:ext>
                </a:extLst>
              </p:cNvPr>
              <p:cNvSpPr/>
              <p:nvPr/>
            </p:nvSpPr>
            <p:spPr>
              <a:xfrm>
                <a:off x="5786184" y="3958755"/>
                <a:ext cx="3003066" cy="622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𝑐</m:t>
                          </m:r>
                        </m:sup>
                      </m:sSub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den>
                      </m:f>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1" name="Rectangle 20">
                <a:extLst>
                  <a:ext uri="{FF2B5EF4-FFF2-40B4-BE49-F238E27FC236}">
                    <a16:creationId xmlns:a16="http://schemas.microsoft.com/office/drawing/2014/main" id="{62F75AE7-146F-E343-BCBF-34C7FC55253B}"/>
                  </a:ext>
                </a:extLst>
              </p:cNvPr>
              <p:cNvSpPr>
                <a:spLocks noRot="1" noChangeAspect="1" noMove="1" noResize="1" noEditPoints="1" noAdjustHandles="1" noChangeArrowheads="1" noChangeShapeType="1" noTextEdit="1"/>
              </p:cNvSpPr>
              <p:nvPr/>
            </p:nvSpPr>
            <p:spPr>
              <a:xfrm>
                <a:off x="5786184" y="3958755"/>
                <a:ext cx="3003066" cy="622927"/>
              </a:xfrm>
              <a:prstGeom prst="rect">
                <a:avLst/>
              </a:prstGeom>
              <a:blipFill>
                <a:blip r:embed="rId11"/>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CA1BB96-D58B-4D4B-A231-3666EFAA3815}"/>
                  </a:ext>
                </a:extLst>
              </p:cNvPr>
              <p:cNvSpPr/>
              <p:nvPr/>
            </p:nvSpPr>
            <p:spPr>
              <a:xfrm>
                <a:off x="5786184" y="4733540"/>
                <a:ext cx="3600729"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𝑚</m:t>
                          </m:r>
                        </m:sup>
                      </m:sSub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𝑐</m:t>
                          </m:r>
                        </m:sup>
                      </m:sSub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≠0</m:t>
                      </m:r>
                    </m:oMath>
                  </m:oMathPara>
                </a14:m>
                <a:endParaRPr lang="en-US" dirty="0"/>
              </a:p>
            </p:txBody>
          </p:sp>
        </mc:Choice>
        <mc:Fallback xmlns="">
          <p:sp>
            <p:nvSpPr>
              <p:cNvPr id="22" name="Rectangle 21">
                <a:extLst>
                  <a:ext uri="{FF2B5EF4-FFF2-40B4-BE49-F238E27FC236}">
                    <a16:creationId xmlns:a16="http://schemas.microsoft.com/office/drawing/2014/main" id="{FCA1BB96-D58B-4D4B-A231-3666EFAA3815}"/>
                  </a:ext>
                </a:extLst>
              </p:cNvPr>
              <p:cNvSpPr>
                <a:spLocks noRot="1" noChangeAspect="1" noMove="1" noResize="1" noEditPoints="1" noAdjustHandles="1" noChangeArrowheads="1" noChangeShapeType="1" noTextEdit="1"/>
              </p:cNvSpPr>
              <p:nvPr/>
            </p:nvSpPr>
            <p:spPr>
              <a:xfrm>
                <a:off x="5786184" y="4733540"/>
                <a:ext cx="3600729" cy="667490"/>
              </a:xfrm>
              <a:prstGeom prst="rect">
                <a:avLst/>
              </a:prstGeom>
              <a:blipFill>
                <a:blip r:embed="rId12"/>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C8A6D3E-2F06-5F44-8A2D-A91447FD3FC4}"/>
                  </a:ext>
                </a:extLst>
              </p:cNvPr>
              <p:cNvSpPr txBox="1"/>
              <p:nvPr/>
            </p:nvSpPr>
            <p:spPr>
              <a:xfrm>
                <a:off x="8966579" y="3873785"/>
                <a:ext cx="3225421" cy="1200329"/>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oMath>
                </a14:m>
                <a:r>
                  <a:rPr lang="en-US" dirty="0"/>
                  <a:t>holds prior knowledge about the distribution (for Gaussian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oMath>
                </a14:m>
                <a:r>
                  <a:rPr lang="en-US" dirty="0"/>
                  <a:t>= 2 is used)</a:t>
                </a:r>
              </a:p>
              <a:p>
                <a:endParaRPr lang="en-US" dirty="0"/>
              </a:p>
            </p:txBody>
          </p:sp>
        </mc:Choice>
        <mc:Fallback xmlns="">
          <p:sp>
            <p:nvSpPr>
              <p:cNvPr id="23" name="TextBox 22">
                <a:extLst>
                  <a:ext uri="{FF2B5EF4-FFF2-40B4-BE49-F238E27FC236}">
                    <a16:creationId xmlns:a16="http://schemas.microsoft.com/office/drawing/2014/main" id="{2C8A6D3E-2F06-5F44-8A2D-A91447FD3FC4}"/>
                  </a:ext>
                </a:extLst>
              </p:cNvPr>
              <p:cNvSpPr txBox="1">
                <a:spLocks noRot="1" noChangeAspect="1" noMove="1" noResize="1" noEditPoints="1" noAdjustHandles="1" noChangeArrowheads="1" noChangeShapeType="1" noTextEdit="1"/>
              </p:cNvSpPr>
              <p:nvPr/>
            </p:nvSpPr>
            <p:spPr>
              <a:xfrm>
                <a:off x="8966579" y="3873785"/>
                <a:ext cx="3225421" cy="1200329"/>
              </a:xfrm>
              <a:prstGeom prst="rect">
                <a:avLst/>
              </a:prstGeom>
              <a:blipFill>
                <a:blip r:embed="rId13"/>
                <a:stretch>
                  <a:fillRect l="-1961" t="-2083"/>
                </a:stretch>
              </a:blipFill>
            </p:spPr>
            <p:txBody>
              <a:bodyPr/>
              <a:lstStyle/>
              <a:p>
                <a:r>
                  <a:rPr lang="en-US">
                    <a:noFill/>
                  </a:rPr>
                  <a:t> </a:t>
                </a:r>
              </a:p>
            </p:txBody>
          </p:sp>
        </mc:Fallback>
      </mc:AlternateContent>
    </p:spTree>
    <p:extLst>
      <p:ext uri="{BB962C8B-B14F-4D97-AF65-F5344CB8AC3E}">
        <p14:creationId xmlns:p14="http://schemas.microsoft.com/office/powerpoint/2010/main" val="298019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649B2B-EE60-442E-8132-E15EA8B82D1A}"/>
              </a:ext>
            </a:extLst>
          </p:cNvPr>
          <p:cNvSpPr>
            <a:spLocks noGrp="1"/>
          </p:cNvSpPr>
          <p:nvPr>
            <p:ph type="sldNum" sz="quarter" idx="11"/>
          </p:nvPr>
        </p:nvSpPr>
        <p:spPr>
          <a:xfrm>
            <a:off x="8514431" y="6297853"/>
            <a:ext cx="2743200" cy="365125"/>
          </a:xfrm>
        </p:spPr>
        <p:txBody>
          <a:bodyPr/>
          <a:lstStyle/>
          <a:p>
            <a:fld id="{6575370D-4E78-C44F-8DB3-41D140BF8DE9}" type="slidenum">
              <a:rPr lang="en-US" smtClean="0"/>
              <a:pPr/>
              <a:t>3</a:t>
            </a:fld>
            <a:endParaRPr lang="en-US" dirty="0"/>
          </a:p>
        </p:txBody>
      </p:sp>
      <p:sp>
        <p:nvSpPr>
          <p:cNvPr id="3" name="Title 2">
            <a:extLst>
              <a:ext uri="{FF2B5EF4-FFF2-40B4-BE49-F238E27FC236}">
                <a16:creationId xmlns:a16="http://schemas.microsoft.com/office/drawing/2014/main" id="{A33C1E46-7098-4086-9187-AC78FD9E68B1}"/>
              </a:ext>
            </a:extLst>
          </p:cNvPr>
          <p:cNvSpPr>
            <a:spLocks noGrp="1"/>
          </p:cNvSpPr>
          <p:nvPr>
            <p:ph type="title"/>
          </p:nvPr>
        </p:nvSpPr>
        <p:spPr/>
        <p:txBody>
          <a:bodyPr>
            <a:normAutofit fontScale="90000"/>
          </a:bodyPr>
          <a:lstStyle/>
          <a:p>
            <a:r>
              <a:rPr lang="en-US" dirty="0" err="1"/>
              <a:t>Uncented</a:t>
            </a:r>
            <a:r>
              <a:rPr lang="en-US" dirty="0"/>
              <a:t> Kalman filter (UKF)</a:t>
            </a:r>
          </a:p>
        </p:txBody>
      </p:sp>
      <p:sp>
        <p:nvSpPr>
          <p:cNvPr id="6" name="Text Placeholder 4">
            <a:extLst>
              <a:ext uri="{FF2B5EF4-FFF2-40B4-BE49-F238E27FC236}">
                <a16:creationId xmlns:a16="http://schemas.microsoft.com/office/drawing/2014/main" id="{7B50A8B8-5964-443A-8CB1-D33A188E272F}"/>
              </a:ext>
            </a:extLst>
          </p:cNvPr>
          <p:cNvSpPr>
            <a:spLocks noGrp="1"/>
          </p:cNvSpPr>
          <p:nvPr>
            <p:ph type="body" sz="quarter" idx="15"/>
          </p:nvPr>
        </p:nvSpPr>
        <p:spPr>
          <a:xfrm>
            <a:off x="615538" y="848743"/>
            <a:ext cx="10642600" cy="385515"/>
          </a:xfrm>
        </p:spPr>
        <p:txBody>
          <a:bodyPr/>
          <a:lstStyle/>
          <a:p>
            <a:r>
              <a:rPr lang="en-US" dirty="0"/>
              <a:t>Example: Predator-Prey (</a:t>
            </a:r>
            <a:r>
              <a:rPr lang="en-US" dirty="0" err="1"/>
              <a:t>Lotka-Voltera</a:t>
            </a:r>
            <a:r>
              <a:rPr lang="en-US" dirty="0"/>
              <a:t>) model</a:t>
            </a:r>
          </a:p>
        </p:txBody>
      </p:sp>
      <p:grpSp>
        <p:nvGrpSpPr>
          <p:cNvPr id="4" name="Group 3">
            <a:extLst>
              <a:ext uri="{FF2B5EF4-FFF2-40B4-BE49-F238E27FC236}">
                <a16:creationId xmlns:a16="http://schemas.microsoft.com/office/drawing/2014/main" id="{1EEA72B6-0FD6-F94D-BB7E-63DF89626129}"/>
              </a:ext>
            </a:extLst>
          </p:cNvPr>
          <p:cNvGrpSpPr/>
          <p:nvPr/>
        </p:nvGrpSpPr>
        <p:grpSpPr>
          <a:xfrm>
            <a:off x="251077" y="2269335"/>
            <a:ext cx="4910996" cy="2283477"/>
            <a:chOff x="2894285" y="1769805"/>
            <a:chExt cx="4327630" cy="1666392"/>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751E07-EA70-46A5-988B-CDF35830697E}"/>
                    </a:ext>
                  </a:extLst>
                </p:cNvPr>
                <p:cNvSpPr txBox="1"/>
                <p:nvPr/>
              </p:nvSpPr>
              <p:spPr>
                <a:xfrm>
                  <a:off x="4311839" y="2033762"/>
                  <a:ext cx="2618794" cy="14024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solidFill>
                              <a:srgbClr val="0070C0"/>
                            </a:solidFill>
                            <a:latin typeface="Cambria Math" panose="02040503050406030204" pitchFamily="18" charset="0"/>
                          </a:rPr>
                          <m:t>𝛼</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1</m:t>
                            </m:r>
                          </m:sub>
                        </m:sSub>
                        <m:r>
                          <a:rPr lang="en-US" b="0" i="1" smtClean="0">
                            <a:latin typeface="Cambria Math" panose="02040503050406030204" pitchFamily="18" charset="0"/>
                          </a:rPr>
                          <m:t>−</m:t>
                        </m:r>
                        <m:r>
                          <a:rPr lang="en-US" b="0" i="1" smtClean="0">
                            <a:solidFill>
                              <a:srgbClr val="B0D623"/>
                            </a:solidFill>
                            <a:latin typeface="Cambria Math" panose="02040503050406030204" pitchFamily="18" charset="0"/>
                          </a:rPr>
                          <m:t>𝛽</m:t>
                        </m:r>
                        <m:sSub>
                          <m:sSubPr>
                            <m:ctrlPr>
                              <a:rPr lang="en-US" b="0" i="1" smtClean="0">
                                <a:solidFill>
                                  <a:srgbClr val="B0D623"/>
                                </a:solidFill>
                                <a:latin typeface="Cambria Math" panose="02040503050406030204" pitchFamily="18" charset="0"/>
                              </a:rPr>
                            </m:ctrlPr>
                          </m:sSubPr>
                          <m:e>
                            <m:r>
                              <a:rPr lang="en-US" b="0" i="1" smtClean="0">
                                <a:solidFill>
                                  <a:srgbClr val="B0D623"/>
                                </a:solidFill>
                                <a:latin typeface="Cambria Math" panose="02040503050406030204" pitchFamily="18" charset="0"/>
                              </a:rPr>
                              <m:t>𝑥</m:t>
                            </m:r>
                          </m:e>
                          <m:sub>
                            <m:r>
                              <a:rPr lang="en-US" b="0" i="1" smtClean="0">
                                <a:solidFill>
                                  <a:srgbClr val="B0D623"/>
                                </a:solidFill>
                                <a:latin typeface="Cambria Math" panose="02040503050406030204" pitchFamily="18" charset="0"/>
                              </a:rPr>
                              <m:t>1</m:t>
                            </m:r>
                          </m:sub>
                        </m:sSub>
                        <m:sSub>
                          <m:sSubPr>
                            <m:ctrlPr>
                              <a:rPr lang="en-US" b="0" i="1" smtClean="0">
                                <a:solidFill>
                                  <a:srgbClr val="B0D623"/>
                                </a:solidFill>
                                <a:latin typeface="Cambria Math" panose="02040503050406030204" pitchFamily="18" charset="0"/>
                              </a:rPr>
                            </m:ctrlPr>
                          </m:sSubPr>
                          <m:e>
                            <m:r>
                              <a:rPr lang="en-US" b="0" i="1" smtClean="0">
                                <a:solidFill>
                                  <a:srgbClr val="B0D623"/>
                                </a:solidFill>
                                <a:latin typeface="Cambria Math" panose="02040503050406030204" pitchFamily="18" charset="0"/>
                              </a:rPr>
                              <m:t>𝑥</m:t>
                            </m:r>
                          </m:e>
                          <m:sub>
                            <m:r>
                              <a:rPr lang="en-US" b="0" i="1" smtClean="0">
                                <a:solidFill>
                                  <a:srgbClr val="B0D623"/>
                                </a:solidFill>
                                <a:latin typeface="Cambria Math" panose="02040503050406030204" pitchFamily="18" charset="0"/>
                              </a:rPr>
                              <m:t>2</m:t>
                            </m:r>
                          </m:sub>
                        </m:sSub>
                      </m:oMath>
                    </m:oMathPara>
                  </a14:m>
                  <a:endParaRPr lang="en-US" b="0" dirty="0"/>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solidFill>
                              <a:srgbClr val="0070C0"/>
                            </a:solidFill>
                            <a:latin typeface="Cambria Math" panose="02040503050406030204" pitchFamily="18" charset="0"/>
                          </a:rPr>
                          <m:t>𝛾</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2</m:t>
                            </m:r>
                          </m:sub>
                        </m:sSub>
                        <m:r>
                          <a:rPr lang="en-US" b="0" i="1" smtClean="0">
                            <a:latin typeface="Cambria Math" panose="02040503050406030204" pitchFamily="18" charset="0"/>
                          </a:rPr>
                          <m:t>+</m:t>
                        </m:r>
                        <m:r>
                          <a:rPr lang="en-US" b="0" i="1" smtClean="0">
                            <a:solidFill>
                              <a:srgbClr val="92D050"/>
                            </a:solidFill>
                            <a:latin typeface="Cambria Math" panose="02040503050406030204" pitchFamily="18" charset="0"/>
                          </a:rPr>
                          <m:t>𝛿</m:t>
                        </m:r>
                        <m:sSub>
                          <m:sSubPr>
                            <m:ctrlPr>
                              <a:rPr lang="en-US" b="0" i="1" smtClean="0">
                                <a:solidFill>
                                  <a:srgbClr val="92D050"/>
                                </a:solidFill>
                                <a:latin typeface="Cambria Math" panose="02040503050406030204" pitchFamily="18" charset="0"/>
                              </a:rPr>
                            </m:ctrlPr>
                          </m:sSubPr>
                          <m:e>
                            <m:r>
                              <a:rPr lang="en-US" b="0" i="1" smtClean="0">
                                <a:solidFill>
                                  <a:srgbClr val="92D050"/>
                                </a:solidFill>
                                <a:latin typeface="Cambria Math" panose="02040503050406030204" pitchFamily="18" charset="0"/>
                              </a:rPr>
                              <m:t>𝑥</m:t>
                            </m:r>
                          </m:e>
                          <m:sub>
                            <m:r>
                              <a:rPr lang="en-US" b="0" i="1" smtClean="0">
                                <a:solidFill>
                                  <a:srgbClr val="92D050"/>
                                </a:solidFill>
                                <a:latin typeface="Cambria Math" panose="02040503050406030204" pitchFamily="18" charset="0"/>
                              </a:rPr>
                              <m:t>1</m:t>
                            </m:r>
                          </m:sub>
                        </m:sSub>
                        <m:sSub>
                          <m:sSubPr>
                            <m:ctrlPr>
                              <a:rPr lang="en-US" b="0" i="1" smtClean="0">
                                <a:solidFill>
                                  <a:srgbClr val="92D050"/>
                                </a:solidFill>
                                <a:latin typeface="Cambria Math" panose="02040503050406030204" pitchFamily="18" charset="0"/>
                              </a:rPr>
                            </m:ctrlPr>
                          </m:sSubPr>
                          <m:e>
                            <m:r>
                              <a:rPr lang="en-US" b="0" i="1" smtClean="0">
                                <a:solidFill>
                                  <a:srgbClr val="92D050"/>
                                </a:solidFill>
                                <a:latin typeface="Cambria Math" panose="02040503050406030204" pitchFamily="18" charset="0"/>
                              </a:rPr>
                              <m:t>𝑥</m:t>
                            </m:r>
                          </m:e>
                          <m:sub>
                            <m:r>
                              <a:rPr lang="en-US" b="0" i="1" smtClean="0">
                                <a:solidFill>
                                  <a:srgbClr val="92D050"/>
                                </a:solidFill>
                                <a:latin typeface="Cambria Math" panose="02040503050406030204" pitchFamily="18" charset="0"/>
                              </a:rPr>
                              <m:t>2</m:t>
                            </m:r>
                          </m:sub>
                        </m:sSub>
                      </m:oMath>
                    </m:oMathPara>
                  </a14:m>
                  <a:endParaRPr lang="en-US" dirty="0"/>
                </a:p>
              </p:txBody>
            </p:sp>
          </mc:Choice>
          <mc:Fallback xmlns="">
            <p:sp>
              <p:nvSpPr>
                <p:cNvPr id="8" name="TextBox 7">
                  <a:extLst>
                    <a:ext uri="{FF2B5EF4-FFF2-40B4-BE49-F238E27FC236}">
                      <a16:creationId xmlns:a16="http://schemas.microsoft.com/office/drawing/2014/main" id="{AF751E07-EA70-46A5-988B-CDF35830697E}"/>
                    </a:ext>
                  </a:extLst>
                </p:cNvPr>
                <p:cNvSpPr txBox="1">
                  <a:spLocks noRot="1" noChangeAspect="1" noMove="1" noResize="1" noEditPoints="1" noAdjustHandles="1" noChangeArrowheads="1" noChangeShapeType="1" noTextEdit="1"/>
                </p:cNvSpPr>
                <p:nvPr/>
              </p:nvSpPr>
              <p:spPr>
                <a:xfrm>
                  <a:off x="4311839" y="2033762"/>
                  <a:ext cx="2618794" cy="1402435"/>
                </a:xfrm>
                <a:prstGeom prst="rect">
                  <a:avLst/>
                </a:prstGeom>
                <a:blipFill>
                  <a:blip r:embed="rId2"/>
                  <a:stretch>
                    <a:fillRect t="-1316"/>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6AB0E5E4-0E7B-4F54-884C-BBC7399F0975}"/>
                </a:ext>
              </a:extLst>
            </p:cNvPr>
            <p:cNvSpPr/>
            <p:nvPr/>
          </p:nvSpPr>
          <p:spPr>
            <a:xfrm rot="5400000">
              <a:off x="5442530" y="1919662"/>
              <a:ext cx="168672" cy="361679"/>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1B4B20F4-8C61-4F5C-AA42-29B6A7A17AB1}"/>
                </a:ext>
              </a:extLst>
            </p:cNvPr>
            <p:cNvSpPr/>
            <p:nvPr/>
          </p:nvSpPr>
          <p:spPr>
            <a:xfrm rot="16200000">
              <a:off x="5413788" y="2592579"/>
              <a:ext cx="168672" cy="419164"/>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5D44BB56-2A8F-4D71-A665-BCC9FBCC8E6E}"/>
                </a:ext>
              </a:extLst>
            </p:cNvPr>
            <p:cNvSpPr/>
            <p:nvPr/>
          </p:nvSpPr>
          <p:spPr>
            <a:xfrm rot="5400000">
              <a:off x="6136211" y="1761457"/>
              <a:ext cx="207069" cy="665826"/>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DF09C34A-2699-4102-9A19-9CCF3389C467}"/>
                </a:ext>
              </a:extLst>
            </p:cNvPr>
            <p:cNvSpPr/>
            <p:nvPr/>
          </p:nvSpPr>
          <p:spPr>
            <a:xfrm rot="16200000">
              <a:off x="6178757" y="2480430"/>
              <a:ext cx="78511" cy="564954"/>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5046753-B258-4EB5-A696-7E0F05767ECD}"/>
                </a:ext>
              </a:extLst>
            </p:cNvPr>
            <p:cNvSpPr txBox="1"/>
            <p:nvPr/>
          </p:nvSpPr>
          <p:spPr>
            <a:xfrm>
              <a:off x="5101892" y="1769805"/>
              <a:ext cx="1038687" cy="276999"/>
            </a:xfrm>
            <a:prstGeom prst="rect">
              <a:avLst/>
            </a:prstGeom>
            <a:noFill/>
          </p:spPr>
          <p:txBody>
            <a:bodyPr wrap="square" rtlCol="0">
              <a:spAutoFit/>
            </a:bodyPr>
            <a:lstStyle/>
            <a:p>
              <a:r>
                <a:rPr lang="en-US" sz="1200" dirty="0"/>
                <a:t>Growth term</a:t>
              </a:r>
            </a:p>
          </p:txBody>
        </p:sp>
        <p:sp>
          <p:nvSpPr>
            <p:cNvPr id="19" name="TextBox 18">
              <a:extLst>
                <a:ext uri="{FF2B5EF4-FFF2-40B4-BE49-F238E27FC236}">
                  <a16:creationId xmlns:a16="http://schemas.microsoft.com/office/drawing/2014/main" id="{1F3D1FA2-3CE8-4EAE-AE6B-69704165260C}"/>
                </a:ext>
              </a:extLst>
            </p:cNvPr>
            <p:cNvSpPr txBox="1"/>
            <p:nvPr/>
          </p:nvSpPr>
          <p:spPr>
            <a:xfrm>
              <a:off x="4978781" y="2908364"/>
              <a:ext cx="1038687" cy="276999"/>
            </a:xfrm>
            <a:prstGeom prst="rect">
              <a:avLst/>
            </a:prstGeom>
            <a:noFill/>
          </p:spPr>
          <p:txBody>
            <a:bodyPr wrap="square" rtlCol="0">
              <a:spAutoFit/>
            </a:bodyPr>
            <a:lstStyle/>
            <a:p>
              <a:r>
                <a:rPr lang="en-US" sz="1200" dirty="0"/>
                <a:t>Growth term</a:t>
              </a:r>
            </a:p>
          </p:txBody>
        </p:sp>
        <p:sp>
          <p:nvSpPr>
            <p:cNvPr id="21" name="TextBox 20">
              <a:extLst>
                <a:ext uri="{FF2B5EF4-FFF2-40B4-BE49-F238E27FC236}">
                  <a16:creationId xmlns:a16="http://schemas.microsoft.com/office/drawing/2014/main" id="{D4B4BC1B-067B-4B77-B286-4D0BDA82127F}"/>
                </a:ext>
              </a:extLst>
            </p:cNvPr>
            <p:cNvSpPr txBox="1"/>
            <p:nvPr/>
          </p:nvSpPr>
          <p:spPr>
            <a:xfrm>
              <a:off x="5901593" y="1775112"/>
              <a:ext cx="1320322" cy="276999"/>
            </a:xfrm>
            <a:prstGeom prst="rect">
              <a:avLst/>
            </a:prstGeom>
            <a:noFill/>
          </p:spPr>
          <p:txBody>
            <a:bodyPr wrap="square" rtlCol="0">
              <a:spAutoFit/>
            </a:bodyPr>
            <a:lstStyle/>
            <a:p>
              <a:r>
                <a:rPr lang="en-US" sz="1200" dirty="0"/>
                <a:t>Interaction term</a:t>
              </a:r>
            </a:p>
          </p:txBody>
        </p:sp>
        <p:sp>
          <p:nvSpPr>
            <p:cNvPr id="23" name="TextBox 22">
              <a:extLst>
                <a:ext uri="{FF2B5EF4-FFF2-40B4-BE49-F238E27FC236}">
                  <a16:creationId xmlns:a16="http://schemas.microsoft.com/office/drawing/2014/main" id="{5D8486C0-6654-41FB-916D-1E1C9EB3A849}"/>
                </a:ext>
              </a:extLst>
            </p:cNvPr>
            <p:cNvSpPr txBox="1"/>
            <p:nvPr/>
          </p:nvSpPr>
          <p:spPr>
            <a:xfrm>
              <a:off x="5813889" y="2903057"/>
              <a:ext cx="1320322" cy="276999"/>
            </a:xfrm>
            <a:prstGeom prst="rect">
              <a:avLst/>
            </a:prstGeom>
            <a:noFill/>
          </p:spPr>
          <p:txBody>
            <a:bodyPr wrap="square" rtlCol="0">
              <a:spAutoFit/>
            </a:bodyPr>
            <a:lstStyle/>
            <a:p>
              <a:r>
                <a:rPr lang="en-US" sz="1200" dirty="0"/>
                <a:t>Interaction term</a:t>
              </a:r>
            </a:p>
          </p:txBody>
        </p:sp>
        <p:sp>
          <p:nvSpPr>
            <p:cNvPr id="27" name="TextBox 26">
              <a:extLst>
                <a:ext uri="{FF2B5EF4-FFF2-40B4-BE49-F238E27FC236}">
                  <a16:creationId xmlns:a16="http://schemas.microsoft.com/office/drawing/2014/main" id="{771C98EA-2ED1-4010-A02E-E0E18915A607}"/>
                </a:ext>
              </a:extLst>
            </p:cNvPr>
            <p:cNvSpPr txBox="1"/>
            <p:nvPr/>
          </p:nvSpPr>
          <p:spPr>
            <a:xfrm>
              <a:off x="2898661" y="1998320"/>
              <a:ext cx="1753010" cy="269524"/>
            </a:xfrm>
            <a:prstGeom prst="rect">
              <a:avLst/>
            </a:prstGeom>
            <a:noFill/>
          </p:spPr>
          <p:txBody>
            <a:bodyPr wrap="square" rtlCol="0">
              <a:spAutoFit/>
            </a:bodyPr>
            <a:lstStyle/>
            <a:p>
              <a:r>
                <a:rPr lang="en-US" dirty="0"/>
                <a:t>Prey population</a:t>
              </a:r>
            </a:p>
          </p:txBody>
        </p:sp>
        <p:sp>
          <p:nvSpPr>
            <p:cNvPr id="29" name="TextBox 28">
              <a:extLst>
                <a:ext uri="{FF2B5EF4-FFF2-40B4-BE49-F238E27FC236}">
                  <a16:creationId xmlns:a16="http://schemas.microsoft.com/office/drawing/2014/main" id="{F36D6C9B-7E6D-46FB-A55F-E3281C935D27}"/>
                </a:ext>
              </a:extLst>
            </p:cNvPr>
            <p:cNvSpPr txBox="1"/>
            <p:nvPr/>
          </p:nvSpPr>
          <p:spPr>
            <a:xfrm>
              <a:off x="2894285" y="2481321"/>
              <a:ext cx="2018995" cy="269524"/>
            </a:xfrm>
            <a:prstGeom prst="rect">
              <a:avLst/>
            </a:prstGeom>
            <a:noFill/>
          </p:spPr>
          <p:txBody>
            <a:bodyPr wrap="square" rtlCol="0">
              <a:spAutoFit/>
            </a:bodyPr>
            <a:lstStyle/>
            <a:p>
              <a:r>
                <a:rPr lang="en-US" dirty="0"/>
                <a:t>Predator population</a:t>
              </a:r>
            </a:p>
          </p:txBody>
        </p:sp>
      </p:grpSp>
      <p:sp>
        <p:nvSpPr>
          <p:cNvPr id="5" name="TextBox 4">
            <a:extLst>
              <a:ext uri="{FF2B5EF4-FFF2-40B4-BE49-F238E27FC236}">
                <a16:creationId xmlns:a16="http://schemas.microsoft.com/office/drawing/2014/main" id="{3C4D135A-EF37-104F-B8EB-A85E3977B2F2}"/>
              </a:ext>
            </a:extLst>
          </p:cNvPr>
          <p:cNvSpPr txBox="1"/>
          <p:nvPr/>
        </p:nvSpPr>
        <p:spPr>
          <a:xfrm>
            <a:off x="6310404" y="2547980"/>
            <a:ext cx="5778502" cy="2246769"/>
          </a:xfrm>
          <a:prstGeom prst="rect">
            <a:avLst/>
          </a:prstGeom>
          <a:noFill/>
          <a:ln>
            <a:solidFill>
              <a:schemeClr val="accent1"/>
            </a:solidFill>
          </a:ln>
        </p:spPr>
        <p:txBody>
          <a:bodyPr wrap="square" rtlCol="0">
            <a:spAutoFit/>
          </a:bodyPr>
          <a:lstStyle/>
          <a:p>
            <a:pPr marL="457200" indent="-457200">
              <a:buFont typeface="+mj-lt"/>
              <a:buAutoNum type="arabicPeriod"/>
            </a:pPr>
            <a:r>
              <a:rPr lang="en-US" sz="2000" dirty="0">
                <a:solidFill>
                  <a:srgbClr val="0070C0"/>
                </a:solidFill>
              </a:rPr>
              <a:t>Estimate parameter values</a:t>
            </a:r>
          </a:p>
          <a:p>
            <a:pPr marL="457200" indent="-457200">
              <a:buFont typeface="+mj-lt"/>
              <a:buAutoNum type="arabicPeriod"/>
            </a:pPr>
            <a:r>
              <a:rPr lang="en-US" sz="2000" dirty="0" err="1">
                <a:solidFill>
                  <a:srgbClr val="0070C0"/>
                </a:solidFill>
              </a:rPr>
              <a:t>Mahafy’s</a:t>
            </a:r>
            <a:r>
              <a:rPr lang="en-US" sz="2000" dirty="0">
                <a:solidFill>
                  <a:srgbClr val="0070C0"/>
                </a:solidFill>
              </a:rPr>
              <a:t> dataset </a:t>
            </a:r>
          </a:p>
          <a:p>
            <a:pPr marL="457200" indent="-457200">
              <a:buFont typeface="+mj-lt"/>
              <a:buAutoNum type="arabicPeriod"/>
            </a:pPr>
            <a:r>
              <a:rPr lang="en-US" sz="2000" dirty="0">
                <a:solidFill>
                  <a:srgbClr val="0070C0"/>
                </a:solidFill>
              </a:rPr>
              <a:t>Dual and joint UKF</a:t>
            </a:r>
          </a:p>
          <a:p>
            <a:pPr marL="457200" indent="-457200">
              <a:buFont typeface="+mj-lt"/>
              <a:buAutoNum type="arabicPeriod"/>
            </a:pPr>
            <a:r>
              <a:rPr lang="en-US" sz="2000" dirty="0" err="1">
                <a:solidFill>
                  <a:schemeClr val="accent1">
                    <a:lumMod val="75000"/>
                  </a:schemeClr>
                </a:solidFill>
              </a:rPr>
              <a:t>Mahafy’s</a:t>
            </a:r>
            <a:r>
              <a:rPr lang="en-US" sz="2000" dirty="0">
                <a:solidFill>
                  <a:schemeClr val="accent1">
                    <a:lumMod val="75000"/>
                  </a:schemeClr>
                </a:solidFill>
              </a:rPr>
              <a:t> estimated parameters:</a:t>
            </a:r>
          </a:p>
          <a:p>
            <a:pPr marL="457200" indent="-457200">
              <a:buFont typeface="+mj-lt"/>
              <a:buAutoNum type="arabicPeriod"/>
            </a:pPr>
            <a:endParaRPr lang="en-US" sz="2000" dirty="0"/>
          </a:p>
          <a:p>
            <a:endParaRPr lang="en-US" sz="2000" dirty="0"/>
          </a:p>
          <a:p>
            <a:pPr marL="457200" indent="-457200">
              <a:buFont typeface="+mj-lt"/>
              <a:buAutoNum type="arabicPeriod"/>
            </a:pPr>
            <a:endParaRPr lang="en-US" sz="2000" dirty="0">
              <a:solidFill>
                <a:srgbClr val="0070C0"/>
              </a:solidFill>
            </a:endParaRPr>
          </a:p>
        </p:txBody>
      </p:sp>
      <p:sp>
        <p:nvSpPr>
          <p:cNvPr id="20" name="TextBox 19">
            <a:extLst>
              <a:ext uri="{FF2B5EF4-FFF2-40B4-BE49-F238E27FC236}">
                <a16:creationId xmlns:a16="http://schemas.microsoft.com/office/drawing/2014/main" id="{A28D1B6A-2037-1A41-963C-B8203F374E61}"/>
              </a:ext>
            </a:extLst>
          </p:cNvPr>
          <p:cNvSpPr txBox="1"/>
          <p:nvPr/>
        </p:nvSpPr>
        <p:spPr>
          <a:xfrm>
            <a:off x="380840" y="4307078"/>
            <a:ext cx="1927202" cy="1200329"/>
          </a:xfrm>
          <a:prstGeom prst="rect">
            <a:avLst/>
          </a:prstGeom>
          <a:noFill/>
        </p:spPr>
        <p:txBody>
          <a:bodyPr wrap="square" rtlCol="0">
            <a:spAutoFit/>
          </a:bodyPr>
          <a:lstStyle/>
          <a:p>
            <a:r>
              <a:rPr lang="en-US" dirty="0"/>
              <a:t>Alpha = a_1 </a:t>
            </a:r>
          </a:p>
          <a:p>
            <a:r>
              <a:rPr lang="en-US" dirty="0"/>
              <a:t>Beta = a_2 </a:t>
            </a:r>
          </a:p>
          <a:p>
            <a:r>
              <a:rPr lang="en-US" dirty="0"/>
              <a:t>Gamma = -b_1 </a:t>
            </a:r>
          </a:p>
          <a:p>
            <a:r>
              <a:rPr lang="en-US" dirty="0"/>
              <a:t>delta = B_2 </a:t>
            </a:r>
          </a:p>
        </p:txBody>
      </p:sp>
      <p:pic>
        <p:nvPicPr>
          <p:cNvPr id="9" name="Picture 8">
            <a:extLst>
              <a:ext uri="{FF2B5EF4-FFF2-40B4-BE49-F238E27FC236}">
                <a16:creationId xmlns:a16="http://schemas.microsoft.com/office/drawing/2014/main" id="{82AEFCCE-AB3C-1246-890A-88346099BA30}"/>
              </a:ext>
            </a:extLst>
          </p:cNvPr>
          <p:cNvPicPr>
            <a:picLocks noChangeAspect="1"/>
          </p:cNvPicPr>
          <p:nvPr/>
        </p:nvPicPr>
        <p:blipFill>
          <a:blip r:embed="rId3"/>
          <a:stretch>
            <a:fillRect/>
          </a:stretch>
        </p:blipFill>
        <p:spPr>
          <a:xfrm>
            <a:off x="6891328" y="4197211"/>
            <a:ext cx="4308547" cy="48424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19B1AE-043C-E144-9D55-49CB49789E73}"/>
                  </a:ext>
                </a:extLst>
              </p:cNvPr>
              <p:cNvSpPr txBox="1"/>
              <p:nvPr/>
            </p:nvSpPr>
            <p:spPr>
              <a:xfrm>
                <a:off x="6933335" y="3873876"/>
                <a:ext cx="38011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𝛼</m:t>
                      </m:r>
                      <m:r>
                        <a:rPr lang="en-US" b="0" i="1" smtClean="0">
                          <a:solidFill>
                            <a:schemeClr val="accent1">
                              <a:lumMod val="75000"/>
                            </a:schemeClr>
                          </a:solidFill>
                          <a:latin typeface="Cambria Math" panose="02040503050406030204" pitchFamily="18" charset="0"/>
                          <a:ea typeface="Cambria Math" panose="02040503050406030204" pitchFamily="18" charset="0"/>
                        </a:rPr>
                        <m:t>=0.4, </m:t>
                      </m:r>
                      <m:r>
                        <a:rPr lang="en-US" i="1" smtClean="0">
                          <a:solidFill>
                            <a:schemeClr val="accent1">
                              <a:lumMod val="75000"/>
                            </a:schemeClr>
                          </a:solidFill>
                          <a:latin typeface="Cambria Math" panose="02040503050406030204" pitchFamily="18" charset="0"/>
                          <a:ea typeface="Cambria Math" panose="02040503050406030204" pitchFamily="18" charset="0"/>
                        </a:rPr>
                        <m:t>𝛽</m:t>
                      </m:r>
                      <m:r>
                        <a:rPr lang="en-US" b="0" i="1" smtClean="0">
                          <a:solidFill>
                            <a:schemeClr val="accent1">
                              <a:lumMod val="75000"/>
                            </a:schemeClr>
                          </a:solidFill>
                          <a:latin typeface="Cambria Math" panose="02040503050406030204" pitchFamily="18" charset="0"/>
                          <a:ea typeface="Cambria Math" panose="02040503050406030204" pitchFamily="18" charset="0"/>
                        </a:rPr>
                        <m:t>=0.018, </m:t>
                      </m:r>
                      <m:r>
                        <a:rPr lang="en-US" i="1" smtClean="0">
                          <a:solidFill>
                            <a:schemeClr val="accent1">
                              <a:lumMod val="75000"/>
                            </a:schemeClr>
                          </a:solidFill>
                          <a:latin typeface="Cambria Math" panose="02040503050406030204" pitchFamily="18" charset="0"/>
                          <a:ea typeface="Cambria Math" panose="02040503050406030204" pitchFamily="18" charset="0"/>
                        </a:rPr>
                        <m:t>𝛾</m:t>
                      </m:r>
                      <m:r>
                        <a:rPr lang="en-US" b="0" i="1" smtClean="0">
                          <a:solidFill>
                            <a:schemeClr val="accent1">
                              <a:lumMod val="75000"/>
                            </a:schemeClr>
                          </a:solidFill>
                          <a:latin typeface="Cambria Math" panose="02040503050406030204" pitchFamily="18" charset="0"/>
                          <a:ea typeface="Cambria Math" panose="02040503050406030204" pitchFamily="18" charset="0"/>
                        </a:rPr>
                        <m:t>=0.8, </m:t>
                      </m:r>
                      <m:r>
                        <a:rPr lang="en-US" i="1" smtClean="0">
                          <a:solidFill>
                            <a:schemeClr val="accent1">
                              <a:lumMod val="75000"/>
                            </a:schemeClr>
                          </a:solidFill>
                          <a:latin typeface="Cambria Math" panose="02040503050406030204" pitchFamily="18" charset="0"/>
                          <a:ea typeface="Cambria Math" panose="02040503050406030204" pitchFamily="18" charset="0"/>
                        </a:rPr>
                        <m:t>𝛿</m:t>
                      </m:r>
                      <m:r>
                        <a:rPr lang="en-US" b="0" i="1" smtClean="0">
                          <a:solidFill>
                            <a:schemeClr val="accent1">
                              <a:lumMod val="75000"/>
                            </a:schemeClr>
                          </a:solidFill>
                          <a:latin typeface="Cambria Math" panose="02040503050406030204" pitchFamily="18" charset="0"/>
                          <a:ea typeface="Cambria Math" panose="02040503050406030204" pitchFamily="18" charset="0"/>
                        </a:rPr>
                        <m:t>=0.023</m:t>
                      </m:r>
                    </m:oMath>
                  </m:oMathPara>
                </a14:m>
                <a:endParaRPr lang="en-US" dirty="0">
                  <a:solidFill>
                    <a:schemeClr val="accent1">
                      <a:lumMod val="75000"/>
                    </a:schemeClr>
                  </a:solidFill>
                </a:endParaRPr>
              </a:p>
            </p:txBody>
          </p:sp>
        </mc:Choice>
        <mc:Fallback xmlns="">
          <p:sp>
            <p:nvSpPr>
              <p:cNvPr id="13" name="TextBox 12">
                <a:extLst>
                  <a:ext uri="{FF2B5EF4-FFF2-40B4-BE49-F238E27FC236}">
                    <a16:creationId xmlns:a16="http://schemas.microsoft.com/office/drawing/2014/main" id="{E619B1AE-043C-E144-9D55-49CB49789E73}"/>
                  </a:ext>
                </a:extLst>
              </p:cNvPr>
              <p:cNvSpPr txBox="1">
                <a:spLocks noRot="1" noChangeAspect="1" noMove="1" noResize="1" noEditPoints="1" noAdjustHandles="1" noChangeArrowheads="1" noChangeShapeType="1" noTextEdit="1"/>
              </p:cNvSpPr>
              <p:nvPr/>
            </p:nvSpPr>
            <p:spPr>
              <a:xfrm>
                <a:off x="6933335" y="3873876"/>
                <a:ext cx="3801105" cy="276999"/>
              </a:xfrm>
              <a:prstGeom prst="rect">
                <a:avLst/>
              </a:prstGeom>
              <a:blipFill>
                <a:blip r:embed="rId4"/>
                <a:stretch>
                  <a:fillRect l="-332" r="-997" b="-34783"/>
                </a:stretch>
              </a:blipFill>
            </p:spPr>
            <p:txBody>
              <a:bodyPr/>
              <a:lstStyle/>
              <a:p>
                <a:r>
                  <a:rPr lang="en-US">
                    <a:noFill/>
                  </a:rPr>
                  <a:t> </a:t>
                </a:r>
              </a:p>
            </p:txBody>
          </p:sp>
        </mc:Fallback>
      </mc:AlternateContent>
    </p:spTree>
    <p:extLst>
      <p:ext uri="{BB962C8B-B14F-4D97-AF65-F5344CB8AC3E}">
        <p14:creationId xmlns:p14="http://schemas.microsoft.com/office/powerpoint/2010/main" val="346878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1FCE-89CD-9342-84CA-DC97AC1D0820}"/>
              </a:ext>
            </a:extLst>
          </p:cNvPr>
          <p:cNvSpPr>
            <a:spLocks noGrp="1"/>
          </p:cNvSpPr>
          <p:nvPr>
            <p:ph type="title"/>
          </p:nvPr>
        </p:nvSpPr>
        <p:spPr>
          <a:xfrm>
            <a:off x="2057400" y="1909483"/>
            <a:ext cx="4719917" cy="672352"/>
          </a:xfrm>
        </p:spPr>
        <p:txBody>
          <a:bodyPr>
            <a:normAutofit fontScale="90000"/>
          </a:bodyPr>
          <a:lstStyle/>
          <a:p>
            <a:r>
              <a:rPr lang="en-US" dirty="0"/>
              <a:t>Dual UKF 1 iteration</a:t>
            </a:r>
          </a:p>
        </p:txBody>
      </p:sp>
      <p:sp>
        <p:nvSpPr>
          <p:cNvPr id="5" name="TextBox 4">
            <a:extLst>
              <a:ext uri="{FF2B5EF4-FFF2-40B4-BE49-F238E27FC236}">
                <a16:creationId xmlns:a16="http://schemas.microsoft.com/office/drawing/2014/main" id="{66E60E76-6C58-FE41-A8B1-91C2FD8FF581}"/>
              </a:ext>
            </a:extLst>
          </p:cNvPr>
          <p:cNvSpPr txBox="1"/>
          <p:nvPr/>
        </p:nvSpPr>
        <p:spPr>
          <a:xfrm>
            <a:off x="2057400" y="2796117"/>
            <a:ext cx="78665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Current initial guess in the code is not closed to </a:t>
            </a:r>
            <a:r>
              <a:rPr lang="en-US" dirty="0" err="1"/>
              <a:t>Mahafy’s</a:t>
            </a:r>
            <a:r>
              <a:rPr lang="en-US" dirty="0"/>
              <a:t> estimated values: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1222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86DA0B3E-D609-6946-8DEF-8CE43D9655EC}"/>
              </a:ext>
            </a:extLst>
          </p:cNvPr>
          <p:cNvPicPr>
            <a:picLocks noChangeAspect="1"/>
          </p:cNvPicPr>
          <p:nvPr/>
        </p:nvPicPr>
        <p:blipFill rotWithShape="1">
          <a:blip r:embed="rId2"/>
          <a:srcRect l="6280" r="5989"/>
          <a:stretch/>
        </p:blipFill>
        <p:spPr>
          <a:xfrm>
            <a:off x="1059311" y="692538"/>
            <a:ext cx="4568980" cy="2540888"/>
          </a:xfrm>
          <a:prstGeom prst="rect">
            <a:avLst/>
          </a:prstGeom>
        </p:spPr>
      </p:pic>
      <p:pic>
        <p:nvPicPr>
          <p:cNvPr id="6" name="Picture 5" descr="Chart, line chart&#10;&#10;Description automatically generated">
            <a:extLst>
              <a:ext uri="{FF2B5EF4-FFF2-40B4-BE49-F238E27FC236}">
                <a16:creationId xmlns:a16="http://schemas.microsoft.com/office/drawing/2014/main" id="{F4FBC0AB-8BAF-AF4E-AE12-79B1775E67B1}"/>
              </a:ext>
            </a:extLst>
          </p:cNvPr>
          <p:cNvPicPr>
            <a:picLocks noChangeAspect="1"/>
          </p:cNvPicPr>
          <p:nvPr/>
        </p:nvPicPr>
        <p:blipFill rotWithShape="1">
          <a:blip r:embed="rId3"/>
          <a:srcRect l="6105" t="5436" r="6512"/>
          <a:stretch/>
        </p:blipFill>
        <p:spPr>
          <a:xfrm>
            <a:off x="6649538" y="809604"/>
            <a:ext cx="4568980" cy="2423822"/>
          </a:xfrm>
          <a:prstGeom prst="rect">
            <a:avLst/>
          </a:prstGeom>
        </p:spPr>
      </p:pic>
      <p:sp>
        <p:nvSpPr>
          <p:cNvPr id="7" name="TextBox 6">
            <a:extLst>
              <a:ext uri="{FF2B5EF4-FFF2-40B4-BE49-F238E27FC236}">
                <a16:creationId xmlns:a16="http://schemas.microsoft.com/office/drawing/2014/main" id="{E61ABACB-4111-A446-9004-22E569999257}"/>
              </a:ext>
            </a:extLst>
          </p:cNvPr>
          <p:cNvSpPr txBox="1"/>
          <p:nvPr/>
        </p:nvSpPr>
        <p:spPr>
          <a:xfrm>
            <a:off x="201578" y="84898"/>
            <a:ext cx="11788843" cy="646331"/>
          </a:xfrm>
          <a:prstGeom prst="rect">
            <a:avLst/>
          </a:prstGeom>
          <a:noFill/>
        </p:spPr>
        <p:txBody>
          <a:bodyPr wrap="square" rtlCol="0">
            <a:spAutoFit/>
          </a:bodyPr>
          <a:lstStyle/>
          <a:p>
            <a:r>
              <a:rPr lang="en-US" dirty="0"/>
              <a:t>Fitting prey and predator using </a:t>
            </a:r>
            <a:r>
              <a:rPr lang="en-US" dirty="0" err="1"/>
              <a:t>Mahafy’s</a:t>
            </a:r>
            <a:r>
              <a:rPr lang="en-US" dirty="0"/>
              <a:t> data  using Kalman filter. Parameter values are updated over each time step. This means their values are time dependent. </a:t>
            </a:r>
          </a:p>
        </p:txBody>
      </p:sp>
      <p:pic>
        <p:nvPicPr>
          <p:cNvPr id="8" name="Picture 7" descr="Diagram&#10;&#10;Description automatically generated with low confidence">
            <a:extLst>
              <a:ext uri="{FF2B5EF4-FFF2-40B4-BE49-F238E27FC236}">
                <a16:creationId xmlns:a16="http://schemas.microsoft.com/office/drawing/2014/main" id="{0AEA1451-90D1-644A-9781-6DF8E244CC01}"/>
              </a:ext>
            </a:extLst>
          </p:cNvPr>
          <p:cNvPicPr>
            <a:picLocks noChangeAspect="1"/>
          </p:cNvPicPr>
          <p:nvPr/>
        </p:nvPicPr>
        <p:blipFill rotWithShape="1">
          <a:blip r:embed="rId4"/>
          <a:srcRect l="7595" t="9302" r="6895"/>
          <a:stretch/>
        </p:blipFill>
        <p:spPr>
          <a:xfrm>
            <a:off x="733294" y="3456782"/>
            <a:ext cx="5221014" cy="3401217"/>
          </a:xfrm>
          <a:prstGeom prst="rect">
            <a:avLst/>
          </a:prstGeom>
        </p:spPr>
      </p:pic>
      <p:pic>
        <p:nvPicPr>
          <p:cNvPr id="10" name="Picture 9" descr="Chart, line chart, histogram&#10;&#10;Description automatically generated">
            <a:extLst>
              <a:ext uri="{FF2B5EF4-FFF2-40B4-BE49-F238E27FC236}">
                <a16:creationId xmlns:a16="http://schemas.microsoft.com/office/drawing/2014/main" id="{AEBC0528-C57A-EB4A-B229-B9D2F7D3721B}"/>
              </a:ext>
            </a:extLst>
          </p:cNvPr>
          <p:cNvPicPr>
            <a:picLocks noChangeAspect="1"/>
          </p:cNvPicPr>
          <p:nvPr/>
        </p:nvPicPr>
        <p:blipFill rotWithShape="1">
          <a:blip r:embed="rId5"/>
          <a:srcRect r="4242"/>
          <a:stretch/>
        </p:blipFill>
        <p:spPr>
          <a:xfrm>
            <a:off x="6791510" y="3822923"/>
            <a:ext cx="3522888" cy="2759224"/>
          </a:xfrm>
          <a:prstGeom prst="rect">
            <a:avLst/>
          </a:prstGeom>
        </p:spPr>
      </p:pic>
      <p:sp>
        <p:nvSpPr>
          <p:cNvPr id="11" name="Right Arrow 10">
            <a:extLst>
              <a:ext uri="{FF2B5EF4-FFF2-40B4-BE49-F238E27FC236}">
                <a16:creationId xmlns:a16="http://schemas.microsoft.com/office/drawing/2014/main" id="{5123E809-1067-9C4D-B843-BDB55F900C23}"/>
              </a:ext>
            </a:extLst>
          </p:cNvPr>
          <p:cNvSpPr/>
          <p:nvPr/>
        </p:nvSpPr>
        <p:spPr>
          <a:xfrm rot="10800000">
            <a:off x="9756789" y="4745334"/>
            <a:ext cx="831273"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1E21D0B-37DB-9044-B5CF-F39D6F2333D1}"/>
              </a:ext>
            </a:extLst>
          </p:cNvPr>
          <p:cNvSpPr txBox="1"/>
          <p:nvPr/>
        </p:nvSpPr>
        <p:spPr>
          <a:xfrm>
            <a:off x="10759533" y="4373768"/>
            <a:ext cx="1398345" cy="1200329"/>
          </a:xfrm>
          <a:prstGeom prst="rect">
            <a:avLst/>
          </a:prstGeom>
          <a:noFill/>
        </p:spPr>
        <p:txBody>
          <a:bodyPr wrap="square" rtlCol="0">
            <a:spAutoFit/>
          </a:bodyPr>
          <a:lstStyle/>
          <a:p>
            <a:r>
              <a:rPr lang="en-US" dirty="0"/>
              <a:t>Combine error of both prey and predator</a:t>
            </a:r>
          </a:p>
        </p:txBody>
      </p:sp>
      <p:sp>
        <p:nvSpPr>
          <p:cNvPr id="15" name="TextBox 14">
            <a:extLst>
              <a:ext uri="{FF2B5EF4-FFF2-40B4-BE49-F238E27FC236}">
                <a16:creationId xmlns:a16="http://schemas.microsoft.com/office/drawing/2014/main" id="{DAB6BF5B-2B43-4A41-8737-67E6E46A9BE8}"/>
              </a:ext>
            </a:extLst>
          </p:cNvPr>
          <p:cNvSpPr txBox="1"/>
          <p:nvPr/>
        </p:nvSpPr>
        <p:spPr>
          <a:xfrm>
            <a:off x="109191" y="769919"/>
            <a:ext cx="644577" cy="369332"/>
          </a:xfrm>
          <a:prstGeom prst="rect">
            <a:avLst/>
          </a:prstGeom>
          <a:noFill/>
        </p:spPr>
        <p:txBody>
          <a:bodyPr wrap="square" rtlCol="0">
            <a:spAutoFit/>
          </a:bodyPr>
          <a:lstStyle/>
          <a:p>
            <a:r>
              <a:rPr lang="en-US" b="1" dirty="0"/>
              <a:t>(A)</a:t>
            </a:r>
          </a:p>
        </p:txBody>
      </p:sp>
      <p:sp>
        <p:nvSpPr>
          <p:cNvPr id="16" name="TextBox 15">
            <a:extLst>
              <a:ext uri="{FF2B5EF4-FFF2-40B4-BE49-F238E27FC236}">
                <a16:creationId xmlns:a16="http://schemas.microsoft.com/office/drawing/2014/main" id="{9B300E37-0DBC-D745-8512-BC27ED3E14EF}"/>
              </a:ext>
            </a:extLst>
          </p:cNvPr>
          <p:cNvSpPr txBox="1"/>
          <p:nvPr/>
        </p:nvSpPr>
        <p:spPr>
          <a:xfrm>
            <a:off x="6146933" y="692538"/>
            <a:ext cx="644577" cy="369332"/>
          </a:xfrm>
          <a:prstGeom prst="rect">
            <a:avLst/>
          </a:prstGeom>
          <a:noFill/>
        </p:spPr>
        <p:txBody>
          <a:bodyPr wrap="square" rtlCol="0">
            <a:spAutoFit/>
          </a:bodyPr>
          <a:lstStyle/>
          <a:p>
            <a:r>
              <a:rPr lang="en-US" b="1" dirty="0"/>
              <a:t>(B)</a:t>
            </a:r>
          </a:p>
        </p:txBody>
      </p:sp>
      <p:sp>
        <p:nvSpPr>
          <p:cNvPr id="17" name="TextBox 16">
            <a:extLst>
              <a:ext uri="{FF2B5EF4-FFF2-40B4-BE49-F238E27FC236}">
                <a16:creationId xmlns:a16="http://schemas.microsoft.com/office/drawing/2014/main" id="{1105B380-7313-7948-A44F-10C7D460578C}"/>
              </a:ext>
            </a:extLst>
          </p:cNvPr>
          <p:cNvSpPr txBox="1"/>
          <p:nvPr/>
        </p:nvSpPr>
        <p:spPr>
          <a:xfrm>
            <a:off x="26698" y="3272117"/>
            <a:ext cx="644577" cy="369332"/>
          </a:xfrm>
          <a:prstGeom prst="rect">
            <a:avLst/>
          </a:prstGeom>
          <a:noFill/>
        </p:spPr>
        <p:txBody>
          <a:bodyPr wrap="square" rtlCol="0">
            <a:spAutoFit/>
          </a:bodyPr>
          <a:lstStyle/>
          <a:p>
            <a:r>
              <a:rPr lang="en-US" b="1" dirty="0"/>
              <a:t>(C)</a:t>
            </a:r>
          </a:p>
        </p:txBody>
      </p:sp>
      <p:sp>
        <p:nvSpPr>
          <p:cNvPr id="18" name="TextBox 17">
            <a:extLst>
              <a:ext uri="{FF2B5EF4-FFF2-40B4-BE49-F238E27FC236}">
                <a16:creationId xmlns:a16="http://schemas.microsoft.com/office/drawing/2014/main" id="{1A6F70FC-CB4B-374E-8BFF-596EC6DA94DC}"/>
              </a:ext>
            </a:extLst>
          </p:cNvPr>
          <p:cNvSpPr txBox="1"/>
          <p:nvPr/>
        </p:nvSpPr>
        <p:spPr>
          <a:xfrm>
            <a:off x="6235184" y="3456783"/>
            <a:ext cx="644577" cy="369332"/>
          </a:xfrm>
          <a:prstGeom prst="rect">
            <a:avLst/>
          </a:prstGeom>
          <a:noFill/>
        </p:spPr>
        <p:txBody>
          <a:bodyPr wrap="square" rtlCol="0">
            <a:spAutoFit/>
          </a:bodyPr>
          <a:lstStyle/>
          <a:p>
            <a:r>
              <a:rPr lang="en-US" b="1" dirty="0"/>
              <a:t>(D)</a:t>
            </a:r>
          </a:p>
        </p:txBody>
      </p:sp>
    </p:spTree>
    <p:extLst>
      <p:ext uri="{BB962C8B-B14F-4D97-AF65-F5344CB8AC3E}">
        <p14:creationId xmlns:p14="http://schemas.microsoft.com/office/powerpoint/2010/main" val="319495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2A8EEF73-19C5-8E4E-90E5-ECEFEB662BBC}"/>
              </a:ext>
            </a:extLst>
          </p:cNvPr>
          <p:cNvPicPr>
            <a:picLocks noChangeAspect="1"/>
          </p:cNvPicPr>
          <p:nvPr/>
        </p:nvPicPr>
        <p:blipFill rotWithShape="1">
          <a:blip r:embed="rId2"/>
          <a:srcRect r="5947" b="1377"/>
          <a:stretch/>
        </p:blipFill>
        <p:spPr>
          <a:xfrm>
            <a:off x="2632363" y="110836"/>
            <a:ext cx="7370619" cy="4746885"/>
          </a:xfrm>
          <a:prstGeom prst="rect">
            <a:avLst/>
          </a:prstGeom>
        </p:spPr>
      </p:pic>
      <p:sp>
        <p:nvSpPr>
          <p:cNvPr id="9" name="TextBox 8">
            <a:extLst>
              <a:ext uri="{FF2B5EF4-FFF2-40B4-BE49-F238E27FC236}">
                <a16:creationId xmlns:a16="http://schemas.microsoft.com/office/drawing/2014/main" id="{A509C84C-FDA4-D74A-A82A-CF9E58C01B52}"/>
              </a:ext>
            </a:extLst>
          </p:cNvPr>
          <p:cNvSpPr txBox="1"/>
          <p:nvPr/>
        </p:nvSpPr>
        <p:spPr>
          <a:xfrm>
            <a:off x="665018" y="5167745"/>
            <a:ext cx="10945091" cy="646331"/>
          </a:xfrm>
          <a:prstGeom prst="rect">
            <a:avLst/>
          </a:prstGeom>
          <a:noFill/>
        </p:spPr>
        <p:txBody>
          <a:bodyPr wrap="square" rtlCol="0">
            <a:spAutoFit/>
          </a:bodyPr>
          <a:lstStyle/>
          <a:p>
            <a:r>
              <a:rPr lang="en-US" dirty="0"/>
              <a:t>Using the final predicted parameters values to solve the ODE model then plot against data. Simulated data have a shift to the left but overall the trend looks better than the </a:t>
            </a:r>
            <a:r>
              <a:rPr lang="en-US" dirty="0" err="1"/>
              <a:t>Shtylla’s</a:t>
            </a:r>
            <a:r>
              <a:rPr lang="en-US" dirty="0"/>
              <a:t> dataset. </a:t>
            </a:r>
          </a:p>
        </p:txBody>
      </p:sp>
    </p:spTree>
    <p:extLst>
      <p:ext uri="{BB962C8B-B14F-4D97-AF65-F5344CB8AC3E}">
        <p14:creationId xmlns:p14="http://schemas.microsoft.com/office/powerpoint/2010/main" val="11605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D89-62FE-614A-9BDE-F79ED34B679D}"/>
              </a:ext>
            </a:extLst>
          </p:cNvPr>
          <p:cNvSpPr>
            <a:spLocks noGrp="1"/>
          </p:cNvSpPr>
          <p:nvPr>
            <p:ph type="title"/>
          </p:nvPr>
        </p:nvSpPr>
        <p:spPr>
          <a:xfrm>
            <a:off x="2770094" y="1116004"/>
            <a:ext cx="6208059" cy="898899"/>
          </a:xfrm>
        </p:spPr>
        <p:txBody>
          <a:bodyPr/>
          <a:lstStyle/>
          <a:p>
            <a:r>
              <a:rPr lang="en-US" dirty="0"/>
              <a:t>Dual UKF multiple runs </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A07F447-2622-C04B-AA70-4765B24480E8}"/>
                  </a:ext>
                </a:extLst>
              </p:cNvPr>
              <p:cNvSpPr/>
              <p:nvPr/>
            </p:nvSpPr>
            <p:spPr>
              <a:xfrm>
                <a:off x="2169459" y="2618535"/>
                <a:ext cx="7243482" cy="923330"/>
              </a:xfrm>
              <a:prstGeom prst="rect">
                <a:avLst/>
              </a:prstGeom>
            </p:spPr>
            <p:txBody>
              <a:bodyPr wrap="square">
                <a:spAutoFit/>
              </a:bodyPr>
              <a:lstStyle/>
              <a:p>
                <a:pPr marL="285750" indent="-285750">
                  <a:buFont typeface="Arial" panose="020B0604020202020204" pitchFamily="34" charset="0"/>
                  <a:buChar char="•"/>
                </a:pPr>
                <a:r>
                  <a:rPr lang="en-US" dirty="0"/>
                  <a:t>Modify with new initial guess: </a:t>
                </a:r>
                <a14:m>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𝛼</m:t>
                    </m:r>
                    <m:r>
                      <a:rPr lang="en-US" i="1">
                        <a:solidFill>
                          <a:schemeClr val="accent1">
                            <a:lumMod val="75000"/>
                          </a:schemeClr>
                        </a:solidFill>
                        <a:latin typeface="Cambria Math" panose="02040503050406030204" pitchFamily="18" charset="0"/>
                        <a:ea typeface="Cambria Math" panose="02040503050406030204" pitchFamily="18" charset="0"/>
                      </a:rPr>
                      <m:t>=0.4, </m:t>
                    </m:r>
                    <m:r>
                      <a:rPr lang="en-US" i="1">
                        <a:solidFill>
                          <a:schemeClr val="accent1">
                            <a:lumMod val="75000"/>
                          </a:schemeClr>
                        </a:solidFill>
                        <a:latin typeface="Cambria Math" panose="02040503050406030204" pitchFamily="18" charset="0"/>
                        <a:ea typeface="Cambria Math" panose="02040503050406030204" pitchFamily="18" charset="0"/>
                      </a:rPr>
                      <m:t>𝛽</m:t>
                    </m:r>
                    <m:r>
                      <a:rPr lang="en-US" i="1">
                        <a:solidFill>
                          <a:schemeClr val="accent1">
                            <a:lumMod val="75000"/>
                          </a:schemeClr>
                        </a:solidFill>
                        <a:latin typeface="Cambria Math" panose="02040503050406030204" pitchFamily="18" charset="0"/>
                        <a:ea typeface="Cambria Math" panose="02040503050406030204" pitchFamily="18" charset="0"/>
                      </a:rPr>
                      <m:t>=0.018, </m:t>
                    </m:r>
                    <m:r>
                      <a:rPr lang="en-US" i="1">
                        <a:solidFill>
                          <a:schemeClr val="accent1">
                            <a:lumMod val="75000"/>
                          </a:schemeClr>
                        </a:solidFill>
                        <a:latin typeface="Cambria Math" panose="02040503050406030204" pitchFamily="18" charset="0"/>
                        <a:ea typeface="Cambria Math" panose="02040503050406030204" pitchFamily="18" charset="0"/>
                      </a:rPr>
                      <m:t>𝛾</m:t>
                    </m:r>
                    <m:r>
                      <a:rPr lang="en-US" i="1">
                        <a:solidFill>
                          <a:schemeClr val="accent1">
                            <a:lumMod val="75000"/>
                          </a:schemeClr>
                        </a:solidFill>
                        <a:latin typeface="Cambria Math" panose="02040503050406030204" pitchFamily="18" charset="0"/>
                        <a:ea typeface="Cambria Math" panose="02040503050406030204" pitchFamily="18" charset="0"/>
                      </a:rPr>
                      <m:t>=0.8, </m:t>
                    </m:r>
                    <m:r>
                      <a:rPr lang="en-US" i="1">
                        <a:solidFill>
                          <a:schemeClr val="accent1">
                            <a:lumMod val="75000"/>
                          </a:schemeClr>
                        </a:solidFill>
                        <a:latin typeface="Cambria Math" panose="02040503050406030204" pitchFamily="18" charset="0"/>
                        <a:ea typeface="Cambria Math" panose="02040503050406030204" pitchFamily="18" charset="0"/>
                      </a:rPr>
                      <m:t>𝛿</m:t>
                    </m:r>
                    <m:r>
                      <a:rPr lang="en-US" i="1">
                        <a:solidFill>
                          <a:schemeClr val="accent1">
                            <a:lumMod val="75000"/>
                          </a:schemeClr>
                        </a:solidFill>
                        <a:latin typeface="Cambria Math" panose="02040503050406030204" pitchFamily="18" charset="0"/>
                        <a:ea typeface="Cambria Math" panose="02040503050406030204" pitchFamily="18" charset="0"/>
                      </a:rPr>
                      <m:t>=0.023</m:t>
                    </m:r>
                  </m:oMath>
                </a14:m>
                <a:endParaRPr lang="en-US" dirty="0">
                  <a:solidFill>
                    <a:schemeClr val="accent1">
                      <a:lumMod val="75000"/>
                    </a:schemeClr>
                  </a:solidFill>
                </a:endParaRPr>
              </a:p>
              <a:p>
                <a:pPr marL="285750" indent="-285750">
                  <a:buFont typeface="Arial" panose="020B0604020202020204" pitchFamily="34" charset="0"/>
                  <a:buChar char="•"/>
                </a:pPr>
                <a:r>
                  <a:rPr lang="en-US" dirty="0"/>
                  <a:t>Run Dual for 50 times, each consecutive iteration starts with the estimated values from the preceding run. </a:t>
                </a:r>
              </a:p>
            </p:txBody>
          </p:sp>
        </mc:Choice>
        <mc:Fallback xmlns="">
          <p:sp>
            <p:nvSpPr>
              <p:cNvPr id="3" name="Rectangle 2">
                <a:extLst>
                  <a:ext uri="{FF2B5EF4-FFF2-40B4-BE49-F238E27FC236}">
                    <a16:creationId xmlns:a16="http://schemas.microsoft.com/office/drawing/2014/main" id="{7A07F447-2622-C04B-AA70-4765B24480E8}"/>
                  </a:ext>
                </a:extLst>
              </p:cNvPr>
              <p:cNvSpPr>
                <a:spLocks noRot="1" noChangeAspect="1" noMove="1" noResize="1" noEditPoints="1" noAdjustHandles="1" noChangeArrowheads="1" noChangeShapeType="1" noTextEdit="1"/>
              </p:cNvSpPr>
              <p:nvPr/>
            </p:nvSpPr>
            <p:spPr>
              <a:xfrm>
                <a:off x="2169459" y="2618535"/>
                <a:ext cx="7243482" cy="923330"/>
              </a:xfrm>
              <a:prstGeom prst="rect">
                <a:avLst/>
              </a:prstGeom>
              <a:blipFill>
                <a:blip r:embed="rId2"/>
                <a:stretch>
                  <a:fillRect l="-350" t="-2740" b="-10959"/>
                </a:stretch>
              </a:blipFill>
            </p:spPr>
            <p:txBody>
              <a:bodyPr/>
              <a:lstStyle/>
              <a:p>
                <a:r>
                  <a:rPr lang="en-US">
                    <a:noFill/>
                  </a:rPr>
                  <a:t> </a:t>
                </a:r>
              </a:p>
            </p:txBody>
          </p:sp>
        </mc:Fallback>
      </mc:AlternateContent>
    </p:spTree>
    <p:extLst>
      <p:ext uri="{BB962C8B-B14F-4D97-AF65-F5344CB8AC3E}">
        <p14:creationId xmlns:p14="http://schemas.microsoft.com/office/powerpoint/2010/main" val="318962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C67F277F-5820-024D-9C7B-F8CB802D6F06}"/>
              </a:ext>
            </a:extLst>
          </p:cNvPr>
          <p:cNvPicPr>
            <a:picLocks noChangeAspect="1"/>
          </p:cNvPicPr>
          <p:nvPr/>
        </p:nvPicPr>
        <p:blipFill rotWithShape="1">
          <a:blip r:embed="rId2"/>
          <a:srcRect l="4792" t="3950" r="4627" b="10864"/>
          <a:stretch/>
        </p:blipFill>
        <p:spPr>
          <a:xfrm>
            <a:off x="2056902" y="205962"/>
            <a:ext cx="3757598" cy="2361332"/>
          </a:xfrm>
          <a:prstGeom prst="rect">
            <a:avLst/>
          </a:prstGeom>
        </p:spPr>
      </p:pic>
      <p:pic>
        <p:nvPicPr>
          <p:cNvPr id="6" name="Picture 5" descr="Chart, line chart&#10;&#10;Description automatically generated">
            <a:extLst>
              <a:ext uri="{FF2B5EF4-FFF2-40B4-BE49-F238E27FC236}">
                <a16:creationId xmlns:a16="http://schemas.microsoft.com/office/drawing/2014/main" id="{284E6C6D-F43C-274C-9D5F-F3C2618690AF}"/>
              </a:ext>
            </a:extLst>
          </p:cNvPr>
          <p:cNvPicPr>
            <a:picLocks noChangeAspect="1"/>
          </p:cNvPicPr>
          <p:nvPr/>
        </p:nvPicPr>
        <p:blipFill rotWithShape="1">
          <a:blip r:embed="rId3"/>
          <a:srcRect l="4132" t="3209" r="5616" b="4445"/>
          <a:stretch/>
        </p:blipFill>
        <p:spPr>
          <a:xfrm>
            <a:off x="6360459" y="205962"/>
            <a:ext cx="3453606" cy="2361332"/>
          </a:xfrm>
          <a:prstGeom prst="rect">
            <a:avLst/>
          </a:prstGeom>
        </p:spPr>
      </p:pic>
      <p:pic>
        <p:nvPicPr>
          <p:cNvPr id="10" name="Picture 9" descr="Chart, line chart&#10;&#10;Description automatically generated">
            <a:extLst>
              <a:ext uri="{FF2B5EF4-FFF2-40B4-BE49-F238E27FC236}">
                <a16:creationId xmlns:a16="http://schemas.microsoft.com/office/drawing/2014/main" id="{E1692541-EFBD-7A49-BF4B-EE445C35D5F2}"/>
              </a:ext>
            </a:extLst>
          </p:cNvPr>
          <p:cNvPicPr>
            <a:picLocks noChangeAspect="1"/>
          </p:cNvPicPr>
          <p:nvPr/>
        </p:nvPicPr>
        <p:blipFill rotWithShape="1">
          <a:blip r:embed="rId4"/>
          <a:srcRect l="4884" t="3003" r="7461" b="3003"/>
          <a:stretch/>
        </p:blipFill>
        <p:spPr>
          <a:xfrm>
            <a:off x="6879986" y="2942467"/>
            <a:ext cx="5032851" cy="3606252"/>
          </a:xfrm>
          <a:prstGeom prst="rect">
            <a:avLst/>
          </a:prstGeom>
        </p:spPr>
      </p:pic>
      <p:sp>
        <p:nvSpPr>
          <p:cNvPr id="11" name="Rectangle 10">
            <a:extLst>
              <a:ext uri="{FF2B5EF4-FFF2-40B4-BE49-F238E27FC236}">
                <a16:creationId xmlns:a16="http://schemas.microsoft.com/office/drawing/2014/main" id="{1380D8F3-F0AB-004A-AC54-76B9D362F038}"/>
              </a:ext>
            </a:extLst>
          </p:cNvPr>
          <p:cNvSpPr/>
          <p:nvPr/>
        </p:nvSpPr>
        <p:spPr>
          <a:xfrm>
            <a:off x="1510943" y="21296"/>
            <a:ext cx="598241" cy="369332"/>
          </a:xfrm>
          <a:prstGeom prst="rect">
            <a:avLst/>
          </a:prstGeom>
        </p:spPr>
        <p:txBody>
          <a:bodyPr wrap="none">
            <a:spAutoFit/>
          </a:bodyPr>
          <a:lstStyle/>
          <a:p>
            <a:r>
              <a:rPr lang="en-US" dirty="0">
                <a:latin typeface="Courier" pitchFamily="2" charset="0"/>
              </a:rPr>
              <a:t>(A)</a:t>
            </a:r>
            <a:endParaRPr lang="en-US" dirty="0">
              <a:effectLst/>
              <a:latin typeface="Courier" pitchFamily="2" charset="0"/>
            </a:endParaRPr>
          </a:p>
        </p:txBody>
      </p:sp>
      <p:sp>
        <p:nvSpPr>
          <p:cNvPr id="12" name="Rectangle 11">
            <a:extLst>
              <a:ext uri="{FF2B5EF4-FFF2-40B4-BE49-F238E27FC236}">
                <a16:creationId xmlns:a16="http://schemas.microsoft.com/office/drawing/2014/main" id="{A9D5E699-D8FC-E544-B623-12D48362AD2D}"/>
              </a:ext>
            </a:extLst>
          </p:cNvPr>
          <p:cNvSpPr/>
          <p:nvPr/>
        </p:nvSpPr>
        <p:spPr>
          <a:xfrm>
            <a:off x="5926061" y="37412"/>
            <a:ext cx="598241" cy="369332"/>
          </a:xfrm>
          <a:prstGeom prst="rect">
            <a:avLst/>
          </a:prstGeom>
        </p:spPr>
        <p:txBody>
          <a:bodyPr wrap="none">
            <a:spAutoFit/>
          </a:bodyPr>
          <a:lstStyle/>
          <a:p>
            <a:r>
              <a:rPr lang="en-US" dirty="0">
                <a:latin typeface="Courier" pitchFamily="2" charset="0"/>
              </a:rPr>
              <a:t>(B)</a:t>
            </a:r>
            <a:endParaRPr lang="en-US" dirty="0">
              <a:effectLst/>
              <a:latin typeface="Courier" pitchFamily="2" charset="0"/>
            </a:endParaRPr>
          </a:p>
        </p:txBody>
      </p:sp>
      <p:sp>
        <p:nvSpPr>
          <p:cNvPr id="13" name="Rectangle 12">
            <a:extLst>
              <a:ext uri="{FF2B5EF4-FFF2-40B4-BE49-F238E27FC236}">
                <a16:creationId xmlns:a16="http://schemas.microsoft.com/office/drawing/2014/main" id="{17A22DF0-B4D5-0F4B-8F8D-BB264945AD12}"/>
              </a:ext>
            </a:extLst>
          </p:cNvPr>
          <p:cNvSpPr/>
          <p:nvPr/>
        </p:nvSpPr>
        <p:spPr>
          <a:xfrm>
            <a:off x="394837" y="2613879"/>
            <a:ext cx="2232212" cy="369332"/>
          </a:xfrm>
          <a:prstGeom prst="rect">
            <a:avLst/>
          </a:prstGeom>
        </p:spPr>
        <p:txBody>
          <a:bodyPr wrap="square">
            <a:spAutoFit/>
          </a:bodyPr>
          <a:lstStyle/>
          <a:p>
            <a:r>
              <a:rPr lang="en-US" dirty="0">
                <a:latin typeface="Courier" pitchFamily="2" charset="0"/>
              </a:rPr>
              <a:t>(C)</a:t>
            </a:r>
            <a:endParaRPr lang="en-US" dirty="0">
              <a:effectLst/>
              <a:latin typeface="Courier" pitchFamily="2" charset="0"/>
            </a:endParaRPr>
          </a:p>
        </p:txBody>
      </p:sp>
      <p:sp>
        <p:nvSpPr>
          <p:cNvPr id="14" name="Rectangle 13">
            <a:extLst>
              <a:ext uri="{FF2B5EF4-FFF2-40B4-BE49-F238E27FC236}">
                <a16:creationId xmlns:a16="http://schemas.microsoft.com/office/drawing/2014/main" id="{0A31431B-3E14-B64F-A209-B48CAC5F75CC}"/>
              </a:ext>
            </a:extLst>
          </p:cNvPr>
          <p:cNvSpPr/>
          <p:nvPr/>
        </p:nvSpPr>
        <p:spPr>
          <a:xfrm>
            <a:off x="6580865" y="2778837"/>
            <a:ext cx="598241" cy="369332"/>
          </a:xfrm>
          <a:prstGeom prst="rect">
            <a:avLst/>
          </a:prstGeom>
        </p:spPr>
        <p:txBody>
          <a:bodyPr wrap="none">
            <a:spAutoFit/>
          </a:bodyPr>
          <a:lstStyle/>
          <a:p>
            <a:r>
              <a:rPr lang="en-US" dirty="0">
                <a:latin typeface="Courier" pitchFamily="2" charset="0"/>
              </a:rPr>
              <a:t>(D)</a:t>
            </a:r>
            <a:endParaRPr lang="en-US" dirty="0">
              <a:effectLst/>
              <a:latin typeface="Courier" pitchFamily="2" charset="0"/>
            </a:endParaRPr>
          </a:p>
        </p:txBody>
      </p:sp>
      <p:pic>
        <p:nvPicPr>
          <p:cNvPr id="16" name="Picture 15" descr="Chart&#10;&#10;Description automatically generated">
            <a:extLst>
              <a:ext uri="{FF2B5EF4-FFF2-40B4-BE49-F238E27FC236}">
                <a16:creationId xmlns:a16="http://schemas.microsoft.com/office/drawing/2014/main" id="{BF0D201F-7230-A34B-B813-AB29A50EC445}"/>
              </a:ext>
            </a:extLst>
          </p:cNvPr>
          <p:cNvPicPr>
            <a:picLocks noChangeAspect="1"/>
          </p:cNvPicPr>
          <p:nvPr/>
        </p:nvPicPr>
        <p:blipFill rotWithShape="1">
          <a:blip r:embed="rId5"/>
          <a:srcRect t="4510" r="5828"/>
          <a:stretch/>
        </p:blipFill>
        <p:spPr>
          <a:xfrm>
            <a:off x="878124" y="2778837"/>
            <a:ext cx="4957126" cy="3769882"/>
          </a:xfrm>
          <a:prstGeom prst="rect">
            <a:avLst/>
          </a:prstGeom>
        </p:spPr>
      </p:pic>
    </p:spTree>
    <p:extLst>
      <p:ext uri="{BB962C8B-B14F-4D97-AF65-F5344CB8AC3E}">
        <p14:creationId xmlns:p14="http://schemas.microsoft.com/office/powerpoint/2010/main" val="12801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1FCE-89CD-9342-84CA-DC97AC1D0820}"/>
              </a:ext>
            </a:extLst>
          </p:cNvPr>
          <p:cNvSpPr>
            <a:spLocks noGrp="1"/>
          </p:cNvSpPr>
          <p:nvPr>
            <p:ph type="title"/>
          </p:nvPr>
        </p:nvSpPr>
        <p:spPr>
          <a:xfrm>
            <a:off x="2057400" y="1909483"/>
            <a:ext cx="4719917" cy="672352"/>
          </a:xfrm>
        </p:spPr>
        <p:txBody>
          <a:bodyPr>
            <a:normAutofit fontScale="90000"/>
          </a:bodyPr>
          <a:lstStyle/>
          <a:p>
            <a:r>
              <a:rPr lang="en-US" dirty="0"/>
              <a:t>Joint UKF 1 iteration</a:t>
            </a:r>
          </a:p>
        </p:txBody>
      </p:sp>
      <p:sp>
        <p:nvSpPr>
          <p:cNvPr id="5" name="TextBox 4">
            <a:extLst>
              <a:ext uri="{FF2B5EF4-FFF2-40B4-BE49-F238E27FC236}">
                <a16:creationId xmlns:a16="http://schemas.microsoft.com/office/drawing/2014/main" id="{66E60E76-6C58-FE41-A8B1-91C2FD8FF581}"/>
              </a:ext>
            </a:extLst>
          </p:cNvPr>
          <p:cNvSpPr txBox="1"/>
          <p:nvPr/>
        </p:nvSpPr>
        <p:spPr>
          <a:xfrm>
            <a:off x="2057400" y="2796117"/>
            <a:ext cx="7866530" cy="923330"/>
          </a:xfrm>
          <a:prstGeom prst="rect">
            <a:avLst/>
          </a:prstGeom>
          <a:noFill/>
        </p:spPr>
        <p:txBody>
          <a:bodyPr wrap="square" rtlCol="0">
            <a:spAutoFit/>
          </a:bodyPr>
          <a:lstStyle/>
          <a:p>
            <a:pPr marL="285750" indent="-285750">
              <a:buFont typeface="Arial" panose="020B0604020202020204" pitchFamily="34" charset="0"/>
              <a:buChar char="•"/>
            </a:pPr>
            <a:r>
              <a:rPr lang="en-US" dirty="0"/>
              <a:t>Original code from REU students</a:t>
            </a:r>
          </a:p>
          <a:p>
            <a:pPr marL="285750" indent="-285750">
              <a:buFont typeface="Arial" panose="020B0604020202020204" pitchFamily="34" charset="0"/>
              <a:buChar char="•"/>
            </a:pPr>
            <a:r>
              <a:rPr lang="en-US" dirty="0"/>
              <a:t>Initial parameters are not close to </a:t>
            </a:r>
            <a:r>
              <a:rPr lang="en-US" dirty="0" err="1"/>
              <a:t>Mahafy’s</a:t>
            </a:r>
            <a:r>
              <a:rPr lang="en-US" dirty="0"/>
              <a:t> estimated parameters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7760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5525</TotalTime>
  <Words>1040</Words>
  <Application>Microsoft Macintosh PowerPoint</Application>
  <PresentationFormat>Widescreen</PresentationFormat>
  <Paragraphs>148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Courier</vt:lpstr>
      <vt:lpstr>Office Theme</vt:lpstr>
      <vt:lpstr>PowerPoint Presentation</vt:lpstr>
      <vt:lpstr>PowerPoint Presentation</vt:lpstr>
      <vt:lpstr>Uncented Kalman filter (UKF)</vt:lpstr>
      <vt:lpstr>Dual UKF 1 iteration</vt:lpstr>
      <vt:lpstr>PowerPoint Presentation</vt:lpstr>
      <vt:lpstr>PowerPoint Presentation</vt:lpstr>
      <vt:lpstr>Dual UKF multiple runs </vt:lpstr>
      <vt:lpstr>PowerPoint Presentation</vt:lpstr>
      <vt:lpstr>Joint UKF 1 iteration</vt:lpstr>
      <vt:lpstr>PowerPoint Presentation</vt:lpstr>
      <vt:lpstr>PowerPoint Presentation</vt:lpstr>
      <vt:lpstr>Joint UKF 1 iterations</vt:lpstr>
      <vt:lpstr>PowerPoint Presentation</vt:lpstr>
      <vt:lpstr>PowerPoint Presentation</vt:lpstr>
      <vt:lpstr>Joint UKF multiple runs </vt:lpstr>
      <vt:lpstr>PowerPoint Presentation</vt:lpstr>
      <vt:lpstr>PowerPoint Presentation</vt:lpstr>
      <vt:lpstr>PowerPoint Presentation</vt:lpstr>
      <vt:lpstr>Sigma vector matrix</vt:lpstr>
      <vt:lpstr>Transformed sigma vector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Unscented Kalman Filter</dc:title>
  <dc:creator>An Do</dc:creator>
  <cp:lastModifiedBy>An Do</cp:lastModifiedBy>
  <cp:revision>46</cp:revision>
  <dcterms:created xsi:type="dcterms:W3CDTF">2021-04-21T23:36:02Z</dcterms:created>
  <dcterms:modified xsi:type="dcterms:W3CDTF">2021-09-22T22:38:02Z</dcterms:modified>
</cp:coreProperties>
</file>