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941" r:id="rId3"/>
    <p:sldId id="938" r:id="rId4"/>
    <p:sldId id="257" r:id="rId5"/>
    <p:sldId id="946" r:id="rId6"/>
    <p:sldId id="945" r:id="rId7"/>
    <p:sldId id="948" r:id="rId8"/>
    <p:sldId id="947" r:id="rId9"/>
    <p:sldId id="9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1"/>
    <p:restoredTop sz="95126"/>
  </p:normalViewPr>
  <p:slideViewPr>
    <p:cSldViewPr snapToGrid="0" snapToObjects="1">
      <p:cViewPr varScale="1">
        <p:scale>
          <a:sx n="78" d="100"/>
          <a:sy n="7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0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933D9C-73BD-4BE7-83A7-7A8EF7731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030" y="217807"/>
            <a:ext cx="10642599" cy="6309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Heading Arial Bold 40pt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C9CC745-994C-4D7D-9951-060939A3A2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538" y="848743"/>
            <a:ext cx="10642600" cy="38551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lowercase subtitle, </a:t>
            </a:r>
            <a:r>
              <a:rPr lang="en-US" dirty="0" err="1"/>
              <a:t>arial</a:t>
            </a:r>
            <a:r>
              <a:rPr lang="en-US" dirty="0"/>
              <a:t> 24pt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8FC-B878-49F9-AA7B-9A13D6E66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363" y="1847850"/>
            <a:ext cx="10931525" cy="455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23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0AA8-B530-474B-9C3F-79EBAF9B2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r="2" b="2"/>
          <a:stretch/>
        </p:blipFill>
        <p:spPr>
          <a:xfrm>
            <a:off x="3584193" y="13646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2D653-FA3E-2748-B701-17976F2B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5" y="5038510"/>
            <a:ext cx="6879154" cy="6180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Joint UKF notes</a:t>
            </a:r>
            <a:br>
              <a:rPr lang="en-US" dirty="0"/>
            </a:br>
            <a:r>
              <a:rPr lang="en-US" dirty="0"/>
              <a:t>Compare UKF with MCMC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FD4D-6DE4-104E-BB3D-8189D8AB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Do</a:t>
            </a:r>
          </a:p>
          <a:p>
            <a:pPr algn="l"/>
            <a:r>
              <a:rPr lang="en-US" dirty="0"/>
              <a:t>June 16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53613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Joint UKF</a:t>
            </a:r>
          </a:p>
        </p:txBody>
      </p:sp>
    </p:spTree>
    <p:extLst>
      <p:ext uri="{BB962C8B-B14F-4D97-AF65-F5344CB8AC3E}">
        <p14:creationId xmlns:p14="http://schemas.microsoft.com/office/powerpoint/2010/main" val="27368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D0C908-DE87-2A47-A8F5-08D195E79504}"/>
              </a:ext>
            </a:extLst>
          </p:cNvPr>
          <p:cNvGrpSpPr/>
          <p:nvPr/>
        </p:nvGrpSpPr>
        <p:grpSpPr>
          <a:xfrm>
            <a:off x="356583" y="636626"/>
            <a:ext cx="11478834" cy="4579538"/>
            <a:chOff x="2344988" y="1139439"/>
            <a:chExt cx="10186176" cy="379534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D2ACA1-76E0-4ABA-A84C-EC326CC6C0D3}"/>
                </a:ext>
              </a:extLst>
            </p:cNvPr>
            <p:cNvCxnSpPr>
              <a:cxnSpLocks/>
              <a:stCxn id="67" idx="3"/>
              <a:endCxn id="80" idx="1"/>
            </p:cNvCxnSpPr>
            <p:nvPr/>
          </p:nvCxnSpPr>
          <p:spPr>
            <a:xfrm>
              <a:off x="3096540" y="2031607"/>
              <a:ext cx="5924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B40F75-2138-4B4D-8BED-270E42EDC515}"/>
                </a:ext>
              </a:extLst>
            </p:cNvPr>
            <p:cNvCxnSpPr>
              <a:cxnSpLocks/>
              <a:stCxn id="80" idx="3"/>
              <a:endCxn id="69" idx="1"/>
            </p:cNvCxnSpPr>
            <p:nvPr/>
          </p:nvCxnSpPr>
          <p:spPr>
            <a:xfrm>
              <a:off x="5424725" y="2031607"/>
              <a:ext cx="2584832" cy="884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0169458-A884-4E3C-98FD-BB81EBA54166}"/>
                </a:ext>
              </a:extLst>
            </p:cNvPr>
            <p:cNvCxnSpPr>
              <a:cxnSpLocks/>
              <a:stCxn id="69" idx="2"/>
              <a:endCxn id="76" idx="0"/>
            </p:cNvCxnSpPr>
            <p:nvPr/>
          </p:nvCxnSpPr>
          <p:spPr>
            <a:xfrm rot="16200000" flipH="1">
              <a:off x="9444452" y="2358497"/>
              <a:ext cx="715389" cy="3853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4CCDE6F-1405-46CD-9E04-BCF70EDED5D4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rot="5400000" flipH="1" flipV="1">
              <a:off x="8931043" y="3564897"/>
              <a:ext cx="928284" cy="11993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B40D11-DC6E-44F7-AFCA-1AD230D65D18}"/>
                </a:ext>
              </a:extLst>
            </p:cNvPr>
            <p:cNvCxnSpPr>
              <a:cxnSpLocks/>
              <a:stCxn id="76" idx="1"/>
              <a:endCxn id="80" idx="2"/>
            </p:cNvCxnSpPr>
            <p:nvPr/>
          </p:nvCxnSpPr>
          <p:spPr>
            <a:xfrm flipH="1" flipV="1">
              <a:off x="4556878" y="2184651"/>
              <a:ext cx="2901635" cy="11199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5872DB-C8A6-4F50-BA75-D79FDF0A368D}"/>
                </a:ext>
              </a:extLst>
            </p:cNvPr>
            <p:cNvSpPr txBox="1"/>
            <p:nvPr/>
          </p:nvSpPr>
          <p:spPr>
            <a:xfrm>
              <a:off x="2344988" y="1878563"/>
              <a:ext cx="751552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Initial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298B0C-634F-477D-8F93-9D4A6661498B}"/>
                </a:ext>
              </a:extLst>
            </p:cNvPr>
            <p:cNvSpPr txBox="1"/>
            <p:nvPr/>
          </p:nvSpPr>
          <p:spPr>
            <a:xfrm>
              <a:off x="8009557" y="1887406"/>
              <a:ext cx="3199795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Prior estimates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/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Predict observables using mathematical model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blipFill>
                  <a:blip r:embed="rId2"/>
                  <a:stretch>
                    <a:fillRect l="-51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/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New input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blipFill>
                  <a:blip r:embed="rId3"/>
                  <a:stretch>
                    <a:fillRect t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/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Prediction Enhancement: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8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blipFill>
                  <a:blip r:embed="rId4"/>
                  <a:stretch>
                    <a:fillRect l="-885" t="-1299" b="-12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D4E0662-B7E5-4998-8AE0-68A1D01C56EF}"/>
                </a:ext>
              </a:extLst>
            </p:cNvPr>
            <p:cNvSpPr txBox="1"/>
            <p:nvPr/>
          </p:nvSpPr>
          <p:spPr>
            <a:xfrm>
              <a:off x="3689031" y="1878563"/>
              <a:ext cx="1735694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Previous state</a:t>
              </a:r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45A7A18C-1923-1544-9439-47DBF626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11927"/>
            <a:ext cx="8615531" cy="560932"/>
          </a:xfrm>
        </p:spPr>
        <p:txBody>
          <a:bodyPr>
            <a:normAutofit/>
          </a:bodyPr>
          <a:lstStyle/>
          <a:p>
            <a:r>
              <a:rPr lang="en-US" sz="2800" dirty="0"/>
              <a:t>Unscented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/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States/parameters: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highlight>
                    <a:srgbClr val="FFFF00"/>
                  </a:highlight>
                </a:endParaRPr>
              </a:p>
              <a:p>
                <a:r>
                  <a:rPr lang="en-US" sz="1600" dirty="0"/>
                  <a:t>Observables/ ODE 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blipFill>
                <a:blip r:embed="rId5"/>
                <a:stretch>
                  <a:fillRect l="-7576" t="-5000" r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/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Predict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blipFill>
                <a:blip r:embed="rId6"/>
                <a:stretch>
                  <a:fillRect l="-8108" t="-1282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/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blipFill>
                <a:blip r:embed="rId7"/>
                <a:stretch>
                  <a:fillRect l="-2381" r="-11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/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blipFill>
                <a:blip r:embed="rId8"/>
                <a:stretch>
                  <a:fillRect l="-2542" t="-8000" r="-1271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/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: covariance matrix between states and variables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  <a:blipFill>
                <a:blip r:embed="rId9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/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: Kalman gain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  <a:blipFill>
                <a:blip r:embed="rId10"/>
                <a:stretch>
                  <a:fillRect t="-6250" r="-86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FE58C-ED32-BC41-8010-389DC8A99D2A}"/>
              </a:ext>
            </a:extLst>
          </p:cNvPr>
          <p:cNvSpPr/>
          <p:nvPr/>
        </p:nvSpPr>
        <p:spPr>
          <a:xfrm>
            <a:off x="4190999" y="1364489"/>
            <a:ext cx="175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 sigma vectors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9787D-EE49-3B43-8E7B-D080FA7F0402}"/>
              </a:ext>
            </a:extLst>
          </p:cNvPr>
          <p:cNvGrpSpPr/>
          <p:nvPr/>
        </p:nvGrpSpPr>
        <p:grpSpPr>
          <a:xfrm>
            <a:off x="432872" y="3784410"/>
            <a:ext cx="4636669" cy="2199532"/>
            <a:chOff x="489602" y="3234451"/>
            <a:chExt cx="6683312" cy="333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/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blipFill>
                  <a:blip r:embed="rId11"/>
                  <a:stretch>
                    <a:fillRect l="-3234" t="-109524" r="-249" b="-1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/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  <a:blipFill>
                  <a:blip r:embed="rId12"/>
                  <a:stretch>
                    <a:fillRect t="-110169" r="-23810" b="-196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/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blipFill>
                  <a:blip r:embed="rId13"/>
                  <a:stretch>
                    <a:fillRect l="-8696" t="-132692" r="-28261" b="-2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/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  <a:blipFill>
                  <a:blip r:embed="rId14"/>
                  <a:stretch>
                    <a:fillRect r="-1944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417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6574"/>
                  </p:ext>
                </p:extLst>
              </p:nvPr>
            </p:nvGraphicFramePr>
            <p:xfrm>
              <a:off x="5340425" y="296202"/>
              <a:ext cx="22302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39966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354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3788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360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356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6574"/>
                  </p:ext>
                </p:extLst>
              </p:nvPr>
            </p:nvGraphicFramePr>
            <p:xfrm>
              <a:off x="5340425" y="296202"/>
              <a:ext cx="22302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2439" r="-179688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102439" r="-98276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102439" r="-3636" b="-3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2439" r="-179688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202439" r="-98276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202439" r="-3636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2439" r="-17968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302439" r="-9827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302439" r="-3636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02439" r="-17968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345" t="-402439" r="-9827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818" t="-402439" r="-363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242BB13-3746-B44A-8E1F-20F217F7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" t="3976" r="5158"/>
          <a:stretch/>
        </p:blipFill>
        <p:spPr>
          <a:xfrm>
            <a:off x="8682390" y="104137"/>
            <a:ext cx="3410195" cy="290948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3086C43-0D7C-3143-B8A6-EC73004FD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 t="3976" r="5729"/>
          <a:stretch/>
        </p:blipFill>
        <p:spPr>
          <a:xfrm>
            <a:off x="8531715" y="3429000"/>
            <a:ext cx="3609021" cy="307911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169BD37-739E-1240-B0B0-4DA8B8F994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86" t="1634" r="5049"/>
          <a:stretch/>
        </p:blipFill>
        <p:spPr>
          <a:xfrm>
            <a:off x="4587894" y="3361895"/>
            <a:ext cx="3829982" cy="307911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12E1191-E388-BA40-B90C-FBA8FA68B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41" t="3585" r="7580" b="1372"/>
          <a:stretch/>
        </p:blipFill>
        <p:spPr>
          <a:xfrm>
            <a:off x="55143" y="0"/>
            <a:ext cx="4610091" cy="318320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1FEE062-EB11-A643-8F4E-A6177E5AE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96" y="3429000"/>
            <a:ext cx="4479551" cy="27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DRAM</a:t>
            </a:r>
          </a:p>
        </p:txBody>
      </p:sp>
    </p:spTree>
    <p:extLst>
      <p:ext uri="{BB962C8B-B14F-4D97-AF65-F5344CB8AC3E}">
        <p14:creationId xmlns:p14="http://schemas.microsoft.com/office/powerpoint/2010/main" val="368220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3823DB4-237E-224F-9DAD-0F124BBD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t="4197" r="9630" b="5185"/>
          <a:stretch/>
        </p:blipFill>
        <p:spPr>
          <a:xfrm>
            <a:off x="79283" y="3482787"/>
            <a:ext cx="3828619" cy="3002357"/>
          </a:xfrm>
          <a:prstGeom prst="rect">
            <a:avLst/>
          </a:prstGeom>
        </p:spPr>
      </p:pic>
      <p:pic>
        <p:nvPicPr>
          <p:cNvPr id="5" name="Picture 4" descr="Shape, histogram&#10;&#10;Description automatically generated">
            <a:extLst>
              <a:ext uri="{FF2B5EF4-FFF2-40B4-BE49-F238E27FC236}">
                <a16:creationId xmlns:a16="http://schemas.microsoft.com/office/drawing/2014/main" id="{C2361508-3AE2-9342-822C-8A821199F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8" r="6852" b="2716"/>
          <a:stretch/>
        </p:blipFill>
        <p:spPr>
          <a:xfrm>
            <a:off x="0" y="0"/>
            <a:ext cx="3388659" cy="28961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79264F-3929-754D-A7D1-D7A11F8B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9"/>
          <a:stretch/>
        </p:blipFill>
        <p:spPr>
          <a:xfrm>
            <a:off x="7169180" y="-1"/>
            <a:ext cx="4997325" cy="389964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8BB0FB7-8D70-3547-A6A2-52980C59F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238" y="4061012"/>
            <a:ext cx="3933267" cy="2420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3E564F73-C1BC-694F-A82B-9E557ACD5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5736"/>
                  </p:ext>
                </p:extLst>
              </p:nvPr>
            </p:nvGraphicFramePr>
            <p:xfrm>
              <a:off x="3923056" y="161732"/>
              <a:ext cx="31446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</a:tblGrid>
                  <a:tr h="39966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DRAM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354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3788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360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0.8301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356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3E564F73-C1BC-694F-A82B-9E557ACD5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5736"/>
                  </p:ext>
                </p:extLst>
              </p:nvPr>
            </p:nvGraphicFramePr>
            <p:xfrm>
              <a:off x="3923056" y="161732"/>
              <a:ext cx="3144669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0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72641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694641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DRAM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0000" r="-292188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100000" r="-22241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100000" r="-134545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0000" r="-292188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200000" r="-22241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200000" r="-13454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0000" r="-29218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300000" r="-22241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300000" r="-134545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0.8301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0000" r="-29218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400000" r="-22241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1818" t="-400000" r="-13454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0.0257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7536323-E109-EC47-BB80-2C4249437E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4" r="4754"/>
          <a:stretch/>
        </p:blipFill>
        <p:spPr>
          <a:xfrm>
            <a:off x="4061014" y="3576552"/>
            <a:ext cx="3866001" cy="3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9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Prey-Predator model- All methods </a:t>
            </a:r>
          </a:p>
        </p:txBody>
      </p:sp>
    </p:spTree>
    <p:extLst>
      <p:ext uri="{BB962C8B-B14F-4D97-AF65-F5344CB8AC3E}">
        <p14:creationId xmlns:p14="http://schemas.microsoft.com/office/powerpoint/2010/main" val="14379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D9A497C4-E32A-EB4D-86DF-035B3E815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241449"/>
                  </p:ext>
                </p:extLst>
              </p:nvPr>
            </p:nvGraphicFramePr>
            <p:xfrm>
              <a:off x="6776357" y="232441"/>
              <a:ext cx="5230586" cy="2889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97244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1130913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5733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Mahafy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0.3311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0.8301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733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+mn-lt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D9A497C4-E32A-EB4D-86DF-035B3E8156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241449"/>
                  </p:ext>
                </p:extLst>
              </p:nvPr>
            </p:nvGraphicFramePr>
            <p:xfrm>
              <a:off x="6776357" y="232441"/>
              <a:ext cx="5230586" cy="28898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997244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1130913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5733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Mahafy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2174" r="-371591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102174" r="-354167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102174" r="-200000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0.5409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2174" r="-371591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202174" r="-354167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202174" r="-200000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8889" r="-37159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308889" r="-35416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308889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0.8301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0.8497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0000" r="-371591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611" t="-400000" r="-35416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412" t="-400000" r="-2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919D8B2-6C9D-9C49-A80A-8E36E8A7A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2" r="5893"/>
          <a:stretch/>
        </p:blipFill>
        <p:spPr>
          <a:xfrm>
            <a:off x="7260772" y="3429000"/>
            <a:ext cx="4931228" cy="334050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25C69F2-0B2F-BD48-A686-419CB79B1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2" t="1291" r="7313" b="-1"/>
          <a:stretch/>
        </p:blipFill>
        <p:spPr>
          <a:xfrm>
            <a:off x="669471" y="34920"/>
            <a:ext cx="4953001" cy="339408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7A33F8B-3147-7543-AEA4-578AEA7C53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6" t="1291" r="8164" b="-1"/>
          <a:stretch/>
        </p:blipFill>
        <p:spPr>
          <a:xfrm>
            <a:off x="669471" y="3569629"/>
            <a:ext cx="4735286" cy="32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2609-169C-3449-913D-BCC36702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2" y="219637"/>
            <a:ext cx="7541792" cy="640975"/>
          </a:xfrm>
        </p:spPr>
        <p:txBody>
          <a:bodyPr/>
          <a:lstStyle/>
          <a:p>
            <a:r>
              <a:rPr lang="en-US" dirty="0"/>
              <a:t>What has been changed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C7132-5A57-9842-AF66-497CB99E1F2A}"/>
              </a:ext>
            </a:extLst>
          </p:cNvPr>
          <p:cNvSpPr txBox="1"/>
          <p:nvPr/>
        </p:nvSpPr>
        <p:spPr>
          <a:xfrm>
            <a:off x="805059" y="1197712"/>
            <a:ext cx="9384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covariance matrix  0.01 * identity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Measurement error covariance matrix: diagonal matrix whose entries are the initial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</a:t>
            </a:r>
            <a:r>
              <a:rPr lang="en-US" dirty="0" err="1"/>
              <a:t>fminsearh</a:t>
            </a:r>
            <a:r>
              <a:rPr lang="en-US" dirty="0"/>
              <a:t> routine there is no noise 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532468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226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Cambria Math</vt:lpstr>
      <vt:lpstr>ArchiveVTI</vt:lpstr>
      <vt:lpstr>Joint UKF notes Compare UKF with MCMC</vt:lpstr>
      <vt:lpstr>Prey-Predator model- Joint UKF</vt:lpstr>
      <vt:lpstr>Unscented Kalman Filter</vt:lpstr>
      <vt:lpstr>PowerPoint Presentation</vt:lpstr>
      <vt:lpstr>Prey-Predator model- DRAM</vt:lpstr>
      <vt:lpstr>PowerPoint Presentation</vt:lpstr>
      <vt:lpstr>Prey-Predator model- All methods </vt:lpstr>
      <vt:lpstr>PowerPoint Presentation</vt:lpstr>
      <vt:lpstr>What has been changed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UKF notes</dc:title>
  <dc:creator>An Do</dc:creator>
  <cp:lastModifiedBy>An Do</cp:lastModifiedBy>
  <cp:revision>20</cp:revision>
  <dcterms:created xsi:type="dcterms:W3CDTF">2021-06-07T17:40:17Z</dcterms:created>
  <dcterms:modified xsi:type="dcterms:W3CDTF">2021-06-17T19:29:44Z</dcterms:modified>
</cp:coreProperties>
</file>