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66" r:id="rId2"/>
    <p:sldId id="969" r:id="rId3"/>
    <p:sldId id="967" r:id="rId4"/>
    <p:sldId id="970" r:id="rId5"/>
    <p:sldId id="965" r:id="rId6"/>
    <p:sldId id="9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0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4C17-25C9-AC4D-A0D5-72630057F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57EDB-4239-C947-B4E2-1552E01F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ACB8-C60A-254B-9162-ADFA12B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E272-FF46-0A42-BA75-6AFC070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DE15-1C5B-0E48-9E9A-514C994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9EE1-F955-2949-8ED9-4B79CF1B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9D95-EDEB-6142-9138-118C5C64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779A-F263-B84A-AF68-6B2259A2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8AFB-05DE-A047-A715-B4DF6F7C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7C65-1D53-B648-BCAC-4F100273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9558D-09B9-C34D-8F66-646229AC6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955F6-F5BB-CC41-B1CA-31CD5311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A0B6-3B05-374A-A37B-383F2AC0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6A16-F8AC-8A48-B20A-21AB3CFC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55B-57A0-9645-B704-6570B3CC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FAF8-5896-9140-9DF0-FF570A9B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A5E9-EF96-0642-875F-30A5169D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4E4D-8E2C-194E-9016-35062393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67CB-ADF9-1D43-AD9E-1F019B8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BE52-47F2-C645-A745-858ADEF8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B029-E2F0-EE46-8FF4-B4E280D8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2FA6-A261-8B4B-84A6-9FC877D7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7D3E-AA89-4C4D-8B82-D4884E88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122E-3904-BC43-9B06-6755C61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0E8F-98E1-0147-9DEB-471D47B7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D095-7818-3742-A672-B9BBC184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0F4F-5011-1C40-905B-B36E4F472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A6CE2-3CE4-054E-980D-32C9481A3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1F74-1002-F042-9C39-E3DE9C0E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CA82-C417-A246-B522-88974EC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F955-480B-2640-9C11-1A51F4CD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D8F-C21F-2B4D-8A6C-53CAF707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956B-1A05-3343-A8CA-C8A8D338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4D4B-CD51-364D-B798-F0F9E485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821C7-2258-AE43-B7D3-B9C014A0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8CD48-C097-4049-B3B1-AA66594EA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6830-3D74-9641-9D3B-2AD0CAA3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9820-DF92-8A4A-A630-DB51967E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F50C-15C7-2E4D-9AA3-CF9B8E54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3361-C87C-6E48-921F-C24A229E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AF4B-EF58-A049-912C-DB59031B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AB82-7F49-2940-AD5D-1BFFE20E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3A63E-B7AC-D943-9949-F10A2772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96330-A0A4-3B4A-9914-0BE941AC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D1F89-50A7-C24C-84FD-E907088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E2AB3-676A-9745-9C5B-E2EA30B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EEAF-C133-6C4D-B086-A0BE7717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3D88-C322-FD40-A02D-F98879CA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BAA1-0E4F-0B4A-8B1B-03F28532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EE97-240C-1C48-AA14-A97465C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A34C-A087-F449-93C0-B1B5394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E5CD-1280-5343-883D-7905AF60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9DA-5C8F-F240-A5D9-94EA538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7C118-091A-AA41-996C-7BFDD3296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5C71-1672-B347-9C19-09643CEC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BC3C-C135-2745-A04E-EE0E90C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EDFBC-CB06-9B4E-BD6C-141060E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4C96-F648-A147-97A7-C9221A95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74C52-8E97-2D41-8511-FF99026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8D87-09F6-DF49-8413-10DE972C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F530-2EB9-7E49-A861-A38E1E96B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FBAA-7CEE-0F44-929A-96B2355F2F5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1E32-6E65-DC43-A783-AF8C269D1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7457-CEB1-7749-A663-56779A245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1A54-F980-0F45-AC14-1E8B45C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FC55-D3C5-6644-9099-DCB266F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01210"/>
            <a:ext cx="7379825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Dual UKF Prey-Predator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53EB-73FC-5140-B082-5FD14DC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2" y="986903"/>
            <a:ext cx="10169324" cy="2213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Last time: </a:t>
            </a:r>
          </a:p>
          <a:p>
            <a:r>
              <a:rPr lang="en-US" sz="1600" dirty="0"/>
              <a:t>Dataset: </a:t>
            </a:r>
            <a:r>
              <a:rPr lang="en-US" sz="1600" dirty="0" err="1"/>
              <a:t>Mahafy</a:t>
            </a:r>
            <a:r>
              <a:rPr lang="en-US" sz="1600" dirty="0"/>
              <a:t> from 1900-1920</a:t>
            </a:r>
          </a:p>
          <a:p>
            <a:r>
              <a:rPr lang="en-US" sz="1600" dirty="0"/>
              <a:t>Initial guess: estimated parameters from </a:t>
            </a:r>
            <a:r>
              <a:rPr lang="en-US" sz="1600" dirty="0" err="1"/>
              <a:t>Mahafy’s</a:t>
            </a:r>
            <a:r>
              <a:rPr lang="en-US" sz="1600" dirty="0"/>
              <a:t> </a:t>
            </a:r>
          </a:p>
          <a:p>
            <a:r>
              <a:rPr lang="en-US" sz="1600" dirty="0"/>
              <a:t>Multiple run (n=50), using the final estimated parameters as the initial guess for the proceeding iteration  </a:t>
            </a:r>
          </a:p>
          <a:p>
            <a:r>
              <a:rPr lang="en-US" sz="1600" dirty="0"/>
              <a:t>The final estimated parameters do not yield as satisfactory dynamics to the data</a:t>
            </a:r>
          </a:p>
          <a:p>
            <a:r>
              <a:rPr lang="en-US" sz="1600" dirty="0"/>
              <a:t>Suggestion: Run 1 iteration, calculate the mean of the estimated parameters across all the time point. Use the average parameters as input in the ODE system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04495A1-B245-C848-B3D3-E9A5416F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4" t="3003" r="7461" b="3003"/>
          <a:stretch/>
        </p:blipFill>
        <p:spPr>
          <a:xfrm>
            <a:off x="6096000" y="3209363"/>
            <a:ext cx="3916613" cy="280642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EDEF3F1-26A4-B149-8BD8-D4F33C059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0" r="5828"/>
          <a:stretch/>
        </p:blipFill>
        <p:spPr>
          <a:xfrm>
            <a:off x="1359060" y="3209363"/>
            <a:ext cx="4041458" cy="30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FC55-D3C5-6644-9099-DCB266F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01210"/>
            <a:ext cx="7379825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Dual UKF Prey-Predator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53EB-73FC-5140-B082-5FD14DC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839588"/>
            <a:ext cx="6677073" cy="1089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Modify: </a:t>
            </a:r>
          </a:p>
          <a:p>
            <a:r>
              <a:rPr lang="en-US" sz="1600" dirty="0"/>
              <a:t>Run 1 iteration, calculate the mean of the estimated parameters across all the time point. </a:t>
            </a:r>
          </a:p>
          <a:p>
            <a:r>
              <a:rPr lang="en-US" sz="1600" dirty="0"/>
              <a:t>Plot the mean and 1 standard deviation up and 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31037-3913-1C47-828E-27BA84953D4B}"/>
              </a:ext>
            </a:extLst>
          </p:cNvPr>
          <p:cNvSpPr/>
          <p:nvPr/>
        </p:nvSpPr>
        <p:spPr>
          <a:xfrm>
            <a:off x="100014" y="2008522"/>
            <a:ext cx="80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(A)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99B83-BAA0-2D49-9BF9-0EE2BF1E0139}"/>
              </a:ext>
            </a:extLst>
          </p:cNvPr>
          <p:cNvSpPr/>
          <p:nvPr/>
        </p:nvSpPr>
        <p:spPr>
          <a:xfrm>
            <a:off x="3568623" y="1988407"/>
            <a:ext cx="422955" cy="26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(B)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7874C-5AF7-3540-8CFA-D7B539E27561}"/>
              </a:ext>
            </a:extLst>
          </p:cNvPr>
          <p:cNvSpPr/>
          <p:nvPr/>
        </p:nvSpPr>
        <p:spPr>
          <a:xfrm>
            <a:off x="3568623" y="4068997"/>
            <a:ext cx="422955" cy="26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(D)</a:t>
            </a:r>
            <a:endParaRPr lang="en-US" dirty="0">
              <a:effectLst/>
              <a:latin typeface="Courier" pitchFamily="2" charset="0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114AAB0-CB7C-4641-9D56-3431AC0E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4" y="1948041"/>
            <a:ext cx="2619509" cy="199028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7910871-4870-4D46-B57D-1CF8F41F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08" y="2003930"/>
            <a:ext cx="2619509" cy="1990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038B4-9B65-5443-A6F8-F270A17F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7" y="4326424"/>
            <a:ext cx="2715515" cy="2330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441647-1CBB-4E46-B86A-C29EEA0AB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541" y="4338630"/>
            <a:ext cx="2776830" cy="22248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3FAE92-2FB3-B140-B9A6-3B2863F325DF}"/>
              </a:ext>
            </a:extLst>
          </p:cNvPr>
          <p:cNvSpPr txBox="1">
            <a:spLocks/>
          </p:cNvSpPr>
          <p:nvPr/>
        </p:nvSpPr>
        <p:spPr>
          <a:xfrm>
            <a:off x="7541568" y="2008523"/>
            <a:ext cx="3859857" cy="84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Still yield very good prediction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6E2BC-7977-5A4F-9405-159722D571AF}"/>
              </a:ext>
            </a:extLst>
          </p:cNvPr>
          <p:cNvSpPr/>
          <p:nvPr/>
        </p:nvSpPr>
        <p:spPr>
          <a:xfrm>
            <a:off x="202377" y="408257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(C)</a:t>
            </a:r>
            <a:endParaRPr lang="en-US" dirty="0">
              <a:effectLst/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40FCD59-9D0C-9342-B301-A8014399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1568" y="4229648"/>
                <a:ext cx="4174183" cy="952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Blue shaded region: ODE solution using the average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 dirty="0"/>
                  <a:t> standard deviation estimated parameters. It still does not capture the data fully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40FCD59-9D0C-9342-B301-A8014399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568" y="4229648"/>
                <a:ext cx="4174183" cy="952852"/>
              </a:xfrm>
              <a:prstGeom prst="rect">
                <a:avLst/>
              </a:prstGeom>
              <a:blipFill>
                <a:blip r:embed="rId6"/>
                <a:stretch>
                  <a:fillRect l="-606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7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245FC2-A7CB-014B-9AB4-00FE6D05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01210"/>
            <a:ext cx="7379825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Dual UKF Prey-Predator 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9D5442-A227-F344-80FF-4B44A47C711E}"/>
              </a:ext>
            </a:extLst>
          </p:cNvPr>
          <p:cNvSpPr txBox="1">
            <a:spLocks/>
          </p:cNvSpPr>
          <p:nvPr/>
        </p:nvSpPr>
        <p:spPr>
          <a:xfrm>
            <a:off x="334298" y="839588"/>
            <a:ext cx="6677073" cy="10895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Modify: </a:t>
            </a:r>
          </a:p>
          <a:p>
            <a:r>
              <a:rPr lang="en-US" sz="1600" dirty="0"/>
              <a:t>Run 501 iterations, use the mean of the estimated parameters of the previous step to be the input for the preceding step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EE5AFA-40FD-654D-BA10-47C0381E8A40}"/>
              </a:ext>
            </a:extLst>
          </p:cNvPr>
          <p:cNvGrpSpPr/>
          <p:nvPr/>
        </p:nvGrpSpPr>
        <p:grpSpPr>
          <a:xfrm>
            <a:off x="19388" y="1622685"/>
            <a:ext cx="8103963" cy="5063741"/>
            <a:chOff x="14849" y="-107148"/>
            <a:chExt cx="10380012" cy="68464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A5FFF3-47F1-FE42-945B-3893CB6C3B25}"/>
                </a:ext>
              </a:extLst>
            </p:cNvPr>
            <p:cNvSpPr/>
            <p:nvPr/>
          </p:nvSpPr>
          <p:spPr>
            <a:xfrm>
              <a:off x="14849" y="0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(A)</a:t>
              </a:r>
              <a:endParaRPr lang="en-US" dirty="0">
                <a:effectLst/>
                <a:latin typeface="Courier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18308A-43E9-E948-8967-107840FA71CE}"/>
                </a:ext>
              </a:extLst>
            </p:cNvPr>
            <p:cNvSpPr/>
            <p:nvPr/>
          </p:nvSpPr>
          <p:spPr>
            <a:xfrm>
              <a:off x="5443287" y="4625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(B)</a:t>
              </a:r>
              <a:endParaRPr lang="en-US" dirty="0">
                <a:effectLst/>
                <a:latin typeface="Courier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57E8A-84AF-824F-B792-E2370695A76D}"/>
                </a:ext>
              </a:extLst>
            </p:cNvPr>
            <p:cNvSpPr/>
            <p:nvPr/>
          </p:nvSpPr>
          <p:spPr>
            <a:xfrm>
              <a:off x="6182431" y="2976478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(D)</a:t>
              </a:r>
              <a:endParaRPr lang="en-US" dirty="0">
                <a:effectLst/>
                <a:latin typeface="Courier" pitchFamily="2" charset="0"/>
              </a:endParaRPr>
            </a:p>
          </p:txBody>
        </p:sp>
        <p:pic>
          <p:nvPicPr>
            <p:cNvPr id="21" name="Picture 20" descr="Chart, histogram&#10;&#10;Description automatically generated">
              <a:extLst>
                <a:ext uri="{FF2B5EF4-FFF2-40B4-BE49-F238E27FC236}">
                  <a16:creationId xmlns:a16="http://schemas.microsoft.com/office/drawing/2014/main" id="{410B8DC6-F112-7447-B74C-402242342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65" t="3478" r="7387" b="976"/>
            <a:stretch/>
          </p:blipFill>
          <p:spPr>
            <a:xfrm>
              <a:off x="846941" y="132396"/>
              <a:ext cx="3610058" cy="29455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6F8A08D-1375-D546-B422-2F06A6225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94" t="976" r="6152"/>
            <a:stretch/>
          </p:blipFill>
          <p:spPr>
            <a:xfrm>
              <a:off x="6218227" y="-107148"/>
              <a:ext cx="3885513" cy="3452958"/>
            </a:xfrm>
            <a:prstGeom prst="rect">
              <a:avLst/>
            </a:prstGeom>
          </p:spPr>
        </p:pic>
        <p:pic>
          <p:nvPicPr>
            <p:cNvPr id="23" name="Picture 22" descr="Chart, histogram&#10;&#10;Description automatically generated">
              <a:extLst>
                <a:ext uri="{FF2B5EF4-FFF2-40B4-BE49-F238E27FC236}">
                  <a16:creationId xmlns:a16="http://schemas.microsoft.com/office/drawing/2014/main" id="{7F6B882D-647D-1040-B330-69BF754E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72" y="3388506"/>
              <a:ext cx="4467753" cy="3350816"/>
            </a:xfrm>
            <a:prstGeom prst="rect">
              <a:avLst/>
            </a:prstGeom>
          </p:spPr>
        </p:pic>
        <p:pic>
          <p:nvPicPr>
            <p:cNvPr id="24" name="Picture 23" descr="Chart, diagram, histogram&#10;&#10;Description automatically generated">
              <a:extLst>
                <a:ext uri="{FF2B5EF4-FFF2-40B4-BE49-F238E27FC236}">
                  <a16:creationId xmlns:a16="http://schemas.microsoft.com/office/drawing/2014/main" id="{787EBE63-68C4-0048-B50B-00F7BB1C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7105" y="3388505"/>
              <a:ext cx="4467756" cy="3350817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C95426-8309-BE40-B890-48E7EDF76A7E}"/>
              </a:ext>
            </a:extLst>
          </p:cNvPr>
          <p:cNvSpPr txBox="1">
            <a:spLocks/>
          </p:cNvSpPr>
          <p:nvPr/>
        </p:nvSpPr>
        <p:spPr>
          <a:xfrm>
            <a:off x="8123351" y="1799485"/>
            <a:ext cx="3859857" cy="84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Estimated parameters dynamics are similar, but shifting upward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1036F56-3BA4-434F-98C6-E2EBD74AC706}"/>
              </a:ext>
            </a:extLst>
          </p:cNvPr>
          <p:cNvSpPr txBox="1">
            <a:spLocks/>
          </p:cNvSpPr>
          <p:nvPr/>
        </p:nvSpPr>
        <p:spPr>
          <a:xfrm>
            <a:off x="8029529" y="4390311"/>
            <a:ext cx="4174183" cy="95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Plot a distribution of DE solution by drawing parameters from a normal distribution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5C3ADF-8D0F-2241-9855-BC167DE8FC96}"/>
              </a:ext>
            </a:extLst>
          </p:cNvPr>
          <p:cNvSpPr/>
          <p:nvPr/>
        </p:nvSpPr>
        <p:spPr>
          <a:xfrm>
            <a:off x="60658" y="40209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(C)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3800E-82BD-4B41-9186-6CEC188281EE}"/>
              </a:ext>
            </a:extLst>
          </p:cNvPr>
          <p:cNvSpPr/>
          <p:nvPr/>
        </p:nvSpPr>
        <p:spPr>
          <a:xfrm>
            <a:off x="4252823" y="402097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(D)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FC55-D3C5-6644-9099-DCB266F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201210"/>
            <a:ext cx="7379825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Joint UKF Prey-Predator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31037-3913-1C47-828E-27BA84953D4B}"/>
              </a:ext>
            </a:extLst>
          </p:cNvPr>
          <p:cNvSpPr/>
          <p:nvPr/>
        </p:nvSpPr>
        <p:spPr>
          <a:xfrm>
            <a:off x="0" y="758931"/>
            <a:ext cx="80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(A)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99B83-BAA0-2D49-9BF9-0EE2BF1E0139}"/>
              </a:ext>
            </a:extLst>
          </p:cNvPr>
          <p:cNvSpPr/>
          <p:nvPr/>
        </p:nvSpPr>
        <p:spPr>
          <a:xfrm>
            <a:off x="7843959" y="491804"/>
            <a:ext cx="422955" cy="26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(B)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7874C-5AF7-3540-8CFA-D7B539E27561}"/>
              </a:ext>
            </a:extLst>
          </p:cNvPr>
          <p:cNvSpPr/>
          <p:nvPr/>
        </p:nvSpPr>
        <p:spPr>
          <a:xfrm>
            <a:off x="4333641" y="3757134"/>
            <a:ext cx="422955" cy="26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(D)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3FAE92-2FB3-B140-B9A6-3B2863F325DF}"/>
              </a:ext>
            </a:extLst>
          </p:cNvPr>
          <p:cNvSpPr txBox="1">
            <a:spLocks/>
          </p:cNvSpPr>
          <p:nvPr/>
        </p:nvSpPr>
        <p:spPr>
          <a:xfrm>
            <a:off x="4009896" y="887175"/>
            <a:ext cx="3834063" cy="278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iteration still does not yield good approximation of the dataset </a:t>
            </a:r>
          </a:p>
          <a:p>
            <a:r>
              <a:rPr lang="en-US" sz="1600" dirty="0"/>
              <a:t>Parameter estimation converges </a:t>
            </a:r>
          </a:p>
          <a:p>
            <a:r>
              <a:rPr lang="en-US" sz="1600" dirty="0"/>
              <a:t>Running 50 iterations, simulate the model with the average estimated parameter, 1 standard deviation up and down</a:t>
            </a:r>
          </a:p>
          <a:p>
            <a:r>
              <a:rPr lang="en-US" sz="1600" dirty="0"/>
              <a:t>Simulating with below 1 standard deviation, system blows up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6E2BC-7977-5A4F-9405-159722D571AF}"/>
              </a:ext>
            </a:extLst>
          </p:cNvPr>
          <p:cNvSpPr/>
          <p:nvPr/>
        </p:nvSpPr>
        <p:spPr>
          <a:xfrm>
            <a:off x="72128" y="38369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(C)</a:t>
            </a:r>
            <a:endParaRPr lang="en-US" dirty="0">
              <a:effectLst/>
              <a:latin typeface="Courier" pitchFamily="2" charset="0"/>
            </a:endParaRPr>
          </a:p>
        </p:txBody>
      </p:sp>
      <p:pic>
        <p:nvPicPr>
          <p:cNvPr id="16" name="Picture 15" descr="Chart&#10;&#10;Description automatically generated with low confidence">
            <a:extLst>
              <a:ext uri="{FF2B5EF4-FFF2-40B4-BE49-F238E27FC236}">
                <a16:creationId xmlns:a16="http://schemas.microsoft.com/office/drawing/2014/main" id="{80FF29FD-CA75-6843-B4F1-6923EFBF0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 t="1458" r="7322"/>
          <a:stretch/>
        </p:blipFill>
        <p:spPr>
          <a:xfrm>
            <a:off x="670369" y="681037"/>
            <a:ext cx="3192204" cy="28275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C0248D68-438B-4C42-ABB7-D1EBE8541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t="2934" r="6203" b="2934"/>
          <a:stretch/>
        </p:blipFill>
        <p:spPr>
          <a:xfrm>
            <a:off x="7869752" y="851862"/>
            <a:ext cx="3904076" cy="2817883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CB04303C-2A08-674B-BBA5-E4BC55BF5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2" t="5000" r="5553" b="2934"/>
          <a:stretch/>
        </p:blipFill>
        <p:spPr>
          <a:xfrm>
            <a:off x="630102" y="3836994"/>
            <a:ext cx="3354000" cy="2568787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8AE2DEE2-8778-3843-91BC-C60D5403AF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82" t="1459" r="8183" b="-2500"/>
          <a:stretch/>
        </p:blipFill>
        <p:spPr>
          <a:xfrm>
            <a:off x="4858428" y="3800087"/>
            <a:ext cx="3354000" cy="283890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93C4A9FE-F1F5-034A-A6EC-4253F6A958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46" t="1459" r="6327" b="2933"/>
          <a:stretch/>
        </p:blipFill>
        <p:spPr>
          <a:xfrm>
            <a:off x="8502506" y="3782682"/>
            <a:ext cx="3354000" cy="26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48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1F60-4943-4645-AE3A-E23D961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</vt:lpstr>
      <vt:lpstr>Office Theme</vt:lpstr>
      <vt:lpstr>Dual UKF Prey-Predator model</vt:lpstr>
      <vt:lpstr>Dual UKF Prey-Predator model</vt:lpstr>
      <vt:lpstr>Dual UKF Prey-Predator model</vt:lpstr>
      <vt:lpstr>Joint UKF Prey-Predator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UKF Prey-Predator model</dc:title>
  <dc:creator>An Do</dc:creator>
  <cp:lastModifiedBy>An Do</cp:lastModifiedBy>
  <cp:revision>10</cp:revision>
  <dcterms:created xsi:type="dcterms:W3CDTF">2021-05-13T17:05:19Z</dcterms:created>
  <dcterms:modified xsi:type="dcterms:W3CDTF">2021-05-14T05:42:05Z</dcterms:modified>
</cp:coreProperties>
</file>