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4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4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3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2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5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8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6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4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5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28A8F-1429-43E4-A257-94C921BED2D0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1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54999" y="1183920"/>
                <a:ext cx="2991619" cy="14589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200" dirty="0"/>
              </a:p>
              <a:p>
                <a:endParaRPr lang="en-US" sz="1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999" y="1183920"/>
                <a:ext cx="2991619" cy="14589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514" y="1284342"/>
                <a:ext cx="2391396" cy="121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Create sensitivity derivative matrix with respect to each parameter: The change in glucose level accounted by some small variation of each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b="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4" y="1284342"/>
                <a:ext cx="2391396" cy="1215204"/>
              </a:xfrm>
              <a:prstGeom prst="rect">
                <a:avLst/>
              </a:prstGeom>
              <a:blipFill>
                <a:blip r:embed="rId3"/>
                <a:stretch>
                  <a:fillRect t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ight Arrow 41"/>
          <p:cNvSpPr/>
          <p:nvPr/>
        </p:nvSpPr>
        <p:spPr>
          <a:xfrm>
            <a:off x="6349426" y="1945593"/>
            <a:ext cx="591916" cy="168989"/>
          </a:xfrm>
          <a:prstGeom prst="rightArrow">
            <a:avLst>
              <a:gd name="adj1" fmla="val 50000"/>
              <a:gd name="adj2" fmla="val 92285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8037392" y="1459849"/>
                <a:ext cx="1255759" cy="5124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92" y="1459849"/>
                <a:ext cx="1255759" cy="512448"/>
              </a:xfrm>
              <a:prstGeom prst="rect">
                <a:avLst/>
              </a:prstGeom>
              <a:blipFill>
                <a:blip r:embed="rId4"/>
                <a:stretch>
                  <a:fillRect b="-11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6147532" y="1430279"/>
            <a:ext cx="1858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Compute relative sensitivity matrix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434111-2DD8-4D6D-A427-4DAAA4F1E670}"/>
              </a:ext>
            </a:extLst>
          </p:cNvPr>
          <p:cNvGrpSpPr/>
          <p:nvPr/>
        </p:nvGrpSpPr>
        <p:grpSpPr>
          <a:xfrm>
            <a:off x="322853" y="17843"/>
            <a:ext cx="2467676" cy="1191015"/>
            <a:chOff x="2200060" y="1832326"/>
            <a:chExt cx="2300490" cy="14794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5949A0C-95D1-4C9D-A08B-F66131733DB2}"/>
                    </a:ext>
                  </a:extLst>
                </p:cNvPr>
                <p:cNvSpPr txBox="1"/>
                <p:nvPr/>
              </p:nvSpPr>
              <p:spPr>
                <a:xfrm>
                  <a:off x="2381119" y="2106776"/>
                  <a:ext cx="1938373" cy="12050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:r>
                    <a:rPr lang="en-US" sz="1400" b="0" dirty="0"/>
                    <a:t>LHS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1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1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5949A0C-95D1-4C9D-A08B-F66131733D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119" y="2106776"/>
                  <a:ext cx="1938373" cy="1205017"/>
                </a:xfrm>
                <a:prstGeom prst="rect">
                  <a:avLst/>
                </a:prstGeom>
                <a:blipFill>
                  <a:blip r:embed="rId5"/>
                  <a:stretch>
                    <a:fillRect l="-5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1559C34-1B02-4765-9868-CD975EB33519}"/>
                    </a:ext>
                  </a:extLst>
                </p:cNvPr>
                <p:cNvSpPr txBox="1"/>
                <p:nvPr/>
              </p:nvSpPr>
              <p:spPr>
                <a:xfrm>
                  <a:off x="2200060" y="1832326"/>
                  <a:ext cx="2300490" cy="2366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𝑎𝑙𝑢𝑒𝑠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𝑣𝑎𝑙𝑢𝑒𝑠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𝑣𝑎𝑙𝑢𝑒𝑠</m:t>
                                  </m:r>
                                </m:e>
                              </m:eqArr>
                            </m:e>
                          </m:mr>
                        </m:m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1559C34-1B02-4765-9868-CD975EB33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0060" y="1832326"/>
                  <a:ext cx="2300490" cy="236639"/>
                </a:xfrm>
                <a:prstGeom prst="rect">
                  <a:avLst/>
                </a:prstGeom>
                <a:blipFill>
                  <a:blip r:embed="rId6"/>
                  <a:stretch>
                    <a:fillRect t="-6452"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ight Arrow 41">
            <a:extLst>
              <a:ext uri="{FF2B5EF4-FFF2-40B4-BE49-F238E27FC236}">
                <a16:creationId xmlns:a16="http://schemas.microsoft.com/office/drawing/2014/main" id="{603D201A-ABF6-491A-904B-2E9410FBF205}"/>
              </a:ext>
            </a:extLst>
          </p:cNvPr>
          <p:cNvSpPr/>
          <p:nvPr/>
        </p:nvSpPr>
        <p:spPr>
          <a:xfrm>
            <a:off x="2494602" y="549630"/>
            <a:ext cx="696155" cy="210216"/>
          </a:xfrm>
          <a:prstGeom prst="rightArrow">
            <a:avLst>
              <a:gd name="adj1" fmla="val 50000"/>
              <a:gd name="adj2" fmla="val 92285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3B9F3-9CD4-466E-8889-B77B3F4D187E}"/>
              </a:ext>
            </a:extLst>
          </p:cNvPr>
          <p:cNvSpPr txBox="1"/>
          <p:nvPr/>
        </p:nvSpPr>
        <p:spPr>
          <a:xfrm>
            <a:off x="2288608" y="214637"/>
            <a:ext cx="119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 each row of LHS matrix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AF9EA85-E66C-48FA-841D-36D92EC1EAF4}"/>
                  </a:ext>
                </a:extLst>
              </p:cNvPr>
              <p:cNvSpPr txBox="1"/>
              <p:nvPr/>
            </p:nvSpPr>
            <p:spPr>
              <a:xfrm>
                <a:off x="3294342" y="414692"/>
                <a:ext cx="1557101" cy="2525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AF9EA85-E66C-48FA-841D-36D92EC1E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42" y="414692"/>
                <a:ext cx="1557101" cy="252505"/>
              </a:xfrm>
              <a:prstGeom prst="rect">
                <a:avLst/>
              </a:prstGeom>
              <a:blipFill>
                <a:blip r:embed="rId7"/>
                <a:stretch>
                  <a:fillRect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41">
            <a:extLst>
              <a:ext uri="{FF2B5EF4-FFF2-40B4-BE49-F238E27FC236}">
                <a16:creationId xmlns:a16="http://schemas.microsoft.com/office/drawing/2014/main" id="{C7A6C0C9-55CE-413B-9280-392ECDF0AC3A}"/>
              </a:ext>
            </a:extLst>
          </p:cNvPr>
          <p:cNvSpPr/>
          <p:nvPr/>
        </p:nvSpPr>
        <p:spPr>
          <a:xfrm rot="5400000">
            <a:off x="3813732" y="829213"/>
            <a:ext cx="461667" cy="210217"/>
          </a:xfrm>
          <a:prstGeom prst="rightArrow">
            <a:avLst>
              <a:gd name="adj1" fmla="val 50000"/>
              <a:gd name="adj2" fmla="val 92285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1AF28C-4EE7-48C5-AF3D-1AF20BAB2630}"/>
                  </a:ext>
                </a:extLst>
              </p:cNvPr>
              <p:cNvSpPr txBox="1"/>
              <p:nvPr/>
            </p:nvSpPr>
            <p:spPr>
              <a:xfrm>
                <a:off x="53163" y="2339453"/>
                <a:ext cx="2391396" cy="437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)∼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;, 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1AF28C-4EE7-48C5-AF3D-1AF20BAB2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3" y="2339453"/>
                <a:ext cx="2391396" cy="437492"/>
              </a:xfrm>
              <a:prstGeom prst="rect">
                <a:avLst/>
              </a:prstGeom>
              <a:blipFill>
                <a:blip r:embed="rId8"/>
                <a:stretch>
                  <a:fillRect l="-255" r="-76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392785-9C5C-4F59-ACE3-737250463DA8}"/>
                  </a:ext>
                </a:extLst>
              </p:cNvPr>
              <p:cNvSpPr txBox="1"/>
              <p:nvPr/>
            </p:nvSpPr>
            <p:spPr>
              <a:xfrm>
                <a:off x="9432116" y="1459849"/>
                <a:ext cx="2204145" cy="5878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/>
                  <a:t>Where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)∼</m:t>
                      </m:r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392785-9C5C-4F59-ACE3-737250463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116" y="1459849"/>
                <a:ext cx="2204145" cy="587853"/>
              </a:xfrm>
              <a:prstGeom prst="rect">
                <a:avLst/>
              </a:prstGeom>
              <a:blipFill>
                <a:blip r:embed="rId9"/>
                <a:stretch>
                  <a:fillRect l="-4144" t="-8247" b="-9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Arrow 41">
            <a:extLst>
              <a:ext uri="{FF2B5EF4-FFF2-40B4-BE49-F238E27FC236}">
                <a16:creationId xmlns:a16="http://schemas.microsoft.com/office/drawing/2014/main" id="{C83BE5B6-C132-4008-8CAE-D5A24BB58B85}"/>
              </a:ext>
            </a:extLst>
          </p:cNvPr>
          <p:cNvSpPr/>
          <p:nvPr/>
        </p:nvSpPr>
        <p:spPr>
          <a:xfrm rot="8052115">
            <a:off x="3050504" y="3035613"/>
            <a:ext cx="726034" cy="168364"/>
          </a:xfrm>
          <a:prstGeom prst="rightArrow">
            <a:avLst>
              <a:gd name="adj1" fmla="val 50000"/>
              <a:gd name="adj2" fmla="val 92285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Arrow 41">
            <a:extLst>
              <a:ext uri="{FF2B5EF4-FFF2-40B4-BE49-F238E27FC236}">
                <a16:creationId xmlns:a16="http://schemas.microsoft.com/office/drawing/2014/main" id="{438C7446-C8FA-4C2C-BB99-97EBF6224CFF}"/>
              </a:ext>
            </a:extLst>
          </p:cNvPr>
          <p:cNvSpPr/>
          <p:nvPr/>
        </p:nvSpPr>
        <p:spPr>
          <a:xfrm rot="2711671">
            <a:off x="3938159" y="3018205"/>
            <a:ext cx="726034" cy="168364"/>
          </a:xfrm>
          <a:prstGeom prst="rightArrow">
            <a:avLst>
              <a:gd name="adj1" fmla="val 50000"/>
              <a:gd name="adj2" fmla="val 92285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3BD518-D55C-4C90-A4F1-40FFD297B469}"/>
                  </a:ext>
                </a:extLst>
              </p:cNvPr>
              <p:cNvSpPr txBox="1"/>
              <p:nvPr/>
            </p:nvSpPr>
            <p:spPr>
              <a:xfrm>
                <a:off x="753983" y="3612981"/>
                <a:ext cx="2878479" cy="27388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Singular value decompose  </a:t>
                </a: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Find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200" dirty="0"/>
                  <a:t> number of singular value of matrix S that are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sz="1200" dirty="0"/>
                  <a:t>, which is also the maximum number of sensitive parameters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Partition matrix V </a:t>
                </a: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𝑟𝑒𝑚𝑎𝑖𝑛𝑑𝑒𝑟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Perform QR decomposition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endParaRPr lang="en-US" sz="1200" b="0" dirty="0"/>
              </a:p>
              <a:p>
                <a:r>
                  <a:rPr lang="en-US" sz="1200" dirty="0"/>
                  <a:t> 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Ordering parameter using permutation matrix P</a:t>
                </a:r>
                <a:endParaRPr lang="en-US" sz="1200" i="1" dirty="0">
                  <a:latin typeface="Cambria Math" panose="02040503050406030204" pitchFamily="18" charset="0"/>
                </a:endParaRPr>
              </a:p>
              <a:p>
                <a:r>
                  <a:rPr lang="en-US" sz="12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r>
                  <a:rPr lang="en-US" sz="1200" dirty="0"/>
                  <a:t>where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200" dirty="0"/>
                  <a:t> is the parameter index vector.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3BD518-D55C-4C90-A4F1-40FFD297B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83" y="3612981"/>
                <a:ext cx="2878479" cy="2738891"/>
              </a:xfrm>
              <a:prstGeom prst="rect">
                <a:avLst/>
              </a:prstGeom>
              <a:blipFill>
                <a:blip r:embed="rId10"/>
                <a:stretch>
                  <a:fillRect b="-6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AB574EA-E16B-4228-86CA-D8904F4CF596}"/>
                  </a:ext>
                </a:extLst>
              </p:cNvPr>
              <p:cNvSpPr txBox="1"/>
              <p:nvPr/>
            </p:nvSpPr>
            <p:spPr>
              <a:xfrm>
                <a:off x="4027088" y="3612981"/>
                <a:ext cx="2335699" cy="15972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Compute magnitude of each column of matrix S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num>
                                        <m:den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Ranking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 from largest to smallest. 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AB574EA-E16B-4228-86CA-D8904F4CF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088" y="3612981"/>
                <a:ext cx="2335699" cy="1597297"/>
              </a:xfrm>
              <a:prstGeom prst="rect">
                <a:avLst/>
              </a:prstGeom>
              <a:blipFill>
                <a:blip r:embed="rId11"/>
                <a:stretch>
                  <a:fillRect b="-1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88FA3F79-41F4-47FD-A346-07D7A05EB178}"/>
              </a:ext>
            </a:extLst>
          </p:cNvPr>
          <p:cNvSpPr txBox="1"/>
          <p:nvPr/>
        </p:nvSpPr>
        <p:spPr>
          <a:xfrm rot="18843638">
            <a:off x="2773546" y="2804473"/>
            <a:ext cx="1057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SVD ranking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A6EFACC-9366-4CC5-A147-37BD12CD2D6B}"/>
              </a:ext>
            </a:extLst>
          </p:cNvPr>
          <p:cNvSpPr txBox="1"/>
          <p:nvPr/>
        </p:nvSpPr>
        <p:spPr>
          <a:xfrm rot="2764723">
            <a:off x="3996285" y="2989446"/>
            <a:ext cx="121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Norm 2 ranking</a:t>
            </a:r>
          </a:p>
        </p:txBody>
      </p:sp>
      <p:sp>
        <p:nvSpPr>
          <p:cNvPr id="63" name="Right Arrow 41">
            <a:extLst>
              <a:ext uri="{FF2B5EF4-FFF2-40B4-BE49-F238E27FC236}">
                <a16:creationId xmlns:a16="http://schemas.microsoft.com/office/drawing/2014/main" id="{7A7F15E0-8205-48E1-BECB-23AD065661D6}"/>
              </a:ext>
            </a:extLst>
          </p:cNvPr>
          <p:cNvSpPr/>
          <p:nvPr/>
        </p:nvSpPr>
        <p:spPr>
          <a:xfrm rot="5400000">
            <a:off x="8138118" y="2516638"/>
            <a:ext cx="756764" cy="252542"/>
          </a:xfrm>
          <a:prstGeom prst="rightArrow">
            <a:avLst>
              <a:gd name="adj1" fmla="val 50000"/>
              <a:gd name="adj2" fmla="val 92285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105C7C-0107-4131-AE3E-E8488618733C}"/>
              </a:ext>
            </a:extLst>
          </p:cNvPr>
          <p:cNvSpPr txBox="1"/>
          <p:nvPr/>
        </p:nvSpPr>
        <p:spPr>
          <a:xfrm>
            <a:off x="9299592" y="2394120"/>
            <a:ext cx="105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SVD ranking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Norm2 ranking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3D57E8-A080-4A9A-9432-5BBEA321FF70}"/>
              </a:ext>
            </a:extLst>
          </p:cNvPr>
          <p:cNvSpPr txBox="1"/>
          <p:nvPr/>
        </p:nvSpPr>
        <p:spPr>
          <a:xfrm>
            <a:off x="7856962" y="3289815"/>
            <a:ext cx="2335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Perform SVD ranking and norm2 ranking as for sensitivity matrix </a:t>
            </a:r>
          </a:p>
        </p:txBody>
      </p:sp>
      <p:sp>
        <p:nvSpPr>
          <p:cNvPr id="68" name="Right Arrow 41">
            <a:extLst>
              <a:ext uri="{FF2B5EF4-FFF2-40B4-BE49-F238E27FC236}">
                <a16:creationId xmlns:a16="http://schemas.microsoft.com/office/drawing/2014/main" id="{5BFE18CD-0546-4913-B4CC-4852E724F4DA}"/>
              </a:ext>
            </a:extLst>
          </p:cNvPr>
          <p:cNvSpPr/>
          <p:nvPr/>
        </p:nvSpPr>
        <p:spPr>
          <a:xfrm rot="5400000">
            <a:off x="8646430" y="2508990"/>
            <a:ext cx="756764" cy="252542"/>
          </a:xfrm>
          <a:prstGeom prst="rightArrow">
            <a:avLst>
              <a:gd name="adj1" fmla="val 50000"/>
              <a:gd name="adj2" fmla="val 92285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1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154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T1DREU2019</dc:creator>
  <cp:lastModifiedBy>Mar D. Dela</cp:lastModifiedBy>
  <cp:revision>18</cp:revision>
  <dcterms:created xsi:type="dcterms:W3CDTF">2019-08-16T17:11:46Z</dcterms:created>
  <dcterms:modified xsi:type="dcterms:W3CDTF">2019-10-12T01:01:29Z</dcterms:modified>
</cp:coreProperties>
</file>