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7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9723-25DD-484B-9F9E-967DB0A13C11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DEA8-B3C2-EA43-824A-A0CF4EE53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3254" y="597130"/>
                <a:ext cx="178799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Sampling uniformly over a unit hypercube using sinusoidal function with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which is used as parameter identifier.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4" y="597130"/>
                <a:ext cx="1787995" cy="861774"/>
              </a:xfrm>
              <a:prstGeom prst="rect">
                <a:avLst/>
              </a:prstGeom>
              <a:blipFill>
                <a:blip r:embed="rId2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818281" y="701678"/>
            <a:ext cx="301658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8857" y="236266"/>
            <a:ext cx="15312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parameter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6932" y="1882613"/>
            <a:ext cx="1430823" cy="625950"/>
            <a:chOff x="216249" y="1439032"/>
            <a:chExt cx="1430823" cy="6259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49" y="1439032"/>
              <a:ext cx="1430823" cy="625950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344758" y="1524896"/>
              <a:ext cx="21875" cy="17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47375" y="1864673"/>
              <a:ext cx="21875" cy="1779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16078" y="1597563"/>
              <a:ext cx="21875" cy="1779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363989" y="1846876"/>
              <a:ext cx="21875" cy="1779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1653" y="2784935"/>
            <a:ext cx="1415372" cy="842366"/>
            <a:chOff x="201653" y="2156786"/>
            <a:chExt cx="1415372" cy="8423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53" y="2156786"/>
              <a:ext cx="1415372" cy="842366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352545" y="2590480"/>
              <a:ext cx="28655" cy="31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375" y="2267621"/>
              <a:ext cx="28655" cy="3124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02160" y="2510368"/>
              <a:ext cx="27836" cy="2655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63916" y="2890597"/>
              <a:ext cx="28655" cy="3124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3470" y="3825995"/>
            <a:ext cx="1431738" cy="771954"/>
            <a:chOff x="193470" y="3221699"/>
            <a:chExt cx="1431738" cy="77195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70" y="3221699"/>
              <a:ext cx="1431738" cy="771954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362729" y="3338638"/>
              <a:ext cx="29816" cy="30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17559" y="3577509"/>
              <a:ext cx="29816" cy="3016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72344" y="3834340"/>
              <a:ext cx="29816" cy="3016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60018" y="3308471"/>
              <a:ext cx="29816" cy="3016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Down Arrow 78"/>
          <p:cNvSpPr/>
          <p:nvPr/>
        </p:nvSpPr>
        <p:spPr>
          <a:xfrm rot="16200000">
            <a:off x="1933240" y="2352012"/>
            <a:ext cx="301658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>
            <a:cxnSpLocks/>
            <a:stCxn id="91" idx="3"/>
            <a:endCxn id="14" idx="3"/>
          </p:cNvCxnSpPr>
          <p:nvPr/>
        </p:nvCxnSpPr>
        <p:spPr>
          <a:xfrm flipH="1" flipV="1">
            <a:off x="2119939" y="1050470"/>
            <a:ext cx="2524599" cy="4659834"/>
          </a:xfrm>
          <a:prstGeom prst="bentConnector3">
            <a:avLst>
              <a:gd name="adj1" fmla="val -1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373706" y="2022040"/>
                <a:ext cx="1938373" cy="1247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06" y="2022040"/>
                <a:ext cx="1938373" cy="1247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ight Arrow 68"/>
          <p:cNvSpPr/>
          <p:nvPr/>
        </p:nvSpPr>
        <p:spPr>
          <a:xfrm rot="5400000">
            <a:off x="3498027" y="3418259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186286" y="6159661"/>
            <a:ext cx="225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Repeat for NR number of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035891" y="4679855"/>
                <a:ext cx="1668226" cy="1079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latin typeface="Cambria Math" panose="02040503050406030204" pitchFamily="18" charset="0"/>
                  </a:rPr>
                  <a:t>Sensitivity Index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𝑇𝑖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3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3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𝑖𝑁𝑅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3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3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sz="1300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  <m:r>
                                                  <a:rPr lang="en-US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𝑖𝑁𝑅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91" y="4679855"/>
                <a:ext cx="1668226" cy="1079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299107" y="4464886"/>
            <a:ext cx="1938231" cy="1625726"/>
            <a:chOff x="6424251" y="3435886"/>
            <a:chExt cx="2370444" cy="2048626"/>
          </a:xfrm>
        </p:grpSpPr>
        <p:sp>
          <p:nvSpPr>
            <p:cNvPr id="80" name="Flowchart: Multidocument 79"/>
            <p:cNvSpPr/>
            <p:nvPr/>
          </p:nvSpPr>
          <p:spPr>
            <a:xfrm>
              <a:off x="6424251" y="3435886"/>
              <a:ext cx="2198541" cy="1885922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424251" y="3817451"/>
                  <a:ext cx="1814493" cy="9343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i="1" dirty="0">
                      <a:latin typeface="Cambria Math" panose="02040503050406030204" pitchFamily="18" charset="0"/>
                    </a:rPr>
                    <a:t>Sensitivity Index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𝐴𝑣𝑔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𝐴𝑣𝑔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𝑇𝑖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…</m:t>
                                                  </m:r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𝑖𝑁𝑅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𝑇𝑖</m:t>
                                            </m:r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𝑇𝑖𝑁𝑅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251" y="3817451"/>
                  <a:ext cx="1814493" cy="934338"/>
                </a:xfrm>
                <a:prstGeom prst="rect">
                  <a:avLst/>
                </a:prstGeom>
                <a:blipFill>
                  <a:blip r:embed="rId8"/>
                  <a:stretch>
                    <a:fillRect r="-2459" b="-286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/>
            <p:cNvSpPr txBox="1"/>
            <p:nvPr/>
          </p:nvSpPr>
          <p:spPr>
            <a:xfrm rot="18430010">
              <a:off x="8051269" y="4741086"/>
              <a:ext cx="1143047" cy="34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K=#of pars</a:t>
              </a:r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7781973" y="5064317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635368" y="3810148"/>
            <a:ext cx="2159393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Cambria Math" panose="02040503050406030204" pitchFamily="18" charset="0"/>
              </a:rPr>
              <a:t>Simulate the dynamic model with each row of  NS parameter combination 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5049573" y="5030220"/>
            <a:ext cx="856823" cy="12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76312" y="5277749"/>
                <a:ext cx="1668226" cy="865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latin typeface="Cambria Math" panose="02040503050406030204" pitchFamily="18" charset="0"/>
                  </a:rPr>
                  <a:t>Compute Sensitivity Index: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𝑇𝑖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12" y="5277749"/>
                <a:ext cx="1668226" cy="86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/>
          <p:cNvSpPr/>
          <p:nvPr/>
        </p:nvSpPr>
        <p:spPr>
          <a:xfrm rot="5400000">
            <a:off x="3510603" y="4799064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951788" y="4353603"/>
            <a:ext cx="127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Store each sensitivity index after each run and take average</a:t>
            </a:r>
          </a:p>
        </p:txBody>
      </p:sp>
      <p:cxnSp>
        <p:nvCxnSpPr>
          <p:cNvPr id="95" name="Elbow Connector 94"/>
          <p:cNvCxnSpPr>
            <a:stCxn id="84" idx="0"/>
            <a:endCxn id="15" idx="3"/>
          </p:cNvCxnSpPr>
          <p:nvPr/>
        </p:nvCxnSpPr>
        <p:spPr>
          <a:xfrm rot="16200000" flipV="1">
            <a:off x="3114070" y="30762"/>
            <a:ext cx="4689551" cy="53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99"/>
          <p:cNvSpPr/>
          <p:nvPr/>
        </p:nvSpPr>
        <p:spPr>
          <a:xfrm>
            <a:off x="10169102" y="5019872"/>
            <a:ext cx="462311" cy="19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739902" y="4591597"/>
            <a:ext cx="12935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Statistical Inference </a:t>
            </a:r>
          </a:p>
          <a:p>
            <a:r>
              <a:rPr lang="en-US" sz="1200" dirty="0"/>
              <a:t>Compare with dummy parameter using Student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8999" y="1644476"/>
                <a:ext cx="362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99" y="1644476"/>
                <a:ext cx="3622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4994" y="2495407"/>
                <a:ext cx="362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" y="2495407"/>
                <a:ext cx="36223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4994" y="3566588"/>
                <a:ext cx="362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" y="3566588"/>
                <a:ext cx="36223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466629" y="1743091"/>
                <a:ext cx="2300490" cy="238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𝑎𝑙𝑢𝑒𝑠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𝑣𝑎𝑙𝑢𝑒𝑠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𝑣𝑎𝑙𝑢𝑒𝑠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29" y="1743091"/>
                <a:ext cx="2300490" cy="238142"/>
              </a:xfrm>
              <a:prstGeom prst="rect">
                <a:avLst/>
              </a:prstGeom>
              <a:blipFill>
                <a:blip r:embed="rId13"/>
                <a:stretch>
                  <a:fillRect t="-2564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4475985" y="2261411"/>
            <a:ext cx="85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 combination of parameters</a:t>
            </a:r>
          </a:p>
        </p:txBody>
      </p:sp>
      <p:sp>
        <p:nvSpPr>
          <p:cNvPr id="57" name="Right Brace 56"/>
          <p:cNvSpPr/>
          <p:nvPr/>
        </p:nvSpPr>
        <p:spPr>
          <a:xfrm>
            <a:off x="4312080" y="2079853"/>
            <a:ext cx="178811" cy="10719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172779" y="2531663"/>
            <a:ext cx="2233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 repeat process for each of our K parameters: </a:t>
            </a:r>
          </a:p>
          <a:p>
            <a:r>
              <a:rPr lang="en-US" sz="1200" dirty="0"/>
              <a:t>NR times, we will generate NS parameter combinations, </a:t>
            </a:r>
          </a:p>
          <a:p>
            <a:r>
              <a:rPr lang="en-US" sz="1200" dirty="0"/>
              <a:t>and store the 2 sensitivity indices for the parameter we are focusing on</a:t>
            </a:r>
          </a:p>
          <a:p>
            <a:r>
              <a:rPr lang="en-US" sz="1200" dirty="0"/>
              <a:t>(resulting in a sensitivity structure for parameter </a:t>
            </a:r>
            <a:r>
              <a:rPr lang="en-US" sz="1200" dirty="0" err="1"/>
              <a:t>i</a:t>
            </a:r>
            <a:r>
              <a:rPr lang="en-US" sz="1200" dirty="0"/>
              <a:t>).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6EAF7-8A2D-40AB-9505-BA9A52B7A19D}"/>
              </a:ext>
            </a:extLst>
          </p:cNvPr>
          <p:cNvSpPr txBox="1"/>
          <p:nvPr/>
        </p:nvSpPr>
        <p:spPr>
          <a:xfrm>
            <a:off x="1646824" y="1476621"/>
            <a:ext cx="1273903" cy="105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inverse cumulative inverse function with respect to each parameter to generating sampling values </a:t>
            </a:r>
          </a:p>
        </p:txBody>
      </p:sp>
    </p:spTree>
    <p:extLst>
      <p:ext uri="{BB962C8B-B14F-4D97-AF65-F5344CB8AC3E}">
        <p14:creationId xmlns:p14="http://schemas.microsoft.com/office/powerpoint/2010/main" val="4025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 Do</cp:lastModifiedBy>
  <cp:revision>29</cp:revision>
  <dcterms:created xsi:type="dcterms:W3CDTF">2019-08-16T18:18:57Z</dcterms:created>
  <dcterms:modified xsi:type="dcterms:W3CDTF">2019-10-01T22:37:28Z</dcterms:modified>
</cp:coreProperties>
</file>