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4"/>
    <p:restoredTop sz="94755"/>
  </p:normalViewPr>
  <p:slideViewPr>
    <p:cSldViewPr snapToGrid="0" snapToObjects="1">
      <p:cViewPr>
        <p:scale>
          <a:sx n="200" d="100"/>
          <a:sy n="200" d="100"/>
        </p:scale>
        <p:origin x="1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9723-25DD-484B-9F9E-967DB0A13C1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412" y="566463"/>
                <a:ext cx="138870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 assigned with higher frequency </a:t>
                </a:r>
                <a:endParaRPr 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" y="566463"/>
                <a:ext cx="1388709" cy="553998"/>
              </a:xfrm>
              <a:prstGeom prst="rect">
                <a:avLst/>
              </a:prstGeom>
              <a:blipFill>
                <a:blip r:embed="rId2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1523526" y="593652"/>
            <a:ext cx="301658" cy="499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5970" y="147265"/>
            <a:ext cx="15312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</a:t>
            </a:r>
            <a:r>
              <a:rPr lang="en-US" sz="1200" dirty="0" err="1" smtClean="0"/>
              <a:t>i</a:t>
            </a:r>
            <a:r>
              <a:rPr lang="en-US" sz="1200" dirty="0" smtClean="0"/>
              <a:t> = parameter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09030" y="1339425"/>
            <a:ext cx="1430823" cy="625950"/>
            <a:chOff x="777019" y="3803047"/>
            <a:chExt cx="3078450" cy="18917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19" y="3803047"/>
              <a:ext cx="3078450" cy="1891782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1069040" y="4390465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106020" y="4872317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36593" y="4583206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52599" y="4023804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34135" y="5334430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87756" y="4444252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31777" y="4621306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680446" y="4711990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30069" y="4780314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98493" y="4444252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08743" y="5114365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12457" y="5531223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8196" y="2122919"/>
            <a:ext cx="1256982" cy="773895"/>
            <a:chOff x="4358019" y="3992946"/>
            <a:chExt cx="2324693" cy="14502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019" y="3992946"/>
              <a:ext cx="2324693" cy="1450267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4508637" y="4899138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34564" y="4691152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02417" y="4553967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49099" y="43198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11090" y="4045292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04710" y="4475378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86377" y="4808437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986020" y="5098974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136850" y="5238253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252659" y="5265146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37272" y="5045187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26869" y="3269118"/>
            <a:ext cx="1409583" cy="771954"/>
            <a:chOff x="7574374" y="4029860"/>
            <a:chExt cx="2260020" cy="137637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374" y="4029860"/>
              <a:ext cx="2260020" cy="1376372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7778677" y="4184573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52353" y="4262584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955300" y="4415697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093569" y="4664259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244960" y="4941528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309595" y="5012902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547742" y="5250365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803861" y="5141363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9020081" y="4826471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9262305" y="4400334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9437919" y="4157679"/>
              <a:ext cx="47065" cy="537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Down Arrow 78"/>
          <p:cNvSpPr/>
          <p:nvPr/>
        </p:nvSpPr>
        <p:spPr>
          <a:xfrm rot="16200000">
            <a:off x="2097554" y="2352012"/>
            <a:ext cx="301658" cy="499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/>
          <p:cNvCxnSpPr>
            <a:stCxn id="91" idx="3"/>
          </p:cNvCxnSpPr>
          <p:nvPr/>
        </p:nvCxnSpPr>
        <p:spPr>
          <a:xfrm flipH="1" flipV="1">
            <a:off x="2313011" y="833489"/>
            <a:ext cx="2374376" cy="4453227"/>
          </a:xfrm>
          <a:prstGeom prst="bentConnector4">
            <a:avLst>
              <a:gd name="adj1" fmla="val -14249"/>
              <a:gd name="adj2" fmla="val 99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2743055" y="2092976"/>
                <a:ext cx="1968424" cy="108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55" y="2092976"/>
                <a:ext cx="1968424" cy="1084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ight Arrow 68"/>
          <p:cNvSpPr/>
          <p:nvPr/>
        </p:nvSpPr>
        <p:spPr>
          <a:xfrm rot="5400000">
            <a:off x="3498027" y="3418259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423127" y="563935"/>
            <a:ext cx="2251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Repeat for NR number of times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798768" y="4737889"/>
                <a:ext cx="1668226" cy="1079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 smtClean="0">
                    <a:latin typeface="Cambria Math" panose="02040503050406030204" pitchFamily="18" charset="0"/>
                  </a:rPr>
                  <a:t>Sensitivity Index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3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3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3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𝑇𝑖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300" b="0" i="1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3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3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3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300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𝑖𝑁𝑅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300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3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3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300" i="1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3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1300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3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  <m:r>
                                                  <a:rPr lang="en-US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𝑖𝑁𝑅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68" y="4737889"/>
                <a:ext cx="1668226" cy="1079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232211" y="4502125"/>
            <a:ext cx="1938231" cy="1625726"/>
            <a:chOff x="6424251" y="3435886"/>
            <a:chExt cx="2370444" cy="2048626"/>
          </a:xfrm>
        </p:grpSpPr>
        <p:sp>
          <p:nvSpPr>
            <p:cNvPr id="80" name="Flowchart: Multidocument 79"/>
            <p:cNvSpPr/>
            <p:nvPr/>
          </p:nvSpPr>
          <p:spPr>
            <a:xfrm>
              <a:off x="6424251" y="3435886"/>
              <a:ext cx="2198541" cy="1885922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424251" y="3817451"/>
                  <a:ext cx="1814493" cy="9343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i="1" dirty="0">
                      <a:latin typeface="Cambria Math" panose="02040503050406030204" pitchFamily="18" charset="0"/>
                    </a:rPr>
                    <a:t>Sensitivity Index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𝐴𝑣𝑔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𝐴𝑣𝑔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𝑇𝑖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latin typeface="Cambria Math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𝑖𝑁𝑅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𝑇𝑖</m:t>
                                            </m:r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200" i="1">
                                                <a:latin typeface="Cambria Math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𝑇𝑖𝑁𝑅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251" y="3817451"/>
                  <a:ext cx="1814493" cy="934338"/>
                </a:xfrm>
                <a:prstGeom prst="rect">
                  <a:avLst/>
                </a:prstGeom>
                <a:blipFill>
                  <a:blip r:embed="rId8"/>
                  <a:stretch>
                    <a:fillRect r="-2459" b="-286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 rot="18430010">
              <a:off x="8051269" y="4741086"/>
              <a:ext cx="1143047" cy="343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K=#of pars</a:t>
              </a:r>
              <a:endParaRPr lang="en-US" sz="1200" dirty="0"/>
            </a:p>
          </p:txBody>
        </p:sp>
      </p:grpSp>
      <p:sp>
        <p:nvSpPr>
          <p:cNvPr id="84" name="Right Arrow 83"/>
          <p:cNvSpPr/>
          <p:nvPr/>
        </p:nvSpPr>
        <p:spPr>
          <a:xfrm>
            <a:off x="7591048" y="5064317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08785" y="3892517"/>
            <a:ext cx="64079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latin typeface="Cambria Math" panose="02040503050406030204" pitchFamily="18" charset="0"/>
              </a:rPr>
              <a:t>Model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5212403" y="5084431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019161" y="4954189"/>
                <a:ext cx="1668226" cy="665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 smtClean="0">
                    <a:latin typeface="Cambria Math" panose="02040503050406030204" pitchFamily="18" charset="0"/>
                  </a:rPr>
                  <a:t>Sensitivity Index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𝑇𝑖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61" y="4954189"/>
                <a:ext cx="1668226" cy="665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/>
          <p:cNvSpPr/>
          <p:nvPr/>
        </p:nvSpPr>
        <p:spPr>
          <a:xfrm rot="5400000">
            <a:off x="3513665" y="4498509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994096" y="5281404"/>
            <a:ext cx="127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Take average</a:t>
            </a:r>
          </a:p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Consolidate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Elbow Connector 94"/>
          <p:cNvCxnSpPr>
            <a:stCxn id="84" idx="0"/>
            <a:endCxn id="15" idx="3"/>
          </p:cNvCxnSpPr>
          <p:nvPr/>
        </p:nvCxnSpPr>
        <p:spPr>
          <a:xfrm rot="16200000" flipV="1">
            <a:off x="2887663" y="-4720"/>
            <a:ext cx="4778552" cy="5359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002210" y="39544"/>
            <a:ext cx="2230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Repeat for K number of parameters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10208735" y="4998444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739902" y="4591597"/>
            <a:ext cx="12935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Statistical Inference </a:t>
            </a:r>
          </a:p>
          <a:p>
            <a:r>
              <a:rPr lang="en-US" sz="1200" dirty="0" smtClean="0"/>
              <a:t>Compare with dummy parameter using Student t-test</a:t>
            </a:r>
          </a:p>
        </p:txBody>
      </p:sp>
      <p:sp>
        <p:nvSpPr>
          <p:cNvPr id="4" name="Oval 3"/>
          <p:cNvSpPr/>
          <p:nvPr/>
        </p:nvSpPr>
        <p:spPr>
          <a:xfrm>
            <a:off x="302298" y="1511658"/>
            <a:ext cx="94676" cy="76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20247" y="2594304"/>
            <a:ext cx="94676" cy="76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20247" y="3342656"/>
            <a:ext cx="94676" cy="76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14607" y="1663931"/>
            <a:ext cx="94676" cy="763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3434" y="2473117"/>
            <a:ext cx="94676" cy="763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69778" y="3393580"/>
            <a:ext cx="94676" cy="763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28924" y="2070555"/>
            <a:ext cx="268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First combo for parameter 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03306" y="2364196"/>
            <a:ext cx="2124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Second combo for parameter 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8662" y="1477108"/>
            <a:ext cx="227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 parameter 1 values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0199" y="1796336"/>
            <a:ext cx="0" cy="34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4548922" y="2209055"/>
            <a:ext cx="280002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3" idx="1"/>
          </p:cNvCxnSpPr>
          <p:nvPr/>
        </p:nvCxnSpPr>
        <p:spPr>
          <a:xfrm flipH="1">
            <a:off x="4548920" y="2502696"/>
            <a:ext cx="254386" cy="5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49579" y="3899100"/>
            <a:ext cx="556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Ex: System of ODEs </a:t>
            </a:r>
            <a:r>
              <a:rPr lang="mr-IN" sz="1200" dirty="0" smtClean="0"/>
              <a:t>–</a:t>
            </a:r>
            <a:r>
              <a:rPr lang="en-US" sz="1200" dirty="0" smtClean="0"/>
              <a:t> model simulated NS times (using each of the NS </a:t>
            </a:r>
            <a:r>
              <a:rPr lang="en-US" sz="1200" dirty="0" err="1" smtClean="0"/>
              <a:t>param</a:t>
            </a:r>
            <a:r>
              <a:rPr lang="en-US" sz="1200" dirty="0" smtClean="0"/>
              <a:t> combos) 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861187" y="2914891"/>
            <a:ext cx="4803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Matrix </a:t>
            </a:r>
            <a:r>
              <a:rPr lang="en-US" sz="1200" dirty="0" err="1" smtClean="0"/>
              <a:t>X_i</a:t>
            </a:r>
            <a:r>
              <a:rPr lang="en-US" sz="1200" dirty="0" smtClean="0"/>
              <a:t> has dimension NS (sample points, rows) by K (parameters, cols)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370534" y="6138249"/>
            <a:ext cx="679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Loop NR times to generate NR different sensitivity indices for parameter </a:t>
            </a:r>
            <a:r>
              <a:rPr lang="en-US" sz="1200" dirty="0" err="1" smtClean="0"/>
              <a:t>i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Store each S index for each of the NR runs (for </a:t>
            </a:r>
            <a:r>
              <a:rPr lang="en-US" sz="1200" dirty="0" err="1" smtClean="0"/>
              <a:t>param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) and take the average over all NR sensitivity values.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146550" y="5329526"/>
            <a:ext cx="714637" cy="73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798768" y="5877645"/>
            <a:ext cx="626003" cy="4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94346" y="1403580"/>
            <a:ext cx="4619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Now repeat process for each of our K parameters: </a:t>
            </a:r>
          </a:p>
          <a:p>
            <a:r>
              <a:rPr lang="en-US" sz="1200" dirty="0" smtClean="0"/>
              <a:t>NR times, we will generate NS parameter combinations, </a:t>
            </a:r>
          </a:p>
          <a:p>
            <a:r>
              <a:rPr lang="en-US" sz="1200" dirty="0" smtClean="0"/>
              <a:t>and store the 2 sensitivity indices for the parameter we are focusing on</a:t>
            </a:r>
          </a:p>
          <a:p>
            <a:r>
              <a:rPr lang="en-US" sz="1200" dirty="0" smtClean="0"/>
              <a:t>(resulting in a sensitivity structure for parameter </a:t>
            </a:r>
            <a:r>
              <a:rPr lang="en-US" sz="1200" dirty="0" err="1" smtClean="0"/>
              <a:t>i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8053359" y="952741"/>
            <a:ext cx="754091" cy="36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Lisette dePillis</cp:lastModifiedBy>
  <cp:revision>24</cp:revision>
  <dcterms:created xsi:type="dcterms:W3CDTF">2019-08-16T18:18:57Z</dcterms:created>
  <dcterms:modified xsi:type="dcterms:W3CDTF">2019-09-17T17:47:29Z</dcterms:modified>
</cp:coreProperties>
</file>