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3" r:id="rId5"/>
    <p:sldId id="268" r:id="rId6"/>
    <p:sldId id="262" r:id="rId7"/>
    <p:sldId id="264" r:id="rId8"/>
    <p:sldId id="265" r:id="rId9"/>
    <p:sldId id="269" r:id="rId10"/>
    <p:sldId id="270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FFF"/>
    <a:srgbClr val="CC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CFD0-61BC-44EF-84DC-976B0A51D216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430A-8D6F-4B35-888B-BCA1BC16E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CFD0-61BC-44EF-84DC-976B0A51D216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430A-8D6F-4B35-888B-BCA1BC16E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CFD0-61BC-44EF-84DC-976B0A51D216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430A-8D6F-4B35-888B-BCA1BC16E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63" y="1484313"/>
            <a:ext cx="3525837" cy="2232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553200" y="6605588"/>
            <a:ext cx="2132013" cy="277812"/>
          </a:xfrm>
        </p:spPr>
        <p:txBody>
          <a:bodyPr/>
          <a:lstStyle>
            <a:lvl1pPr>
              <a:defRPr/>
            </a:lvl1pPr>
          </a:lstStyle>
          <a:p>
            <a:fld id="{3F432F1E-4617-DE41-A809-8CDC8C9EFB21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585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CFD0-61BC-44EF-84DC-976B0A51D216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430A-8D6F-4B35-888B-BCA1BC16E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CFD0-61BC-44EF-84DC-976B0A51D216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430A-8D6F-4B35-888B-BCA1BC16E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CFD0-61BC-44EF-84DC-976B0A51D216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430A-8D6F-4B35-888B-BCA1BC16E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CFD0-61BC-44EF-84DC-976B0A51D216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430A-8D6F-4B35-888B-BCA1BC16E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CFD0-61BC-44EF-84DC-976B0A51D216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430A-8D6F-4B35-888B-BCA1BC16E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CFD0-61BC-44EF-84DC-976B0A51D216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430A-8D6F-4B35-888B-BCA1BC16E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CFD0-61BC-44EF-84DC-976B0A51D216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430A-8D6F-4B35-888B-BCA1BC16E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CFD0-61BC-44EF-84DC-976B0A51D216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430A-8D6F-4B35-888B-BCA1BC16E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ACFD0-61BC-44EF-84DC-976B0A51D216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5430A-8D6F-4B35-888B-BCA1BC16E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jpeg"/><Relationship Id="rId21" Type="http://schemas.openxmlformats.org/officeDocument/2006/relationships/image" Target="../media/image21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5" Type="http://schemas.openxmlformats.org/officeDocument/2006/relationships/image" Target="../media/image25.png"/><Relationship Id="rId2" Type="http://schemas.openxmlformats.org/officeDocument/2006/relationships/image" Target="../media/image2.emf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29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gif"/><Relationship Id="rId24" Type="http://schemas.openxmlformats.org/officeDocument/2006/relationships/image" Target="../media/image24.jpe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jpeg"/><Relationship Id="rId19" Type="http://schemas.openxmlformats.org/officeDocument/2006/relationships/image" Target="../media/image19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png"/><Relationship Id="rId22" Type="http://schemas.openxmlformats.org/officeDocument/2006/relationships/image" Target="../media/image22.jpeg"/><Relationship Id="rId27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 descr="Image result for atalian global servi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Image result for atalian global servi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6" name="AutoShape 6" descr="Image result for atalian global servi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8" name="AutoShape 8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0" name="AutoShape 10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4876800" y="0"/>
            <a:ext cx="4267200" cy="6858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55"/>
          <a:stretch>
            <a:fillRect/>
          </a:stretch>
        </p:blipFill>
        <p:spPr>
          <a:xfrm>
            <a:off x="2286000" y="1447800"/>
            <a:ext cx="990600" cy="990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85800" y="2057400"/>
            <a:ext cx="445827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i="1" dirty="0">
                <a:solidFill>
                  <a:srgbClr val="C00000"/>
                </a:solidFill>
                <a:latin typeface="FreesiaUPC" pitchFamily="34" charset="-34"/>
                <a:cs typeface="FreesiaUPC" pitchFamily="34" charset="-34"/>
              </a:rPr>
              <a:t>Red</a:t>
            </a:r>
            <a:r>
              <a:rPr lang="en-US" sz="8800" b="1" i="1" dirty="0">
                <a:latin typeface="FreesiaUPC" pitchFamily="34" charset="-34"/>
                <a:cs typeface="FreesiaUPC" pitchFamily="34" charset="-34"/>
              </a:rPr>
              <a:t> </a:t>
            </a:r>
            <a:r>
              <a:rPr lang="en-US" sz="8800" b="1" i="1" dirty="0" err="1">
                <a:latin typeface="FreesiaUPC" pitchFamily="34" charset="-34"/>
                <a:cs typeface="FreesiaUPC" pitchFamily="34" charset="-34"/>
              </a:rPr>
              <a:t>Piramida</a:t>
            </a:r>
            <a:endParaRPr lang="en-US" sz="8800" b="1" i="1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0" y="3048000"/>
            <a:ext cx="3472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High Performance Culture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5269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latin typeface="Aharoni" pitchFamily="2" charset="-79"/>
                <a:ea typeface="+mj-ea"/>
                <a:cs typeface="Aharoni" pitchFamily="2" charset="-79"/>
              </a:rPr>
              <a:t>Our Consultants (</a:t>
            </a:r>
            <a:r>
              <a:rPr lang="en-US" sz="2000" dirty="0">
                <a:ea typeface="+mj-ea"/>
                <a:cs typeface="Aharoni" pitchFamily="2" charset="-79"/>
              </a:rPr>
              <a:t>50 years combined experience)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Aharoni" pitchFamily="2" charset="-79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F1C1F8D-6A8F-4A10-A7FA-CBEDEAF5EBBF}"/>
              </a:ext>
            </a:extLst>
          </p:cNvPr>
          <p:cNvSpPr/>
          <p:nvPr/>
        </p:nvSpPr>
        <p:spPr>
          <a:xfrm>
            <a:off x="3381156" y="1026547"/>
            <a:ext cx="555816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Berpengalaman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15 </a:t>
            </a:r>
            <a:r>
              <a:rPr lang="en-US" sz="1600" dirty="0" err="1"/>
              <a:t>tahun</a:t>
            </a:r>
            <a:r>
              <a:rPr lang="en-US" sz="1600" dirty="0"/>
              <a:t> </a:t>
            </a:r>
            <a:r>
              <a:rPr lang="en-US" sz="1600" dirty="0" err="1"/>
              <a:t>bersama</a:t>
            </a:r>
            <a:r>
              <a:rPr lang="en-US" sz="1600" dirty="0"/>
              <a:t> Red </a:t>
            </a:r>
            <a:r>
              <a:rPr lang="en-US" sz="1600" dirty="0" err="1"/>
              <a:t>Piramida</a:t>
            </a:r>
            <a:r>
              <a:rPr lang="en-US" sz="1600" dirty="0"/>
              <a:t> Consulting  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berbagai</a:t>
            </a:r>
            <a:r>
              <a:rPr lang="en-US" sz="1600" dirty="0"/>
              <a:t> </a:t>
            </a:r>
            <a:r>
              <a:rPr lang="en-US" sz="1600" dirty="0" err="1"/>
              <a:t>pelatihan</a:t>
            </a:r>
            <a:r>
              <a:rPr lang="en-US" sz="1600" dirty="0"/>
              <a:t> </a:t>
            </a:r>
            <a:r>
              <a:rPr lang="en-US" sz="1600" dirty="0" err="1"/>
              <a:t>pengembangan</a:t>
            </a:r>
            <a:r>
              <a:rPr lang="en-US" sz="1600" dirty="0"/>
              <a:t> </a:t>
            </a:r>
            <a:r>
              <a:rPr lang="en-US" sz="1600" dirty="0" err="1"/>
              <a:t>kepemimpinan</a:t>
            </a:r>
            <a:r>
              <a:rPr lang="en-US" sz="1600" dirty="0"/>
              <a:t> dan </a:t>
            </a:r>
            <a:r>
              <a:rPr lang="en-US" sz="1600" i="1" dirty="0"/>
              <a:t>strategic HR development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Sejak</a:t>
            </a:r>
            <a:r>
              <a:rPr lang="en-US" sz="1600" dirty="0"/>
              <a:t> 2012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pelatihan</a:t>
            </a:r>
            <a:r>
              <a:rPr lang="en-US" sz="1600" dirty="0"/>
              <a:t> </a:t>
            </a:r>
            <a:r>
              <a:rPr lang="en-US" sz="1600" dirty="0" err="1"/>
              <a:t>khusus</a:t>
            </a:r>
            <a:r>
              <a:rPr lang="en-US" sz="1600" dirty="0"/>
              <a:t> Behavioral Coaching </a:t>
            </a:r>
            <a:r>
              <a:rPr lang="en-US" sz="1600" dirty="0" err="1"/>
              <a:t>hingga</a:t>
            </a:r>
            <a:r>
              <a:rPr lang="en-US" sz="1600" dirty="0"/>
              <a:t> </a:t>
            </a:r>
            <a:r>
              <a:rPr lang="en-US" sz="1600" dirty="0" err="1"/>
              <a:t>sekarang</a:t>
            </a:r>
            <a:r>
              <a:rPr lang="en-US" sz="1600" dirty="0"/>
              <a:t>. </a:t>
            </a:r>
            <a:r>
              <a:rPr lang="en-US" sz="1600" dirty="0" err="1"/>
              <a:t>Penulis</a:t>
            </a:r>
            <a:r>
              <a:rPr lang="en-US" sz="1600" dirty="0"/>
              <a:t> dan editor </a:t>
            </a:r>
            <a:r>
              <a:rPr lang="en-US" sz="1600" dirty="0" err="1"/>
              <a:t>buku</a:t>
            </a:r>
            <a:r>
              <a:rPr lang="en-US" sz="1600" dirty="0"/>
              <a:t> </a:t>
            </a:r>
            <a:r>
              <a:rPr lang="en-US" sz="1600" dirty="0" err="1"/>
              <a:t>kepemimpinan</a:t>
            </a:r>
            <a:r>
              <a:rPr lang="en-US" sz="1600" dirty="0"/>
              <a:t>, </a:t>
            </a:r>
            <a:r>
              <a:rPr lang="en-US" sz="1600" dirty="0" err="1"/>
              <a:t>manajemen</a:t>
            </a:r>
            <a:r>
              <a:rPr lang="en-US" sz="1600" dirty="0"/>
              <a:t> SDM, dan </a:t>
            </a:r>
            <a:r>
              <a:rPr lang="en-US" sz="1600" dirty="0" err="1"/>
              <a:t>manajemen</a:t>
            </a:r>
            <a:r>
              <a:rPr lang="en-US" sz="1600" dirty="0"/>
              <a:t> </a:t>
            </a:r>
            <a:r>
              <a:rPr lang="en-US" sz="1600" dirty="0" err="1"/>
              <a:t>kinerja</a:t>
            </a:r>
            <a:r>
              <a:rPr lang="en-US" sz="1600" dirty="0"/>
              <a:t> </a:t>
            </a:r>
            <a:r>
              <a:rPr lang="en-US" sz="1600" dirty="0" err="1"/>
              <a:t>terbitan</a:t>
            </a:r>
            <a:r>
              <a:rPr lang="en-US" sz="1600" dirty="0"/>
              <a:t> </a:t>
            </a:r>
            <a:r>
              <a:rPr lang="en-US" sz="1600" dirty="0" err="1"/>
              <a:t>Gramedia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Bukunya</a:t>
            </a:r>
            <a:r>
              <a:rPr lang="en-US" sz="1600" dirty="0"/>
              <a:t> </a:t>
            </a:r>
            <a:r>
              <a:rPr lang="en-US" sz="1600" dirty="0" err="1"/>
              <a:t>berjudul</a:t>
            </a:r>
            <a:r>
              <a:rPr lang="en-US" sz="1600" dirty="0"/>
              <a:t> “</a:t>
            </a:r>
            <a:r>
              <a:rPr lang="en-US" sz="1600" dirty="0" err="1"/>
              <a:t>Awas</a:t>
            </a:r>
            <a:r>
              <a:rPr lang="en-US" sz="1600" dirty="0"/>
              <a:t> </a:t>
            </a:r>
            <a:r>
              <a:rPr lang="en-US" sz="1600" dirty="0" err="1"/>
              <a:t>Berubah</a:t>
            </a:r>
            <a:r>
              <a:rPr lang="en-US" sz="1600" dirty="0"/>
              <a:t>!” – Coaching Words for a Great Achievement” telah </a:t>
            </a:r>
            <a:r>
              <a:rPr lang="en-US" sz="1600" dirty="0" err="1"/>
              <a:t>diterbitkan</a:t>
            </a:r>
            <a:r>
              <a:rPr lang="en-US" sz="1600" dirty="0"/>
              <a:t> </a:t>
            </a:r>
            <a:r>
              <a:rPr lang="en-US" sz="1600" dirty="0" err="1"/>
              <a:t>penerbit</a:t>
            </a:r>
            <a:r>
              <a:rPr lang="en-US" sz="1600" dirty="0"/>
              <a:t> </a:t>
            </a:r>
            <a:r>
              <a:rPr lang="en-US" sz="1600" dirty="0" err="1"/>
              <a:t>Gramedia</a:t>
            </a:r>
            <a:r>
              <a:rPr lang="en-US" sz="1600" dirty="0"/>
              <a:t>, </a:t>
            </a:r>
            <a:r>
              <a:rPr lang="en-US" sz="1600" dirty="0" err="1"/>
              <a:t>tahun</a:t>
            </a:r>
            <a:r>
              <a:rPr lang="en-US" sz="1600" dirty="0"/>
              <a:t> 2010.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Berlatar</a:t>
            </a:r>
            <a:r>
              <a:rPr lang="en-US" sz="1600" dirty="0"/>
              <a:t> </a:t>
            </a:r>
            <a:r>
              <a:rPr lang="en-US" sz="1600" dirty="0" err="1"/>
              <a:t>belakang</a:t>
            </a:r>
            <a:r>
              <a:rPr lang="en-US" sz="1600" dirty="0"/>
              <a:t> </a:t>
            </a:r>
            <a:r>
              <a:rPr lang="en-US" sz="1600" dirty="0" err="1"/>
              <a:t>pendidikan</a:t>
            </a:r>
            <a:r>
              <a:rPr lang="en-US" sz="1600" dirty="0"/>
              <a:t> </a:t>
            </a:r>
            <a:r>
              <a:rPr lang="en-US" sz="1600" dirty="0" err="1"/>
              <a:t>manajemen</a:t>
            </a:r>
            <a:r>
              <a:rPr lang="en-US" sz="1600" dirty="0"/>
              <a:t> </a:t>
            </a:r>
            <a:r>
              <a:rPr lang="en-US" sz="1600" dirty="0" err="1"/>
              <a:t>perhotelan</a:t>
            </a:r>
            <a:r>
              <a:rPr lang="en-US" sz="1600" dirty="0"/>
              <a:t> dan </a:t>
            </a:r>
            <a:r>
              <a:rPr lang="en-US" sz="1600" dirty="0" err="1"/>
              <a:t>pariwisata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Berpengalaman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senior </a:t>
            </a:r>
            <a:r>
              <a:rPr lang="en-US" sz="1600" dirty="0" err="1"/>
              <a:t>manajer</a:t>
            </a:r>
            <a:r>
              <a:rPr lang="en-US" sz="1600" dirty="0"/>
              <a:t> di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perusahaan</a:t>
            </a:r>
            <a:r>
              <a:rPr lang="en-US" sz="1600" dirty="0"/>
              <a:t>, </a:t>
            </a:r>
            <a:r>
              <a:rPr lang="en-US" sz="1600" dirty="0" err="1"/>
              <a:t>Harvestindo</a:t>
            </a:r>
            <a:r>
              <a:rPr lang="en-US" sz="1600" dirty="0"/>
              <a:t> </a:t>
            </a:r>
            <a:r>
              <a:rPr lang="en-US" sz="1600" dirty="0" err="1"/>
              <a:t>Bahtera</a:t>
            </a:r>
            <a:r>
              <a:rPr lang="en-US" sz="1600" dirty="0"/>
              <a:t> Advertising, </a:t>
            </a:r>
            <a:r>
              <a:rPr lang="en-US" sz="1600" dirty="0" err="1"/>
              <a:t>Penerbit</a:t>
            </a:r>
            <a:r>
              <a:rPr lang="en-US" sz="1600" dirty="0"/>
              <a:t> </a:t>
            </a:r>
            <a:r>
              <a:rPr lang="en-US" sz="1600" dirty="0" err="1"/>
              <a:t>Salemba</a:t>
            </a:r>
            <a:r>
              <a:rPr lang="en-US" sz="1600" dirty="0"/>
              <a:t> </a:t>
            </a:r>
            <a:r>
              <a:rPr lang="en-US" sz="1600" dirty="0" err="1"/>
              <a:t>Empat</a:t>
            </a:r>
            <a:r>
              <a:rPr lang="en-US" sz="1600" dirty="0"/>
              <a:t>, Krista Media Publishing, </a:t>
            </a:r>
            <a:r>
              <a:rPr lang="en-US" sz="1600" dirty="0" err="1"/>
              <a:t>tim</a:t>
            </a:r>
            <a:r>
              <a:rPr lang="en-US" sz="1600" dirty="0"/>
              <a:t> </a:t>
            </a:r>
            <a:r>
              <a:rPr lang="en-US" sz="1600" dirty="0" err="1"/>
              <a:t>pelatih</a:t>
            </a:r>
            <a:r>
              <a:rPr lang="en-US" sz="1600" dirty="0"/>
              <a:t> Human Capital Learning Development PT. Ace Hardware Indonesia </a:t>
            </a:r>
            <a:r>
              <a:rPr lang="en-US" sz="1600" dirty="0" err="1"/>
              <a:t>Tbk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Berpengalaman</a:t>
            </a:r>
            <a:r>
              <a:rPr lang="en-US" sz="1600" dirty="0"/>
              <a:t> </a:t>
            </a:r>
            <a:r>
              <a:rPr lang="en-US" sz="1600" dirty="0" err="1"/>
              <a:t>mengembangkan</a:t>
            </a:r>
            <a:r>
              <a:rPr lang="en-US" sz="1600" dirty="0"/>
              <a:t> program Rapid Growth Project, Executive Development, dan Knowledge Management di </a:t>
            </a:r>
            <a:r>
              <a:rPr lang="en-US" sz="1600" dirty="0" err="1"/>
              <a:t>grup</a:t>
            </a:r>
            <a:r>
              <a:rPr lang="en-US" sz="1600" dirty="0"/>
              <a:t> </a:t>
            </a:r>
            <a:r>
              <a:rPr lang="en-US" sz="1600" dirty="0" err="1"/>
              <a:t>bisnis</a:t>
            </a:r>
            <a:r>
              <a:rPr lang="en-US" sz="1600" dirty="0"/>
              <a:t> </a:t>
            </a:r>
            <a:r>
              <a:rPr lang="en-US" sz="1600" dirty="0" err="1"/>
              <a:t>Kawan</a:t>
            </a:r>
            <a:r>
              <a:rPr lang="en-US" sz="1600" dirty="0"/>
              <a:t> Lama. </a:t>
            </a:r>
            <a:r>
              <a:rPr lang="en-US" sz="1600" dirty="0" err="1"/>
              <a:t>Sejak</a:t>
            </a:r>
            <a:r>
              <a:rPr lang="en-US" sz="1600" dirty="0"/>
              <a:t> 2019, </a:t>
            </a:r>
            <a:r>
              <a:rPr lang="en-US" sz="1600" dirty="0" err="1"/>
              <a:t>mengembangkan</a:t>
            </a:r>
            <a:r>
              <a:rPr lang="en-US" sz="1600" dirty="0"/>
              <a:t> </a:t>
            </a:r>
            <a:r>
              <a:rPr lang="en-US" sz="1600" dirty="0" err="1"/>
              <a:t>progam</a:t>
            </a:r>
            <a:r>
              <a:rPr lang="en-US" sz="1600" dirty="0"/>
              <a:t> </a:t>
            </a:r>
            <a:r>
              <a:rPr lang="en-US" sz="1600" i="1" dirty="0"/>
              <a:t>performance development coach</a:t>
            </a:r>
            <a:r>
              <a:rPr lang="en-US" sz="1600" dirty="0"/>
              <a:t>  di </a:t>
            </a:r>
            <a:r>
              <a:rPr lang="en-US" sz="1600" dirty="0" err="1"/>
              <a:t>bidang</a:t>
            </a:r>
            <a:r>
              <a:rPr lang="en-US" sz="1600" dirty="0"/>
              <a:t> </a:t>
            </a:r>
            <a:r>
              <a:rPr lang="en-US" sz="1600" dirty="0" err="1"/>
              <a:t>pengembangan</a:t>
            </a:r>
            <a:r>
              <a:rPr lang="en-US" sz="1600" dirty="0"/>
              <a:t> </a:t>
            </a:r>
            <a:r>
              <a:rPr lang="en-US" sz="1600" dirty="0" err="1"/>
              <a:t>diri</a:t>
            </a:r>
            <a:r>
              <a:rPr lang="en-US" sz="1600" dirty="0"/>
              <a:t>, </a:t>
            </a:r>
            <a:r>
              <a:rPr lang="en-US" sz="1600" i="1" dirty="0"/>
              <a:t>entrepreneurship</a:t>
            </a:r>
            <a:r>
              <a:rPr lang="en-US" sz="1600" dirty="0"/>
              <a:t>, dan </a:t>
            </a:r>
            <a:r>
              <a:rPr lang="en-US" sz="1600" dirty="0" err="1"/>
              <a:t>perilaku</a:t>
            </a:r>
            <a:r>
              <a:rPr lang="en-US" sz="1600" dirty="0"/>
              <a:t> </a:t>
            </a:r>
            <a:r>
              <a:rPr lang="en-US" sz="1600" dirty="0" err="1"/>
              <a:t>sukses</a:t>
            </a:r>
            <a:r>
              <a:rPr lang="en-US" sz="1600" dirty="0"/>
              <a:t>. ***</a:t>
            </a:r>
            <a:endParaRPr lang="id-ID" sz="160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373C391-7774-48B6-898E-372F8F319930}"/>
              </a:ext>
            </a:extLst>
          </p:cNvPr>
          <p:cNvSpPr txBox="1"/>
          <p:nvPr/>
        </p:nvSpPr>
        <p:spPr>
          <a:xfrm>
            <a:off x="420666" y="1899487"/>
            <a:ext cx="2597258" cy="3104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defTabSz="584185" hangingPunct="0"/>
            <a:r>
              <a:rPr lang="en-US" sz="135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Helvetica Neue Light"/>
              </a:rPr>
              <a:t>Transformation Coach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2BA25E0-1B52-4A85-8F6E-7EC05A1DADDA}"/>
              </a:ext>
            </a:extLst>
          </p:cNvPr>
          <p:cNvCxnSpPr/>
          <p:nvPr/>
        </p:nvCxnSpPr>
        <p:spPr>
          <a:xfrm>
            <a:off x="3381156" y="1026547"/>
            <a:ext cx="0" cy="6039535"/>
          </a:xfrm>
          <a:prstGeom prst="line">
            <a:avLst/>
          </a:prstGeom>
          <a:noFill/>
          <a:ln w="12700" cap="flat">
            <a:solidFill>
              <a:srgbClr val="ABABAB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E29BE14-C144-45DA-B7CF-A952235DB909}"/>
              </a:ext>
            </a:extLst>
          </p:cNvPr>
          <p:cNvSpPr/>
          <p:nvPr/>
        </p:nvSpPr>
        <p:spPr>
          <a:xfrm>
            <a:off x="425582" y="1135858"/>
            <a:ext cx="2675992" cy="653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buSzPct val="25000"/>
            </a:pPr>
            <a:r>
              <a:rPr lang="en-US" b="1" dirty="0">
                <a:solidFill>
                  <a:srgbClr val="33498D"/>
                </a:solidFill>
              </a:rPr>
              <a:t>Oscar </a:t>
            </a:r>
            <a:r>
              <a:rPr lang="en-US" b="1" dirty="0" err="1">
                <a:solidFill>
                  <a:srgbClr val="33498D"/>
                </a:solidFill>
              </a:rPr>
              <a:t>Wirawan</a:t>
            </a:r>
            <a:endParaRPr lang="en-US" b="1" dirty="0">
              <a:solidFill>
                <a:srgbClr val="33498D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6AE44948-6B77-4715-8FE3-75979FDA0D6C}"/>
              </a:ext>
            </a:extLst>
          </p:cNvPr>
          <p:cNvSpPr txBox="1">
            <a:spLocks/>
          </p:cNvSpPr>
          <p:nvPr/>
        </p:nvSpPr>
        <p:spPr>
          <a:xfrm>
            <a:off x="586335" y="985793"/>
            <a:ext cx="3870774" cy="65382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defTabSz="914377">
              <a:buSzPct val="25000"/>
            </a:pPr>
            <a:endParaRPr lang="en-US" sz="2000" b="1" dirty="0">
              <a:solidFill>
                <a:srgbClr val="33498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2F913A-C52F-44E8-888D-1705E7136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56" y="2401970"/>
            <a:ext cx="2818678" cy="425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3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293895"/>
            <a:ext cx="9144000" cy="1564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performance.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52578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800" b="1" dirty="0">
                <a:solidFill>
                  <a:srgbClr val="FFFFFF"/>
                </a:solidFill>
                <a:latin typeface="Century Gothic"/>
                <a:cs typeface="Century Gothic"/>
              </a:rPr>
              <a:t>Thank You!</a:t>
            </a:r>
            <a:endParaRPr lang="en-US" sz="36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24441" y="5534938"/>
            <a:ext cx="0" cy="1143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9080" y="553493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 provide the knowledge, skills &amp; capabilities to win the future and to take the business to the high level of performance.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895600"/>
            <a:ext cx="749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“There is no such thing as management. There is only change management”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18"/>
          <a:stretch>
            <a:fillRect/>
          </a:stretch>
        </p:blipFill>
        <p:spPr>
          <a:xfrm>
            <a:off x="5181600" y="5334000"/>
            <a:ext cx="762000" cy="762000"/>
          </a:xfrm>
          <a:prstGeom prst="rect">
            <a:avLst/>
          </a:prstGeom>
        </p:spPr>
      </p:pic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943600" y="5410200"/>
            <a:ext cx="3048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itchFamily="18" charset="0"/>
                <a:ea typeface="Calibri" pitchFamily="34" charset="0"/>
                <a:cs typeface="Times New Roman" pitchFamily="18" charset="0"/>
              </a:rPr>
              <a:t>Red </a:t>
            </a:r>
            <a:r>
              <a:rPr kumimoji="0" lang="en-US" sz="3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sto MT" pitchFamily="18" charset="0"/>
                <a:ea typeface="Calibri" pitchFamily="34" charset="0"/>
                <a:cs typeface="Times New Roman" pitchFamily="18" charset="0"/>
              </a:rPr>
              <a:t>Piramida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sz="1600" b="1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Leading Change for Performance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5600" y="3352800"/>
            <a:ext cx="342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PT. </a:t>
            </a:r>
            <a:r>
              <a:rPr lang="en-US" b="1" dirty="0" err="1">
                <a:solidFill>
                  <a:schemeClr val="bg1"/>
                </a:solidFill>
              </a:rPr>
              <a:t>Piramida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Makmur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Abadi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Jl. </a:t>
            </a:r>
            <a:r>
              <a:rPr lang="en-US" b="1" dirty="0" err="1">
                <a:solidFill>
                  <a:schemeClr val="bg1"/>
                </a:solidFill>
              </a:rPr>
              <a:t>Janur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Elok</a:t>
            </a:r>
            <a:r>
              <a:rPr lang="en-US" b="1" dirty="0">
                <a:solidFill>
                  <a:schemeClr val="bg1"/>
                </a:solidFill>
              </a:rPr>
              <a:t> II/QB/5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 err="1">
                <a:solidFill>
                  <a:schemeClr val="bg1"/>
                </a:solidFill>
              </a:rPr>
              <a:t>Kelapa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Gading</a:t>
            </a:r>
            <a:r>
              <a:rPr lang="en-US" b="1" dirty="0">
                <a:solidFill>
                  <a:schemeClr val="bg1"/>
                </a:solidFill>
              </a:rPr>
              <a:t>, Jakarta 14240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HP : 0896 2864 9067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iniredp2000@gmail.com</a:t>
            </a:r>
          </a:p>
        </p:txBody>
      </p:sp>
    </p:spTree>
    <p:extLst>
      <p:ext uri="{BB962C8B-B14F-4D97-AF65-F5344CB8AC3E}">
        <p14:creationId xmlns:p14="http://schemas.microsoft.com/office/powerpoint/2010/main" val="86887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971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is a consulting firm dedicated to help its clients achieving their peak performance since 2006.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55"/>
          <a:stretch>
            <a:fillRect/>
          </a:stretch>
        </p:blipFill>
        <p:spPr>
          <a:xfrm>
            <a:off x="5486400" y="1676400"/>
            <a:ext cx="3124200" cy="3200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3000" y="2286000"/>
            <a:ext cx="23246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1" dirty="0">
                <a:solidFill>
                  <a:srgbClr val="C00000"/>
                </a:solidFill>
                <a:latin typeface="FreesiaUPC" pitchFamily="34" charset="-34"/>
                <a:cs typeface="FreesiaUPC" pitchFamily="34" charset="-34"/>
              </a:rPr>
              <a:t>Red</a:t>
            </a:r>
            <a:r>
              <a:rPr lang="en-US" sz="4400" b="1" i="1" dirty="0">
                <a:latin typeface="FreesiaUPC" pitchFamily="34" charset="-34"/>
                <a:cs typeface="FreesiaUPC" pitchFamily="34" charset="-34"/>
              </a:rPr>
              <a:t> </a:t>
            </a:r>
            <a:r>
              <a:rPr lang="en-US" sz="4400" b="1" i="1" dirty="0" err="1">
                <a:latin typeface="FreesiaUPC" pitchFamily="34" charset="-34"/>
                <a:cs typeface="FreesiaUPC" pitchFamily="34" charset="-34"/>
              </a:rPr>
              <a:t>Piramida</a:t>
            </a:r>
            <a:endParaRPr lang="en-US" sz="4400" b="1" i="1" dirty="0">
              <a:latin typeface="FreesiaUPC" pitchFamily="34" charset="-34"/>
              <a:cs typeface="FreesiaUPC" pitchFamily="34" charset="-34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55"/>
          <a:stretch>
            <a:fillRect/>
          </a:stretch>
        </p:blipFill>
        <p:spPr>
          <a:xfrm>
            <a:off x="710418" y="2329375"/>
            <a:ext cx="533400" cy="6096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Who We Are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701B01-5E40-49EC-8ED4-63F2C25EF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94"/>
          <a:stretch/>
        </p:blipFill>
        <p:spPr>
          <a:xfrm>
            <a:off x="97812" y="1672210"/>
            <a:ext cx="5495401" cy="3549118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Our Clients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1AC4E1-4024-4965-B738-4B7EE4F35E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59" y="3669134"/>
            <a:ext cx="869398" cy="654693"/>
          </a:xfrm>
          <a:prstGeom prst="rect">
            <a:avLst/>
          </a:prstGeom>
        </p:spPr>
      </p:pic>
      <p:pic>
        <p:nvPicPr>
          <p:cNvPr id="14" name="Picture 13" descr="logo2.jpg">
            <a:extLst>
              <a:ext uri="{FF2B5EF4-FFF2-40B4-BE49-F238E27FC236}">
                <a16:creationId xmlns:a16="http://schemas.microsoft.com/office/drawing/2014/main" id="{5FEA6567-6A83-4310-A3CA-415447D4B8F2}"/>
              </a:ext>
            </a:extLst>
          </p:cNvPr>
          <p:cNvPicPr/>
          <p:nvPr/>
        </p:nvPicPr>
        <p:blipFill>
          <a:blip r:embed="rId4" cstate="print">
            <a:clrChange>
              <a:clrFrom>
                <a:srgbClr val="F4F2F3"/>
              </a:clrFrom>
              <a:clrTo>
                <a:srgbClr val="F4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6169" y="1928899"/>
            <a:ext cx="678733" cy="5551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70D1D6-EB6E-455E-8759-D2DCBB3BCCD0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22" y="5944880"/>
            <a:ext cx="1604026" cy="866735"/>
          </a:xfrm>
          <a:prstGeom prst="rect">
            <a:avLst/>
          </a:prstGeom>
        </p:spPr>
      </p:pic>
      <p:pic>
        <p:nvPicPr>
          <p:cNvPr id="16" name="Picture 8" descr="Image result for guinness logo">
            <a:extLst>
              <a:ext uri="{FF2B5EF4-FFF2-40B4-BE49-F238E27FC236}">
                <a16:creationId xmlns:a16="http://schemas.microsoft.com/office/drawing/2014/main" id="{9AD88B78-39DC-4E85-93A7-1A5CBABBF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019" y="5249526"/>
            <a:ext cx="987026" cy="72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Image result for dcrepes logo">
            <a:extLst>
              <a:ext uri="{FF2B5EF4-FFF2-40B4-BE49-F238E27FC236}">
                <a16:creationId xmlns:a16="http://schemas.microsoft.com/office/drawing/2014/main" id="{799E4FD0-05A0-4802-B290-FF6F1EA9D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94" y="1703391"/>
            <a:ext cx="972322" cy="96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Image result for aw kitchen logo">
            <a:extLst>
              <a:ext uri="{FF2B5EF4-FFF2-40B4-BE49-F238E27FC236}">
                <a16:creationId xmlns:a16="http://schemas.microsoft.com/office/drawing/2014/main" id="{66B3F289-FE3D-451E-A722-0B281DB2F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30" y="5291934"/>
            <a:ext cx="1108971" cy="65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Image result for trakindo logo">
            <a:extLst>
              <a:ext uri="{FF2B5EF4-FFF2-40B4-BE49-F238E27FC236}">
                <a16:creationId xmlns:a16="http://schemas.microsoft.com/office/drawing/2014/main" id="{02CD626E-B2D7-4AAD-962F-41BD0BC71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261" y="5321945"/>
            <a:ext cx="1524743" cy="38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2B6CC2-0B05-4268-AC77-A1578F5C578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363" y="5300437"/>
            <a:ext cx="1532618" cy="568790"/>
          </a:xfrm>
          <a:prstGeom prst="rect">
            <a:avLst/>
          </a:prstGeom>
        </p:spPr>
      </p:pic>
      <p:pic>
        <p:nvPicPr>
          <p:cNvPr id="21" name="Picture 16" descr="Image result for depo bangunan logo">
            <a:extLst>
              <a:ext uri="{FF2B5EF4-FFF2-40B4-BE49-F238E27FC236}">
                <a16:creationId xmlns:a16="http://schemas.microsoft.com/office/drawing/2014/main" id="{EA150385-94F4-4B2A-905D-3F548D405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688" y="4512045"/>
            <a:ext cx="1241826" cy="67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CK Logo.jpg">
            <a:extLst>
              <a:ext uri="{FF2B5EF4-FFF2-40B4-BE49-F238E27FC236}">
                <a16:creationId xmlns:a16="http://schemas.microsoft.com/office/drawing/2014/main" id="{A6C0EE41-20F1-4788-A490-FA68070E5B48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89792" y="3716417"/>
            <a:ext cx="1170201" cy="56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 descr="Image result for logo pln terbaru">
            <a:extLst>
              <a:ext uri="{FF2B5EF4-FFF2-40B4-BE49-F238E27FC236}">
                <a16:creationId xmlns:a16="http://schemas.microsoft.com/office/drawing/2014/main" id="{BE77FE9E-CDEE-467C-A499-6DB7D3D80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318" y="3440217"/>
            <a:ext cx="723785" cy="98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8" descr="Image result for PSS PERUSAHAAN PELAYARAN">
            <a:extLst>
              <a:ext uri="{FF2B5EF4-FFF2-40B4-BE49-F238E27FC236}">
                <a16:creationId xmlns:a16="http://schemas.microsoft.com/office/drawing/2014/main" id="{534BF289-EE49-48AD-A9DD-ED7E00039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327" y="5887777"/>
            <a:ext cx="1051884" cy="78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Image result for bca logo transparent">
            <a:extLst>
              <a:ext uri="{FF2B5EF4-FFF2-40B4-BE49-F238E27FC236}">
                <a16:creationId xmlns:a16="http://schemas.microsoft.com/office/drawing/2014/main" id="{6023E704-9A2F-4849-A68E-DA1C5B240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638" y="5915819"/>
            <a:ext cx="1243702" cy="92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6" descr="Image result for the jakarta post logo">
            <a:extLst>
              <a:ext uri="{FF2B5EF4-FFF2-40B4-BE49-F238E27FC236}">
                <a16:creationId xmlns:a16="http://schemas.microsoft.com/office/drawing/2014/main" id="{214BD2AE-AE08-49E1-A64B-0DFE1E5D8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284" y="2898807"/>
            <a:ext cx="1613142" cy="30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8" descr="Image result for DEPO BANGUNAN LOGO">
            <a:extLst>
              <a:ext uri="{FF2B5EF4-FFF2-40B4-BE49-F238E27FC236}">
                <a16:creationId xmlns:a16="http://schemas.microsoft.com/office/drawing/2014/main" id="{465230E4-EB35-4DEC-A08D-CC3363DDE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792" y="4560443"/>
            <a:ext cx="980939" cy="58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D6568DE-7DD5-4C02-8DEA-4F38515B811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060" y="5453001"/>
            <a:ext cx="919021" cy="507275"/>
          </a:xfrm>
          <a:prstGeom prst="rect">
            <a:avLst/>
          </a:prstGeom>
        </p:spPr>
      </p:pic>
      <p:pic>
        <p:nvPicPr>
          <p:cNvPr id="30" name="Picture 34" descr="Image result for california fried chicken logo">
            <a:extLst>
              <a:ext uri="{FF2B5EF4-FFF2-40B4-BE49-F238E27FC236}">
                <a16:creationId xmlns:a16="http://schemas.microsoft.com/office/drawing/2014/main" id="{1EA9F7C0-41AB-45B9-95BD-8755BA379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608" y="2755501"/>
            <a:ext cx="667243" cy="66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6" descr="Image result for bakmi gm logo">
            <a:extLst>
              <a:ext uri="{FF2B5EF4-FFF2-40B4-BE49-F238E27FC236}">
                <a16:creationId xmlns:a16="http://schemas.microsoft.com/office/drawing/2014/main" id="{414861D1-B669-4D38-B24B-98139D3E0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483" y="5289755"/>
            <a:ext cx="987026" cy="61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8" descr="Image result for jasa raharja logo">
            <a:extLst>
              <a:ext uri="{FF2B5EF4-FFF2-40B4-BE49-F238E27FC236}">
                <a16:creationId xmlns:a16="http://schemas.microsoft.com/office/drawing/2014/main" id="{79AC93EF-A5C6-4FAD-B6FF-FD301CE9E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568" y="5915819"/>
            <a:ext cx="1104690" cy="82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C:\Users\devi\Desktop\logo bank mandiri.jpg">
            <a:extLst>
              <a:ext uri="{FF2B5EF4-FFF2-40B4-BE49-F238E27FC236}">
                <a16:creationId xmlns:a16="http://schemas.microsoft.com/office/drawing/2014/main" id="{9D420A23-AA6F-4300-9592-A6915662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779239" y="4486535"/>
            <a:ext cx="1266949" cy="704082"/>
          </a:xfrm>
          <a:prstGeom prst="rect">
            <a:avLst/>
          </a:prstGeom>
          <a:noFill/>
        </p:spPr>
      </p:pic>
      <p:pic>
        <p:nvPicPr>
          <p:cNvPr id="34" name="Picture 2" descr="Image result for logo Toyota Astra Motor">
            <a:extLst>
              <a:ext uri="{FF2B5EF4-FFF2-40B4-BE49-F238E27FC236}">
                <a16:creationId xmlns:a16="http://schemas.microsoft.com/office/drawing/2014/main" id="{E2CF8E72-458E-47A1-8BF4-43FE3D606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41" y="6006744"/>
            <a:ext cx="1259084" cy="83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Hasil gambar untuk Indonesia Power">
            <a:extLst>
              <a:ext uri="{FF2B5EF4-FFF2-40B4-BE49-F238E27FC236}">
                <a16:creationId xmlns:a16="http://schemas.microsoft.com/office/drawing/2014/main" id="{B9CF8152-37DA-42C2-BCB5-3D671A6A6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870" y="1720180"/>
            <a:ext cx="1730620" cy="80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E0044C-8615-4DFF-932D-288985726DA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95479" y="929293"/>
            <a:ext cx="1028700" cy="819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EC1E86-32CF-4D7C-AB51-E0A69295CB00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t="26672" b="21529"/>
          <a:stretch/>
        </p:blipFill>
        <p:spPr>
          <a:xfrm>
            <a:off x="1730352" y="1062779"/>
            <a:ext cx="2028825" cy="685800"/>
          </a:xfrm>
          <a:prstGeom prst="rect">
            <a:avLst/>
          </a:prstGeom>
        </p:spPr>
      </p:pic>
      <p:pic>
        <p:nvPicPr>
          <p:cNvPr id="19460" name="Picture 4" descr="Hasil gambar untuk honda prospect logo">
            <a:extLst>
              <a:ext uri="{FF2B5EF4-FFF2-40B4-BE49-F238E27FC236}">
                <a16:creationId xmlns:a16="http://schemas.microsoft.com/office/drawing/2014/main" id="{929B93BD-2DA1-4196-A34B-BA6CC302D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937" y="497064"/>
            <a:ext cx="118287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Gambar terkait">
            <a:extLst>
              <a:ext uri="{FF2B5EF4-FFF2-40B4-BE49-F238E27FC236}">
                <a16:creationId xmlns:a16="http://schemas.microsoft.com/office/drawing/2014/main" id="{5A39013E-F079-4B75-AFC3-D39997726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604" y="1292360"/>
            <a:ext cx="1600200" cy="32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4" name="Picture 8" descr="Hasil gambar untuk jarum logo">
            <a:extLst>
              <a:ext uri="{FF2B5EF4-FFF2-40B4-BE49-F238E27FC236}">
                <a16:creationId xmlns:a16="http://schemas.microsoft.com/office/drawing/2014/main" id="{CFBF201C-CF3E-4A38-BEE5-FAEFB0D2D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246" y="408873"/>
            <a:ext cx="1237665" cy="121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Training We Do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55"/>
          <a:stretch>
            <a:fillRect/>
          </a:stretch>
        </p:blipFill>
        <p:spPr>
          <a:xfrm>
            <a:off x="6477000" y="1066800"/>
            <a:ext cx="2667000" cy="2590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1524000"/>
            <a:ext cx="50577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</a:rPr>
              <a:t>Coaching for Leaders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</a:rPr>
              <a:t>(2-3 days) </a:t>
            </a:r>
            <a:endParaRPr lang="en-US" sz="3600" b="1" dirty="0"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002" y="2949714"/>
            <a:ext cx="5057795" cy="707886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sz="2000" b="1" dirty="0">
                <a:solidFill>
                  <a:schemeClr val="bg1"/>
                </a:solidFill>
              </a:rPr>
              <a:t>Mengajarkan cara terbaik untuk mengembang kan kedahsyatan anakbuah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4802" y="3732649"/>
            <a:ext cx="65532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1938" indent="-261938" eaLnBrk="0" hangingPunct="0"/>
            <a:r>
              <a:rPr lang="en-US" sz="1600" dirty="0" err="1">
                <a:latin typeface="Arial" pitchFamily="34" charset="0"/>
                <a:ea typeface="Times New Roman" pitchFamily="18" charset="0"/>
              </a:rPr>
              <a:t>Apakah</a:t>
            </a:r>
            <a:r>
              <a:rPr lang="en-US" sz="1600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1600" dirty="0" err="1">
                <a:latin typeface="Arial" pitchFamily="34" charset="0"/>
                <a:ea typeface="Times New Roman" pitchFamily="18" charset="0"/>
              </a:rPr>
              <a:t>rahasia</a:t>
            </a:r>
            <a:r>
              <a:rPr lang="en-US" sz="1600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1600" dirty="0" err="1">
                <a:latin typeface="Arial" pitchFamily="34" charset="0"/>
                <a:ea typeface="Times New Roman" pitchFamily="18" charset="0"/>
              </a:rPr>
              <a:t>sukses</a:t>
            </a:r>
            <a:r>
              <a:rPr lang="en-US" sz="1600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1600" dirty="0" err="1">
                <a:latin typeface="Arial" pitchFamily="34" charset="0"/>
                <a:ea typeface="Times New Roman" pitchFamily="18" charset="0"/>
              </a:rPr>
              <a:t>dari</a:t>
            </a:r>
            <a:r>
              <a:rPr lang="en-US" sz="1600" dirty="0">
                <a:latin typeface="Arial" pitchFamily="34" charset="0"/>
                <a:ea typeface="Times New Roman" pitchFamily="18" charset="0"/>
              </a:rPr>
              <a:t> Bill Gates? Steve Jobs? </a:t>
            </a:r>
          </a:p>
          <a:p>
            <a:pPr marL="261938" indent="-261938" eaLnBrk="0" hangingPunct="0"/>
            <a:r>
              <a:rPr lang="en-US" sz="1600" dirty="0">
                <a:latin typeface="Arial" pitchFamily="34" charset="0"/>
                <a:ea typeface="Times New Roman" pitchFamily="18" charset="0"/>
              </a:rPr>
              <a:t>JK Rowling, Muhammad Ali </a:t>
            </a:r>
            <a:r>
              <a:rPr lang="en-US" sz="1600" dirty="0" err="1">
                <a:latin typeface="Arial" pitchFamily="34" charset="0"/>
                <a:ea typeface="Times New Roman" pitchFamily="18" charset="0"/>
              </a:rPr>
              <a:t>dll</a:t>
            </a:r>
            <a:r>
              <a:rPr lang="en-US" sz="1600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1600" dirty="0" err="1">
                <a:latin typeface="Arial" pitchFamily="34" charset="0"/>
                <a:ea typeface="Times New Roman" pitchFamily="18" charset="0"/>
              </a:rPr>
              <a:t>dll</a:t>
            </a:r>
            <a:r>
              <a:rPr lang="en-US" sz="1600" dirty="0">
                <a:latin typeface="Arial" pitchFamily="34" charset="0"/>
                <a:ea typeface="Times New Roman" pitchFamily="18" charset="0"/>
              </a:rPr>
              <a:t>?</a:t>
            </a:r>
          </a:p>
          <a:p>
            <a:pPr marL="261938" indent="-261938" eaLnBrk="0" hangingPunct="0"/>
            <a:r>
              <a:rPr lang="en-US" sz="1600" dirty="0" err="1">
                <a:latin typeface="Arial" pitchFamily="34" charset="0"/>
                <a:ea typeface="Times New Roman" pitchFamily="18" charset="0"/>
              </a:rPr>
              <a:t>Seseorang</a:t>
            </a:r>
            <a:r>
              <a:rPr lang="en-US" sz="1600" dirty="0">
                <a:latin typeface="Arial" pitchFamily="34" charset="0"/>
                <a:ea typeface="Times New Roman" pitchFamily="18" charset="0"/>
              </a:rPr>
              <a:t> yang </a:t>
            </a:r>
            <a:r>
              <a:rPr lang="en-US" sz="1600" dirty="0" err="1">
                <a:latin typeface="Arial" pitchFamily="34" charset="0"/>
                <a:ea typeface="Times New Roman" pitchFamily="18" charset="0"/>
              </a:rPr>
              <a:t>membimbing</a:t>
            </a:r>
            <a:r>
              <a:rPr lang="en-US" sz="1600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1600" dirty="0" err="1">
                <a:latin typeface="Arial" pitchFamily="34" charset="0"/>
                <a:ea typeface="Times New Roman" pitchFamily="18" charset="0"/>
              </a:rPr>
              <a:t>mereka</a:t>
            </a:r>
            <a:r>
              <a:rPr lang="en-US" sz="1600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1600" dirty="0" err="1">
                <a:latin typeface="Arial" pitchFamily="34" charset="0"/>
                <a:ea typeface="Times New Roman" pitchFamily="18" charset="0"/>
              </a:rPr>
              <a:t>mencapai</a:t>
            </a:r>
            <a:r>
              <a:rPr lang="en-US" sz="1600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1600" dirty="0" err="1">
                <a:latin typeface="Arial" pitchFamily="34" charset="0"/>
                <a:ea typeface="Times New Roman" pitchFamily="18" charset="0"/>
              </a:rPr>
              <a:t>sukses</a:t>
            </a:r>
            <a:r>
              <a:rPr lang="en-US" sz="1600" dirty="0">
                <a:latin typeface="Arial" pitchFamily="34" charset="0"/>
                <a:ea typeface="Times New Roman" pitchFamily="18" charset="0"/>
              </a:rPr>
              <a:t>.</a:t>
            </a:r>
          </a:p>
          <a:p>
            <a:pPr marL="261938" indent="-261938" eaLnBrk="0" hangingPunct="0"/>
            <a:endParaRPr lang="en-US" sz="1600" dirty="0">
              <a:latin typeface="Arial" pitchFamily="34" charset="0"/>
              <a:ea typeface="Times New Roman" pitchFamily="18" charset="0"/>
            </a:endParaRPr>
          </a:p>
          <a:p>
            <a:pPr marL="261938" indent="-261938" eaLnBrk="0" hangingPunct="0"/>
            <a:r>
              <a:rPr lang="en-US" sz="1600" dirty="0" err="1">
                <a:latin typeface="Arial" pitchFamily="34" charset="0"/>
                <a:ea typeface="Times New Roman" pitchFamily="18" charset="0"/>
              </a:rPr>
              <a:t>Maukah</a:t>
            </a:r>
            <a:r>
              <a:rPr lang="en-US" sz="1600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1600" dirty="0" err="1">
                <a:latin typeface="Arial" pitchFamily="34" charset="0"/>
                <a:ea typeface="Times New Roman" pitchFamily="18" charset="0"/>
              </a:rPr>
              <a:t>anda</a:t>
            </a:r>
            <a:r>
              <a:rPr lang="en-US" sz="1600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1600" dirty="0" err="1">
                <a:latin typeface="Arial" pitchFamily="34" charset="0"/>
                <a:ea typeface="Times New Roman" pitchFamily="18" charset="0"/>
              </a:rPr>
              <a:t>belajar</a:t>
            </a:r>
            <a:r>
              <a:rPr lang="en-US" sz="1600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1600" dirty="0" err="1">
                <a:latin typeface="Arial" pitchFamily="34" charset="0"/>
                <a:ea typeface="Times New Roman" pitchFamily="18" charset="0"/>
              </a:rPr>
              <a:t>cara</a:t>
            </a:r>
            <a:r>
              <a:rPr lang="en-US" sz="1600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1600" dirty="0" err="1">
                <a:latin typeface="Arial" pitchFamily="34" charset="0"/>
                <a:ea typeface="Times New Roman" pitchFamily="18" charset="0"/>
              </a:rPr>
              <a:t>membimbing</a:t>
            </a:r>
            <a:r>
              <a:rPr lang="en-US" sz="1600" dirty="0">
                <a:latin typeface="Arial" pitchFamily="34" charset="0"/>
                <a:ea typeface="Times New Roman" pitchFamily="18" charset="0"/>
              </a:rPr>
              <a:t> orang-orang yang</a:t>
            </a:r>
          </a:p>
          <a:p>
            <a:pPr marL="261938" indent="-261938" eaLnBrk="0" hangingPunct="0"/>
            <a:r>
              <a:rPr lang="en-US" sz="1600" dirty="0">
                <a:latin typeface="Arial" pitchFamily="34" charset="0"/>
                <a:ea typeface="Times New Roman" pitchFamily="18" charset="0"/>
              </a:rPr>
              <a:t>Anda </a:t>
            </a:r>
            <a:r>
              <a:rPr lang="en-US" sz="1600" dirty="0" err="1">
                <a:latin typeface="Arial" pitchFamily="34" charset="0"/>
                <a:ea typeface="Times New Roman" pitchFamily="18" charset="0"/>
              </a:rPr>
              <a:t>sayangi</a:t>
            </a:r>
            <a:r>
              <a:rPr lang="en-US" sz="1600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1600" dirty="0" err="1">
                <a:latin typeface="Arial" pitchFamily="34" charset="0"/>
                <a:ea typeface="Times New Roman" pitchFamily="18" charset="0"/>
              </a:rPr>
              <a:t>untuk</a:t>
            </a:r>
            <a:r>
              <a:rPr lang="en-US" sz="1600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1600" dirty="0" err="1">
                <a:latin typeface="Arial" pitchFamily="34" charset="0"/>
                <a:ea typeface="Times New Roman" pitchFamily="18" charset="0"/>
              </a:rPr>
              <a:t>menjadi</a:t>
            </a:r>
            <a:r>
              <a:rPr lang="en-US" sz="1600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1600" dirty="0" err="1">
                <a:latin typeface="Arial" pitchFamily="34" charset="0"/>
                <a:ea typeface="Times New Roman" pitchFamily="18" charset="0"/>
              </a:rPr>
              <a:t>jauh</a:t>
            </a:r>
            <a:r>
              <a:rPr lang="en-US" sz="1600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1600" dirty="0" err="1">
                <a:latin typeface="Arial" pitchFamily="34" charset="0"/>
                <a:ea typeface="Times New Roman" pitchFamily="18" charset="0"/>
              </a:rPr>
              <a:t>lebih</a:t>
            </a:r>
            <a:r>
              <a:rPr lang="en-US" sz="1600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1600" dirty="0" err="1">
                <a:latin typeface="Arial" pitchFamily="34" charset="0"/>
                <a:ea typeface="Times New Roman" pitchFamily="18" charset="0"/>
              </a:rPr>
              <a:t>sukses</a:t>
            </a:r>
            <a:r>
              <a:rPr lang="en-US" sz="1600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1600" dirty="0" err="1">
                <a:latin typeface="Arial" pitchFamily="34" charset="0"/>
                <a:ea typeface="Times New Roman" pitchFamily="18" charset="0"/>
              </a:rPr>
              <a:t>daripada</a:t>
            </a:r>
            <a:endParaRPr lang="en-US" sz="1600" dirty="0">
              <a:latin typeface="Arial" pitchFamily="34" charset="0"/>
              <a:ea typeface="Times New Roman" pitchFamily="18" charset="0"/>
            </a:endParaRPr>
          </a:p>
          <a:p>
            <a:pPr marL="261938" indent="-261938" eaLnBrk="0" hangingPunct="0"/>
            <a:r>
              <a:rPr lang="en-US" sz="1600" dirty="0" err="1">
                <a:latin typeface="Arial" pitchFamily="34" charset="0"/>
                <a:ea typeface="Times New Roman" pitchFamily="18" charset="0"/>
              </a:rPr>
              <a:t>bila</a:t>
            </a:r>
            <a:r>
              <a:rPr lang="en-US" sz="1600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1600" dirty="0" err="1">
                <a:latin typeface="Arial" pitchFamily="34" charset="0"/>
                <a:ea typeface="Times New Roman" pitchFamily="18" charset="0"/>
              </a:rPr>
              <a:t>mereka</a:t>
            </a:r>
            <a:r>
              <a:rPr lang="en-US" sz="1600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1600" dirty="0" err="1">
                <a:latin typeface="Arial" pitchFamily="34" charset="0"/>
                <a:ea typeface="Times New Roman" pitchFamily="18" charset="0"/>
              </a:rPr>
              <a:t>hidup</a:t>
            </a:r>
            <a:r>
              <a:rPr lang="en-US" sz="1600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1600" dirty="0" err="1">
                <a:latin typeface="Arial" pitchFamily="34" charset="0"/>
                <a:ea typeface="Times New Roman" pitchFamily="18" charset="0"/>
              </a:rPr>
              <a:t>tanpa</a:t>
            </a:r>
            <a:r>
              <a:rPr lang="en-US" sz="1600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1600" dirty="0" err="1">
                <a:latin typeface="Arial" pitchFamily="34" charset="0"/>
                <a:ea typeface="Times New Roman" pitchFamily="18" charset="0"/>
              </a:rPr>
              <a:t>anda</a:t>
            </a:r>
            <a:r>
              <a:rPr lang="en-US" sz="1600" dirty="0">
                <a:latin typeface="Arial" pitchFamily="34" charset="0"/>
                <a:ea typeface="Times New Roman" pitchFamily="18" charset="0"/>
              </a:rPr>
              <a:t>?</a:t>
            </a:r>
          </a:p>
          <a:p>
            <a:pPr marL="261938" indent="-261938" eaLnBrk="0" hangingPunct="0"/>
            <a:endParaRPr lang="en-US" sz="1600" dirty="0">
              <a:latin typeface="Arial" pitchFamily="34" charset="0"/>
              <a:ea typeface="Times New Roman" pitchFamily="18" charset="0"/>
            </a:endParaRPr>
          </a:p>
          <a:p>
            <a:pPr marL="261938" indent="-261938" eaLnBrk="0" hangingPunct="0"/>
            <a:r>
              <a:rPr lang="en-US" sz="1600" dirty="0">
                <a:latin typeface="Arial" pitchFamily="34" charset="0"/>
                <a:ea typeface="Times New Roman" pitchFamily="18" charset="0"/>
              </a:rPr>
              <a:t>Kami telah </a:t>
            </a:r>
            <a:r>
              <a:rPr lang="en-US" sz="1600" dirty="0" err="1">
                <a:latin typeface="Arial" pitchFamily="34" charset="0"/>
                <a:ea typeface="Times New Roman" pitchFamily="18" charset="0"/>
              </a:rPr>
              <a:t>memberikan</a:t>
            </a:r>
            <a:r>
              <a:rPr lang="en-US" sz="1600" dirty="0">
                <a:latin typeface="Arial" pitchFamily="34" charset="0"/>
                <a:ea typeface="Times New Roman" pitchFamily="18" charset="0"/>
              </a:rPr>
              <a:t> training pada </a:t>
            </a:r>
            <a:r>
              <a:rPr lang="en-US" sz="1600" dirty="0" err="1">
                <a:latin typeface="Arial" pitchFamily="34" charset="0"/>
                <a:ea typeface="Times New Roman" pitchFamily="18" charset="0"/>
              </a:rPr>
              <a:t>lebih</a:t>
            </a:r>
            <a:r>
              <a:rPr lang="en-US" sz="1600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1600" dirty="0" err="1">
                <a:latin typeface="Arial" pitchFamily="34" charset="0"/>
                <a:ea typeface="Times New Roman" pitchFamily="18" charset="0"/>
              </a:rPr>
              <a:t>dari</a:t>
            </a:r>
            <a:r>
              <a:rPr lang="en-US" sz="1600" dirty="0">
                <a:latin typeface="Arial" pitchFamily="34" charset="0"/>
                <a:ea typeface="Times New Roman" pitchFamily="18" charset="0"/>
              </a:rPr>
              <a:t> 4000</a:t>
            </a:r>
          </a:p>
          <a:p>
            <a:pPr marL="261938" indent="-261938" eaLnBrk="0" hangingPunct="0"/>
            <a:r>
              <a:rPr lang="en-US" sz="1600" dirty="0">
                <a:latin typeface="Arial" pitchFamily="34" charset="0"/>
                <a:ea typeface="Times New Roman" pitchFamily="18" charset="0"/>
              </a:rPr>
              <a:t>executive </a:t>
            </a:r>
            <a:r>
              <a:rPr lang="en-US" sz="1600" dirty="0" err="1">
                <a:latin typeface="Arial" pitchFamily="34" charset="0"/>
                <a:ea typeface="Times New Roman" pitchFamily="18" charset="0"/>
              </a:rPr>
              <a:t>untuk</a:t>
            </a:r>
            <a:r>
              <a:rPr lang="en-US" sz="1600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1600" dirty="0" err="1">
                <a:latin typeface="Arial" pitchFamily="34" charset="0"/>
                <a:ea typeface="Times New Roman" pitchFamily="18" charset="0"/>
              </a:rPr>
              <a:t>membuat</a:t>
            </a:r>
            <a:r>
              <a:rPr lang="en-US" sz="1600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1600" dirty="0" err="1">
                <a:latin typeface="Arial" pitchFamily="34" charset="0"/>
                <a:ea typeface="Times New Roman" pitchFamily="18" charset="0"/>
              </a:rPr>
              <a:t>mereka</a:t>
            </a:r>
            <a:r>
              <a:rPr lang="en-US" sz="1600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1600" dirty="0" err="1">
                <a:latin typeface="Arial" pitchFamily="34" charset="0"/>
                <a:ea typeface="Times New Roman" pitchFamily="18" charset="0"/>
              </a:rPr>
              <a:t>mampu</a:t>
            </a:r>
            <a:r>
              <a:rPr lang="en-US" sz="1600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1600" dirty="0" err="1">
                <a:latin typeface="Arial" pitchFamily="34" charset="0"/>
                <a:ea typeface="Times New Roman" pitchFamily="18" charset="0"/>
              </a:rPr>
              <a:t>mendahsyatkan</a:t>
            </a:r>
            <a:endParaRPr lang="en-US" sz="1600" dirty="0">
              <a:latin typeface="Arial" pitchFamily="34" charset="0"/>
              <a:ea typeface="Times New Roman" pitchFamily="18" charset="0"/>
            </a:endParaRPr>
          </a:p>
          <a:p>
            <a:pPr marL="261938" indent="-261938" eaLnBrk="0" hangingPunct="0"/>
            <a:r>
              <a:rPr lang="en-US" sz="1600" dirty="0">
                <a:latin typeface="Arial" pitchFamily="34" charset="0"/>
              </a:rPr>
              <a:t>Orang-orang </a:t>
            </a:r>
            <a:r>
              <a:rPr lang="en-US" sz="1600" dirty="0" err="1">
                <a:latin typeface="Arial" pitchFamily="34" charset="0"/>
              </a:rPr>
              <a:t>mereka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</a:rPr>
              <a:t>maupun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</a:rPr>
              <a:t>keluarga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</a:rPr>
              <a:t>mereka</a:t>
            </a:r>
            <a:r>
              <a:rPr lang="en-US" sz="1600" dirty="0">
                <a:latin typeface="Arial" pitchFamily="34" charset="0"/>
              </a:rPr>
              <a:t> </a:t>
            </a:r>
            <a:endParaRPr lang="en-US" sz="1600" dirty="0"/>
          </a:p>
        </p:txBody>
      </p:sp>
      <p:pic>
        <p:nvPicPr>
          <p:cNvPr id="10" name="Picture 2" descr="http://www.successperformancesolutions.com/wp-content/uploads/2012/05/slide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2209800"/>
            <a:ext cx="1917298" cy="113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http://www.successperformancesolutions.com/wp-content/uploads/2012/05/new-slider1.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2895600"/>
            <a:ext cx="2286000" cy="132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Training We Do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55"/>
          <a:stretch>
            <a:fillRect/>
          </a:stretch>
        </p:blipFill>
        <p:spPr>
          <a:xfrm>
            <a:off x="6477000" y="1066800"/>
            <a:ext cx="2667000" cy="2590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1211004"/>
            <a:ext cx="67847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</a:rPr>
              <a:t>Building Artificial Intelligence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</a:rPr>
              <a:t>Skills in Easy Way (2 days)</a:t>
            </a:r>
            <a:endParaRPr lang="en-US" sz="3600" b="1" dirty="0"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549787"/>
            <a:ext cx="5057795" cy="707886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sz="2000" b="1" dirty="0">
                <a:solidFill>
                  <a:schemeClr val="bg1"/>
                </a:solidFill>
              </a:rPr>
              <a:t>Mempersiapkan kemampuan AI dalam organisasi kita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794" y="3429000"/>
            <a:ext cx="6934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1938" indent="-261938" eaLnBrk="0" hangingPunct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Apakah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oleh para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pemimpin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61938" indent="-261938" eaLnBrk="0" hangingPunct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pesaing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kemampuan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Artificial</a:t>
            </a:r>
          </a:p>
          <a:p>
            <a:pPr marL="261938" indent="-261938" eaLnBrk="0" hangingPunc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Intelligence?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Apakah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mereka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menghadapi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pPr marL="261938" indent="-261938" eaLnBrk="0" hangingPunct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1938" indent="-261938" eaLnBrk="0" hangingPunct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mereka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lakukan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mempersiapkan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1938" indent="-261938" eaLnBrk="0" hangingPunct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Menghadapi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ilmu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PASTI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pPr marL="261938" indent="-261938" eaLnBrk="0" hangingPunc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Kapan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sebaiknya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mulai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mempersiapkan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261938" indent="-261938" eaLnBrk="0" hangingPunct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1938" indent="-261938" eaLnBrk="0" hangingPunc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Workshop 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pemimpin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jauh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1938" indent="-261938" eaLnBrk="0" hangingPunct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menghadapi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era masa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depan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Kelas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61938" indent="-261938" eaLnBrk="0" hangingPunct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mengajari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pemimpin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perlu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mereka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61938" indent="-261938" eaLnBrk="0" hangingPunct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kemampuan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mereka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" name="Picture 2" descr="http://www.successperformancesolutions.com/wp-content/uploads/2012/05/slide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2209800"/>
            <a:ext cx="1917298" cy="113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http://www.successperformancesolutions.com/wp-content/uploads/2012/05/new-slider1.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2895600"/>
            <a:ext cx="2286000" cy="1320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168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55"/>
          <a:stretch>
            <a:fillRect/>
          </a:stretch>
        </p:blipFill>
        <p:spPr>
          <a:xfrm>
            <a:off x="5562600" y="1371600"/>
            <a:ext cx="3124200" cy="3200400"/>
          </a:xfrm>
          <a:prstGeom prst="rect">
            <a:avLst/>
          </a:prstGeom>
        </p:spPr>
      </p:pic>
      <p:pic>
        <p:nvPicPr>
          <p:cNvPr id="4" name="Picture 2" descr="Image result for rapid growth icon 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2057400"/>
            <a:ext cx="2971800" cy="29718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" y="1504961"/>
            <a:ext cx="525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pitchFamily="34" charset="0"/>
                <a:cs typeface="Aharoni" pitchFamily="2" charset="-79"/>
              </a:rPr>
              <a:t>100 DAYS </a:t>
            </a:r>
          </a:p>
          <a:p>
            <a:r>
              <a:rPr lang="en-US" sz="4000" b="1" dirty="0"/>
              <a:t>Rapid Growth Project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>
                <a:latin typeface="Aharoni" pitchFamily="2" charset="-79"/>
                <a:cs typeface="Aharoni" pitchFamily="2" charset="-79"/>
              </a:rPr>
              <a:t>Training We Do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48517" y="5562600"/>
            <a:ext cx="874308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atin typeface="Arial" panose="020B0604020202020204" pitchFamily="34" charset="0"/>
                <a:cs typeface="Arial" pitchFamily="34" charset="0"/>
              </a:rPr>
              <a:t>Lakukan</a:t>
            </a: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itchFamily="34" charset="0"/>
              </a:rPr>
              <a:t>Proyek</a:t>
            </a: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itchFamily="34" charset="0"/>
              </a:rPr>
              <a:t>ini</a:t>
            </a: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 dan </a:t>
            </a:r>
            <a:r>
              <a:rPr lang="en-US" dirty="0" err="1">
                <a:latin typeface="Arial" panose="020B0604020202020204" pitchFamily="34" charset="0"/>
                <a:cs typeface="Arial" pitchFamily="34" charset="0"/>
              </a:rPr>
              <a:t>amati</a:t>
            </a: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itchFamily="34" charset="0"/>
              </a:rPr>
              <a:t>hasilnya</a:t>
            </a: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itchFamily="34" charset="0"/>
              </a:rPr>
              <a:t>setiap</a:t>
            </a: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itchFamily="34" charset="0"/>
              </a:rPr>
              <a:t>hari</a:t>
            </a: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itchFamily="34" charset="0"/>
              </a:rPr>
              <a:t>selama</a:t>
            </a: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 100 </a:t>
            </a:r>
            <a:r>
              <a:rPr lang="en-US" dirty="0" err="1">
                <a:latin typeface="Arial" panose="020B0604020202020204" pitchFamily="34" charset="0"/>
                <a:cs typeface="Arial" pitchFamily="34" charset="0"/>
              </a:rPr>
              <a:t>hari</a:t>
            </a:r>
            <a:endParaRPr lang="en-US" dirty="0">
              <a:latin typeface="Arial" panose="020B0604020202020204" pitchFamily="34" charset="0"/>
              <a:cs typeface="Arial" pitchFamily="34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dirty="0" err="1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Proyek</a:t>
            </a:r>
            <a:r>
              <a:rPr kumimoji="0" lang="en-US" b="1" i="0" u="none" strike="noStrike" cap="none" normalizeH="0" dirty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1" i="0" u="none" strike="noStrike" cap="none" normalizeH="0" dirty="0" err="1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ini</a:t>
            </a:r>
            <a:r>
              <a:rPr kumimoji="0" lang="en-US" b="1" i="0" u="none" strike="noStrike" cap="none" normalizeH="0" dirty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telah </a:t>
            </a:r>
            <a:r>
              <a:rPr kumimoji="0" lang="en-US" b="1" i="0" u="none" strike="noStrike" cap="none" normalizeH="0" dirty="0" err="1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dilakukan</a:t>
            </a:r>
            <a:r>
              <a:rPr kumimoji="0" lang="en-US" b="1" i="0" u="none" strike="noStrike" cap="none" normalizeH="0" dirty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pada 12 </a:t>
            </a:r>
            <a:r>
              <a:rPr kumimoji="0" lang="en-US" b="1" i="0" u="none" strike="noStrike" cap="none" normalizeH="0" dirty="0" err="1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perusahaan</a:t>
            </a:r>
            <a:r>
              <a:rPr kumimoji="0" lang="en-US" b="1" i="0" u="none" strike="noStrike" cap="none" normalizeH="0" dirty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dan 32 </a:t>
            </a:r>
            <a:r>
              <a:rPr kumimoji="0" lang="en-US" b="1" i="0" u="none" strike="noStrike" cap="none" normalizeH="0" dirty="0" err="1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perusahaan</a:t>
            </a:r>
            <a:r>
              <a:rPr kumimoji="0" lang="en-US" b="1" i="0" u="none" strike="noStrike" cap="none" normalizeH="0" dirty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retail </a:t>
            </a:r>
            <a:r>
              <a:rPr kumimoji="0" lang="en-US" b="1" i="0" u="none" strike="noStrike" cap="none" normalizeH="0" dirty="0" err="1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</a:t>
            </a:r>
            <a:r>
              <a:rPr lang="en-US" b="1" baseline="0" dirty="0" err="1">
                <a:latin typeface="Calibri" pitchFamily="34" charset="0"/>
                <a:cs typeface="Times New Roman" pitchFamily="18" charset="0"/>
              </a:rPr>
              <a:t>engan</a:t>
            </a:r>
            <a:r>
              <a:rPr lang="en-US" b="1" baseline="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b="1" baseline="0" dirty="0" err="1">
                <a:latin typeface="Calibri" pitchFamily="34" charset="0"/>
                <a:cs typeface="Times New Roman" pitchFamily="18" charset="0"/>
              </a:rPr>
              <a:t>kesuksesan</a:t>
            </a:r>
            <a:r>
              <a:rPr lang="en-US" b="1" baseline="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b="1" baseline="0" dirty="0" err="1">
                <a:latin typeface="Calibri" pitchFamily="34" charset="0"/>
                <a:cs typeface="Times New Roman" pitchFamily="18" charset="0"/>
              </a:rPr>
              <a:t>mendekati</a:t>
            </a:r>
            <a:r>
              <a:rPr lang="en-US" b="1" baseline="0" dirty="0">
                <a:latin typeface="Calibri" pitchFamily="34" charset="0"/>
                <a:cs typeface="Times New Roman" pitchFamily="18" charset="0"/>
              </a:rPr>
              <a:t> 100%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alibri" pitchFamily="34" charset="0"/>
                <a:cs typeface="Times New Roman" pitchFamily="18" charset="0"/>
              </a:rPr>
              <a:t>(Note: </a:t>
            </a:r>
            <a:r>
              <a:rPr lang="en-US" baseline="0" dirty="0" err="1">
                <a:latin typeface="Calibri" pitchFamily="34" charset="0"/>
                <a:cs typeface="Times New Roman" pitchFamily="18" charset="0"/>
              </a:rPr>
              <a:t>jangan</a:t>
            </a:r>
            <a:r>
              <a:rPr lang="en-US" baseline="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baseline="0" dirty="0" err="1">
                <a:latin typeface="Calibri" pitchFamily="34" charset="0"/>
                <a:cs typeface="Times New Roman" pitchFamily="18" charset="0"/>
              </a:rPr>
              <a:t>percaya</a:t>
            </a:r>
            <a:r>
              <a:rPr lang="en-US" baseline="0" dirty="0">
                <a:latin typeface="Calibri" pitchFamily="34" charset="0"/>
                <a:cs typeface="Times New Roman" pitchFamily="18" charset="0"/>
              </a:rPr>
              <a:t>, </a:t>
            </a:r>
            <a:r>
              <a:rPr lang="en-US" baseline="0" dirty="0" err="1">
                <a:latin typeface="Calibri" pitchFamily="34" charset="0"/>
                <a:cs typeface="Times New Roman" pitchFamily="18" charset="0"/>
              </a:rPr>
              <a:t>buktikan</a:t>
            </a:r>
            <a:r>
              <a:rPr lang="en-US" baseline="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baseline="0" dirty="0" err="1">
                <a:latin typeface="Calibri" pitchFamily="34" charset="0"/>
                <a:cs typeface="Times New Roman" pitchFamily="18" charset="0"/>
              </a:rPr>
              <a:t>saja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)</a:t>
            </a:r>
            <a:endParaRPr kumimoji="0" lang="en-US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04800" y="2846362"/>
            <a:ext cx="5022080" cy="954107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Mencapai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Pertumbuhan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Bisnis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Luar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Biasa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dalam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100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hari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!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2ABB3C-33AB-4989-BBF1-5A3DA5FC8D3E}"/>
              </a:ext>
            </a:extLst>
          </p:cNvPr>
          <p:cNvSpPr/>
          <p:nvPr/>
        </p:nvSpPr>
        <p:spPr>
          <a:xfrm>
            <a:off x="270640" y="3829831"/>
            <a:ext cx="5402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Apakah</a:t>
            </a:r>
            <a:r>
              <a:rPr lang="en-US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pesaing</a:t>
            </a:r>
            <a:r>
              <a:rPr lang="en-US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anda</a:t>
            </a:r>
            <a:r>
              <a:rPr lang="en-US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terus</a:t>
            </a:r>
            <a:r>
              <a:rPr lang="en-US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tumbuh</a:t>
            </a:r>
            <a:r>
              <a:rPr lang="en-US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sementara</a:t>
            </a:r>
            <a:r>
              <a:rPr lang="en-US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anda</a:t>
            </a:r>
            <a:r>
              <a:rPr lang="en-US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mengalami</a:t>
            </a:r>
            <a:r>
              <a:rPr lang="en-US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stagnasi</a:t>
            </a:r>
            <a:r>
              <a:rPr lang="en-US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Percayakah</a:t>
            </a:r>
            <a:r>
              <a:rPr lang="en-US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anda</a:t>
            </a:r>
            <a:r>
              <a:rPr lang="en-US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bahwa</a:t>
            </a:r>
            <a:r>
              <a:rPr lang="en-US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perusahaan</a:t>
            </a:r>
            <a:r>
              <a:rPr lang="en-US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anda</a:t>
            </a:r>
            <a:r>
              <a:rPr lang="en-US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masih</a:t>
            </a:r>
            <a:r>
              <a:rPr lang="en-US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bisa</a:t>
            </a:r>
            <a:r>
              <a:rPr lang="en-US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tumbuh</a:t>
            </a:r>
            <a:r>
              <a:rPr lang="en-US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lebih</a:t>
            </a:r>
            <a:r>
              <a:rPr lang="en-US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sekarang</a:t>
            </a:r>
            <a:r>
              <a:rPr lang="en-US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atin typeface="Arial" panose="020B0604020202020204" pitchFamily="34" charset="0"/>
                <a:cs typeface="Arial" pitchFamily="34" charset="0"/>
              </a:rPr>
              <a:t>Maukah</a:t>
            </a: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itchFamily="34" charset="0"/>
              </a:rPr>
              <a:t>anda</a:t>
            </a: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itchFamily="34" charset="0"/>
              </a:rPr>
              <a:t>melakukan</a:t>
            </a: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itchFamily="34" charset="0"/>
              </a:rPr>
              <a:t>pertumbuhan</a:t>
            </a: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itchFamily="34" charset="0"/>
              </a:rPr>
              <a:t>itu</a:t>
            </a: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itchFamily="34" charset="0"/>
              </a:rPr>
              <a:t>sekarang</a:t>
            </a: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 juga?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55"/>
          <a:stretch>
            <a:fillRect/>
          </a:stretch>
        </p:blipFill>
        <p:spPr>
          <a:xfrm>
            <a:off x="6019800" y="990600"/>
            <a:ext cx="3124200" cy="3200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1219200"/>
            <a:ext cx="67371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How To Change People’s Behavior </a:t>
            </a:r>
          </a:p>
          <a:p>
            <a:r>
              <a:rPr lang="en-US" sz="3600" b="1" dirty="0"/>
              <a:t>in </a:t>
            </a:r>
            <a:r>
              <a:rPr lang="en-US" sz="3600" b="1" dirty="0" err="1"/>
              <a:t>Organizaton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>
                <a:latin typeface="Aharoni" pitchFamily="2" charset="-79"/>
                <a:cs typeface="Aharoni" pitchFamily="2" charset="-79"/>
              </a:rPr>
              <a:t>Training We Do</a:t>
            </a:r>
          </a:p>
        </p:txBody>
      </p:sp>
      <p:sp>
        <p:nvSpPr>
          <p:cNvPr id="7" name="Rectangle 6"/>
          <p:cNvSpPr/>
          <p:nvPr/>
        </p:nvSpPr>
        <p:spPr>
          <a:xfrm>
            <a:off x="388197" y="4062327"/>
            <a:ext cx="50976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Tahukah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70%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proyek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perubahan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gagal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Mengapa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Workshop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menjelaskan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mengapa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pemimpin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seringkali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gagal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memimpin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perubahan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Lalu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diteruskan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memastikan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keberhasilan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perubahan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Telah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diajarkan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puluhan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mempraktekkan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kiat-kiat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diajarkan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spektakular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1"/>
          <p:cNvGrpSpPr/>
          <p:nvPr/>
        </p:nvGrpSpPr>
        <p:grpSpPr>
          <a:xfrm>
            <a:off x="5791201" y="2286000"/>
            <a:ext cx="2514600" cy="4097338"/>
            <a:chOff x="561429" y="1018885"/>
            <a:chExt cx="2967037" cy="4935538"/>
          </a:xfrm>
        </p:grpSpPr>
        <p:pic>
          <p:nvPicPr>
            <p:cNvPr id="9" name="Picture 14" descr="Keep_Your_Best_People!__Jangan_Sampai_Karyawan_Terbaik_Anda_Hengkang_atau_Dibajak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51071">
              <a:off x="2128291" y="3625560"/>
              <a:ext cx="1400175" cy="2328863"/>
            </a:xfrm>
            <a:prstGeom prst="rect">
              <a:avLst/>
            </a:prstGeom>
            <a:noFill/>
            <a:ln w="9525">
              <a:solidFill>
                <a:srgbClr val="FFC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5" descr="review20070509163345_19_0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303490">
              <a:off x="561429" y="2441285"/>
              <a:ext cx="1503362" cy="2476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6" descr="review20091015143240_50_0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31698">
              <a:off x="1926679" y="1018885"/>
              <a:ext cx="1365250" cy="2263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26E3F82A-CD0D-46E8-A0BD-857FC0CCE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71" y="2611543"/>
            <a:ext cx="5022080" cy="138499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Menguasai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Cara-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cara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pasti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untuk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meniptakan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perubahan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positif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dalam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organisasi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5269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latin typeface="Aharoni" pitchFamily="2" charset="-79"/>
                <a:ea typeface="+mj-ea"/>
                <a:cs typeface="Aharoni" pitchFamily="2" charset="-79"/>
              </a:rPr>
              <a:t>Our Consultants (</a:t>
            </a:r>
            <a:r>
              <a:rPr lang="en-US" sz="2000" dirty="0">
                <a:ea typeface="+mj-ea"/>
                <a:cs typeface="Aharoni" pitchFamily="2" charset="-79"/>
              </a:rPr>
              <a:t>50 years combined experience)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Aharoni" pitchFamily="2" charset="-79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61B01A-6A17-4345-A69A-7D060F1CEB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54"/>
          <a:stretch/>
        </p:blipFill>
        <p:spPr>
          <a:xfrm>
            <a:off x="458986" y="1016534"/>
            <a:ext cx="1872279" cy="15128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8F61CC8-7AE7-4FB1-8958-0435F3B4B099}"/>
              </a:ext>
            </a:extLst>
          </p:cNvPr>
          <p:cNvSpPr txBox="1"/>
          <p:nvPr/>
        </p:nvSpPr>
        <p:spPr>
          <a:xfrm>
            <a:off x="429527" y="2543095"/>
            <a:ext cx="1962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Steve </a:t>
            </a:r>
            <a:r>
              <a:rPr lang="en-US" sz="2400" dirty="0" err="1"/>
              <a:t>sudjatmiko</a:t>
            </a:r>
            <a:endParaRPr lang="en-001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684CB0-2779-4957-BF1E-FDA98F5A402D}"/>
              </a:ext>
            </a:extLst>
          </p:cNvPr>
          <p:cNvSpPr txBox="1"/>
          <p:nvPr/>
        </p:nvSpPr>
        <p:spPr>
          <a:xfrm>
            <a:off x="559993" y="338783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62-896-2864-9067</a:t>
            </a:r>
            <a:endParaRPr lang="en-00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D5D9AC-050D-416D-9FFA-642BB55F7224}"/>
              </a:ext>
            </a:extLst>
          </p:cNvPr>
          <p:cNvGrpSpPr/>
          <p:nvPr/>
        </p:nvGrpSpPr>
        <p:grpSpPr>
          <a:xfrm>
            <a:off x="2438400" y="1447800"/>
            <a:ext cx="2660094" cy="5334000"/>
            <a:chOff x="203820" y="3307852"/>
            <a:chExt cx="2206840" cy="47943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A9D008-8F0B-4046-9EE1-9C94326E9506}"/>
                </a:ext>
              </a:extLst>
            </p:cNvPr>
            <p:cNvSpPr txBox="1"/>
            <p:nvPr/>
          </p:nvSpPr>
          <p:spPr>
            <a:xfrm>
              <a:off x="203820" y="3307852"/>
              <a:ext cx="21515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PhD Candidate in Strategic Management  - </a:t>
              </a:r>
              <a:r>
                <a:rPr lang="en-US" dirty="0" err="1"/>
                <a:t>Trisakti</a:t>
              </a:r>
              <a:r>
                <a:rPr lang="en-US" dirty="0"/>
                <a:t> (2020)</a:t>
              </a:r>
              <a:endParaRPr lang="en-00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63BE8A-9E2F-485A-BC1C-D4382D1CA205}"/>
                </a:ext>
              </a:extLst>
            </p:cNvPr>
            <p:cNvSpPr txBox="1"/>
            <p:nvPr/>
          </p:nvSpPr>
          <p:spPr>
            <a:xfrm>
              <a:off x="232456" y="5943017"/>
              <a:ext cx="2151507" cy="1200329"/>
            </a:xfrm>
            <a:prstGeom prst="rect">
              <a:avLst/>
            </a:prstGeom>
            <a:solidFill>
              <a:srgbClr val="EBFFFF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MBA in Finance and</a:t>
              </a:r>
            </a:p>
            <a:p>
              <a:r>
                <a:rPr lang="en-US" dirty="0"/>
                <a:t>MBA in International  Marketing</a:t>
              </a:r>
            </a:p>
            <a:p>
              <a:r>
                <a:rPr lang="en-US" dirty="0"/>
                <a:t>Univ of Oregon (1987)</a:t>
              </a:r>
              <a:endParaRPr lang="en-00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12CA9D-EC78-4323-83ED-DF70020DD47F}"/>
                </a:ext>
              </a:extLst>
            </p:cNvPr>
            <p:cNvSpPr txBox="1"/>
            <p:nvPr/>
          </p:nvSpPr>
          <p:spPr>
            <a:xfrm>
              <a:off x="259153" y="7178889"/>
              <a:ext cx="21515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 in Psychology</a:t>
              </a:r>
            </a:p>
            <a:p>
              <a:r>
                <a:rPr lang="en-US" dirty="0"/>
                <a:t>BA in Sociology</a:t>
              </a:r>
            </a:p>
            <a:p>
              <a:r>
                <a:rPr lang="en-US" dirty="0"/>
                <a:t>UC Irvine (1985)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3F264B-B55C-45B0-BC9C-0E82D995AC98}"/>
                </a:ext>
              </a:extLst>
            </p:cNvPr>
            <p:cNvSpPr txBox="1"/>
            <p:nvPr/>
          </p:nvSpPr>
          <p:spPr>
            <a:xfrm>
              <a:off x="203820" y="4165287"/>
              <a:ext cx="2151507" cy="923330"/>
            </a:xfrm>
            <a:prstGeom prst="rect">
              <a:avLst/>
            </a:prstGeom>
            <a:solidFill>
              <a:srgbClr val="EBFFFF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Behavioral Coaching Master – BC Institute , Australia (2008)</a:t>
              </a:r>
              <a:endParaRPr lang="en-00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D7B5AD-888D-44D4-9DB9-483D656B4F47}"/>
                </a:ext>
              </a:extLst>
            </p:cNvPr>
            <p:cNvSpPr txBox="1"/>
            <p:nvPr/>
          </p:nvSpPr>
          <p:spPr>
            <a:xfrm>
              <a:off x="232456" y="5055669"/>
              <a:ext cx="21515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Certified professional – System Design &amp; Analysis</a:t>
              </a:r>
            </a:p>
            <a:p>
              <a:r>
                <a:rPr lang="en-US" dirty="0"/>
                <a:t>UC Berkeley (2002)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43BA460-8881-4187-AFA5-8F8B13AB582E}"/>
              </a:ext>
            </a:extLst>
          </p:cNvPr>
          <p:cNvSpPr txBox="1"/>
          <p:nvPr/>
        </p:nvSpPr>
        <p:spPr>
          <a:xfrm>
            <a:off x="2519121" y="1034719"/>
            <a:ext cx="23064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education</a:t>
            </a:r>
            <a:endParaRPr lang="en-00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2C9641-9446-4680-AAB8-88E4A3B1869E}"/>
              </a:ext>
            </a:extLst>
          </p:cNvPr>
          <p:cNvSpPr txBox="1"/>
          <p:nvPr/>
        </p:nvSpPr>
        <p:spPr>
          <a:xfrm>
            <a:off x="5013437" y="1027331"/>
            <a:ext cx="3771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Professional Experiences</a:t>
            </a:r>
            <a:endParaRPr lang="en-001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74BE3F-6E99-4B9A-804A-BB6E78EDFAB1}"/>
              </a:ext>
            </a:extLst>
          </p:cNvPr>
          <p:cNvGrpSpPr/>
          <p:nvPr/>
        </p:nvGrpSpPr>
        <p:grpSpPr>
          <a:xfrm>
            <a:off x="4964923" y="1530639"/>
            <a:ext cx="3707128" cy="2645874"/>
            <a:chOff x="4964923" y="1530639"/>
            <a:chExt cx="3707128" cy="310970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146E45-E738-4774-B007-DF4EBC420DC3}"/>
                </a:ext>
              </a:extLst>
            </p:cNvPr>
            <p:cNvSpPr txBox="1"/>
            <p:nvPr/>
          </p:nvSpPr>
          <p:spPr>
            <a:xfrm>
              <a:off x="5002258" y="2259711"/>
              <a:ext cx="3626621" cy="687287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Org/ Culture/ Strategic/HR Consultant </a:t>
              </a:r>
            </a:p>
            <a:p>
              <a:r>
                <a:rPr lang="en-US" sz="1600" dirty="0"/>
                <a:t>– BIC Group (2013-now)</a:t>
              </a:r>
              <a:endParaRPr lang="en-001" sz="16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8BD80F0-4E1B-4C3F-BB62-EDDE578D43DE}"/>
                </a:ext>
              </a:extLst>
            </p:cNvPr>
            <p:cNvSpPr txBox="1"/>
            <p:nvPr/>
          </p:nvSpPr>
          <p:spPr>
            <a:xfrm>
              <a:off x="4983411" y="1530639"/>
              <a:ext cx="3569567" cy="338554"/>
            </a:xfrm>
            <a:prstGeom prst="rect">
              <a:avLst/>
            </a:prstGeom>
            <a:solidFill>
              <a:srgbClr val="FFFF99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CFO/HR Director – </a:t>
              </a:r>
              <a:r>
                <a:rPr lang="en-US" sz="1600" dirty="0" err="1"/>
                <a:t>Sababay</a:t>
              </a:r>
              <a:r>
                <a:rPr lang="en-US" sz="1600" dirty="0"/>
                <a:t> (2016- 2019)</a:t>
              </a:r>
              <a:endParaRPr lang="en-001" sz="1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D704723-A808-4B1B-B6A2-D60A721FBE18}"/>
                </a:ext>
              </a:extLst>
            </p:cNvPr>
            <p:cNvSpPr txBox="1"/>
            <p:nvPr/>
          </p:nvSpPr>
          <p:spPr>
            <a:xfrm>
              <a:off x="5005349" y="1913432"/>
              <a:ext cx="36122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HR Director – Ace hardware (2013- 2016)</a:t>
              </a:r>
              <a:endParaRPr lang="en-001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23F452-1D75-4786-960D-7E00D00EA356}"/>
                </a:ext>
              </a:extLst>
            </p:cNvPr>
            <p:cNvSpPr txBox="1"/>
            <p:nvPr/>
          </p:nvSpPr>
          <p:spPr>
            <a:xfrm>
              <a:off x="5002258" y="2864183"/>
              <a:ext cx="2978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Strategic/ HR Director – Dima / </a:t>
              </a:r>
            </a:p>
            <a:p>
              <a:r>
                <a:rPr lang="en-US" sz="1600" dirty="0"/>
                <a:t>Guinness Indonesia ((2007- 2012)</a:t>
              </a:r>
              <a:endParaRPr lang="en-001" sz="16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DCD533-4B6E-4EFE-A591-675257295A35}"/>
                </a:ext>
              </a:extLst>
            </p:cNvPr>
            <p:cNvSpPr txBox="1"/>
            <p:nvPr/>
          </p:nvSpPr>
          <p:spPr>
            <a:xfrm>
              <a:off x="4983410" y="3472784"/>
              <a:ext cx="3688641" cy="687287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GM International Business  - UC Berkeley, </a:t>
              </a:r>
            </a:p>
            <a:p>
              <a:r>
                <a:rPr lang="en-US" sz="1600" dirty="0"/>
                <a:t>USA (2002-2005)</a:t>
              </a:r>
              <a:endParaRPr lang="en-001" sz="16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F8BE74-0BA5-41A6-8235-F089D8458D57}"/>
                </a:ext>
              </a:extLst>
            </p:cNvPr>
            <p:cNvSpPr txBox="1"/>
            <p:nvPr/>
          </p:nvSpPr>
          <p:spPr>
            <a:xfrm>
              <a:off x="4964923" y="4055566"/>
              <a:ext cx="35602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Sr </a:t>
              </a:r>
              <a:r>
                <a:rPr lang="en-US" sz="1600" dirty="0" err="1"/>
                <a:t>Mgr</a:t>
              </a:r>
              <a:r>
                <a:rPr lang="en-US" sz="1600" dirty="0"/>
                <a:t> Change management - Accenture</a:t>
              </a:r>
            </a:p>
            <a:p>
              <a:r>
                <a:rPr lang="en-US" sz="1600" dirty="0"/>
                <a:t>(1997-2000)</a:t>
              </a:r>
              <a:endParaRPr lang="en-001" sz="160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C47D117-6BC1-45B5-905A-88DD76ED92C5}"/>
              </a:ext>
            </a:extLst>
          </p:cNvPr>
          <p:cNvSpPr txBox="1"/>
          <p:nvPr/>
        </p:nvSpPr>
        <p:spPr>
          <a:xfrm>
            <a:off x="5071999" y="4263316"/>
            <a:ext cx="3959006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Skills/ Expertise</a:t>
            </a:r>
            <a:endParaRPr lang="en-001" sz="20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29B4DB-F8C1-44AF-8BB6-12F5404409FB}"/>
              </a:ext>
            </a:extLst>
          </p:cNvPr>
          <p:cNvSpPr txBox="1"/>
          <p:nvPr/>
        </p:nvSpPr>
        <p:spPr>
          <a:xfrm>
            <a:off x="5112935" y="5426599"/>
            <a:ext cx="3954865" cy="369332"/>
          </a:xfrm>
          <a:prstGeom prst="rect">
            <a:avLst/>
          </a:prstGeom>
          <a:solidFill>
            <a:srgbClr val="FFFFE7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Cogntve</a:t>
            </a:r>
            <a:r>
              <a:rPr lang="en-US" dirty="0"/>
              <a:t> </a:t>
            </a:r>
            <a:r>
              <a:rPr lang="en-US" dirty="0" err="1"/>
              <a:t>Bhvrl</a:t>
            </a:r>
            <a:r>
              <a:rPr lang="en-US" dirty="0"/>
              <a:t> </a:t>
            </a:r>
            <a:r>
              <a:rPr lang="en-US" b="1" dirty="0"/>
              <a:t>Coaching</a:t>
            </a:r>
            <a:endParaRPr lang="en-001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1EF27C-F68F-4464-B0C0-1B15EC31C907}"/>
              </a:ext>
            </a:extLst>
          </p:cNvPr>
          <p:cNvSpPr txBox="1"/>
          <p:nvPr/>
        </p:nvSpPr>
        <p:spPr>
          <a:xfrm>
            <a:off x="5120309" y="5753012"/>
            <a:ext cx="224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Culture/ </a:t>
            </a:r>
            <a:r>
              <a:rPr lang="en-US" dirty="0" err="1"/>
              <a:t>Orgnztn</a:t>
            </a:r>
            <a:r>
              <a:rPr lang="en-US" dirty="0"/>
              <a:t> </a:t>
            </a:r>
            <a:r>
              <a:rPr lang="en-US" dirty="0" err="1"/>
              <a:t>Bhvr</a:t>
            </a:r>
            <a:endParaRPr lang="en-00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B10E35-27A4-4692-93AF-7D6B23EA0FB2}"/>
              </a:ext>
            </a:extLst>
          </p:cNvPr>
          <p:cNvSpPr txBox="1"/>
          <p:nvPr/>
        </p:nvSpPr>
        <p:spPr>
          <a:xfrm>
            <a:off x="5103861" y="6096000"/>
            <a:ext cx="245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Ozn</a:t>
            </a:r>
            <a:r>
              <a:rPr lang="en-US" dirty="0"/>
              <a:t>/Leadership Training</a:t>
            </a:r>
            <a:endParaRPr lang="en-00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3E32BD-C68F-4C57-99EB-7AF7C063584B}"/>
              </a:ext>
            </a:extLst>
          </p:cNvPr>
          <p:cNvSpPr txBox="1"/>
          <p:nvPr/>
        </p:nvSpPr>
        <p:spPr>
          <a:xfrm>
            <a:off x="5183619" y="6505342"/>
            <a:ext cx="3847386" cy="369332"/>
          </a:xfrm>
          <a:prstGeom prst="rect">
            <a:avLst/>
          </a:prstGeom>
          <a:solidFill>
            <a:srgbClr val="FFFFE7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Change Management </a:t>
            </a:r>
            <a:endParaRPr lang="en-00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E3ED07-E593-443E-801A-F8DED1DF4D44}"/>
              </a:ext>
            </a:extLst>
          </p:cNvPr>
          <p:cNvSpPr txBox="1"/>
          <p:nvPr/>
        </p:nvSpPr>
        <p:spPr>
          <a:xfrm>
            <a:off x="5121007" y="5038184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Strategic Mgt </a:t>
            </a:r>
            <a:endParaRPr lang="en-00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2CBF6F-0A00-4BB4-9CE3-88A7941A145B}"/>
              </a:ext>
            </a:extLst>
          </p:cNvPr>
          <p:cNvSpPr txBox="1"/>
          <p:nvPr/>
        </p:nvSpPr>
        <p:spPr>
          <a:xfrm>
            <a:off x="5092497" y="4670549"/>
            <a:ext cx="3959005" cy="369332"/>
          </a:xfrm>
          <a:prstGeom prst="rect">
            <a:avLst/>
          </a:prstGeom>
          <a:solidFill>
            <a:srgbClr val="FFFFE7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HR Management </a:t>
            </a:r>
            <a:endParaRPr lang="en-001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A13F08A-C327-44CC-8657-27ABD7282AC2}"/>
              </a:ext>
            </a:extLst>
          </p:cNvPr>
          <p:cNvGrpSpPr/>
          <p:nvPr/>
        </p:nvGrpSpPr>
        <p:grpSpPr>
          <a:xfrm>
            <a:off x="7601257" y="6477000"/>
            <a:ext cx="1144600" cy="301097"/>
            <a:chOff x="4944813" y="7055431"/>
            <a:chExt cx="1242495" cy="36063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95FDBC6-2C93-4851-8902-C161189174F5}"/>
                </a:ext>
              </a:extLst>
            </p:cNvPr>
            <p:cNvSpPr/>
            <p:nvPr/>
          </p:nvSpPr>
          <p:spPr>
            <a:xfrm>
              <a:off x="5416921" y="7139457"/>
              <a:ext cx="298278" cy="263233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6397BC6-EEC1-4E3C-AA3C-2168DB7733A3}"/>
                </a:ext>
              </a:extLst>
            </p:cNvPr>
            <p:cNvSpPr/>
            <p:nvPr/>
          </p:nvSpPr>
          <p:spPr>
            <a:xfrm>
              <a:off x="4944813" y="7152829"/>
              <a:ext cx="298278" cy="26323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DD601DA-6D5C-4A65-BE68-EED607F02A64}"/>
                </a:ext>
              </a:extLst>
            </p:cNvPr>
            <p:cNvSpPr/>
            <p:nvPr/>
          </p:nvSpPr>
          <p:spPr>
            <a:xfrm>
              <a:off x="5889030" y="7139457"/>
              <a:ext cx="298278" cy="263233"/>
            </a:xfrm>
            <a:prstGeom prst="ellipse">
              <a:avLst/>
            </a:prstGeom>
            <a:noFill/>
            <a:ln w="571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EE32E70-FF8C-405C-BCD0-3BDC68EAE82D}"/>
                </a:ext>
              </a:extLst>
            </p:cNvPr>
            <p:cNvSpPr/>
            <p:nvPr/>
          </p:nvSpPr>
          <p:spPr>
            <a:xfrm>
              <a:off x="5987573" y="7055431"/>
              <a:ext cx="159792" cy="268464"/>
            </a:xfrm>
            <a:custGeom>
              <a:avLst/>
              <a:gdLst>
                <a:gd name="connsiteX0" fmla="*/ 0 w 217715"/>
                <a:gd name="connsiteY0" fmla="*/ 203200 h 333829"/>
                <a:gd name="connsiteX1" fmla="*/ 72572 w 217715"/>
                <a:gd name="connsiteY1" fmla="*/ 333829 h 333829"/>
                <a:gd name="connsiteX2" fmla="*/ 217715 w 217715"/>
                <a:gd name="connsiteY2" fmla="*/ 0 h 33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715" h="333829">
                  <a:moveTo>
                    <a:pt x="0" y="203200"/>
                  </a:moveTo>
                  <a:lnTo>
                    <a:pt x="72572" y="333829"/>
                  </a:lnTo>
                  <a:lnTo>
                    <a:pt x="217715" y="0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F2EE1B0-ACA4-4B1E-B0E5-8B2B9D095D49}"/>
              </a:ext>
            </a:extLst>
          </p:cNvPr>
          <p:cNvGrpSpPr/>
          <p:nvPr/>
        </p:nvGrpSpPr>
        <p:grpSpPr>
          <a:xfrm>
            <a:off x="7601257" y="6096000"/>
            <a:ext cx="1144600" cy="301097"/>
            <a:chOff x="4944813" y="7055431"/>
            <a:chExt cx="1242495" cy="360631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21D89F1-BD1E-40C8-B30C-42BFABDEC0AA}"/>
                </a:ext>
              </a:extLst>
            </p:cNvPr>
            <p:cNvSpPr/>
            <p:nvPr/>
          </p:nvSpPr>
          <p:spPr>
            <a:xfrm>
              <a:off x="5416921" y="7139457"/>
              <a:ext cx="298278" cy="263233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ED12FE5-3517-4289-BDA3-5C205CCB8146}"/>
                </a:ext>
              </a:extLst>
            </p:cNvPr>
            <p:cNvSpPr/>
            <p:nvPr/>
          </p:nvSpPr>
          <p:spPr>
            <a:xfrm>
              <a:off x="4944813" y="7152829"/>
              <a:ext cx="298278" cy="26323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41ED847-5BFF-4CCC-9DC2-2E0205174715}"/>
                </a:ext>
              </a:extLst>
            </p:cNvPr>
            <p:cNvSpPr/>
            <p:nvPr/>
          </p:nvSpPr>
          <p:spPr>
            <a:xfrm>
              <a:off x="5889030" y="7139457"/>
              <a:ext cx="298278" cy="263233"/>
            </a:xfrm>
            <a:prstGeom prst="ellipse">
              <a:avLst/>
            </a:prstGeom>
            <a:noFill/>
            <a:ln w="571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120C5BD-4FAB-4084-B83B-F4E1FCD89185}"/>
                </a:ext>
              </a:extLst>
            </p:cNvPr>
            <p:cNvSpPr/>
            <p:nvPr/>
          </p:nvSpPr>
          <p:spPr>
            <a:xfrm>
              <a:off x="5987573" y="7055431"/>
              <a:ext cx="159792" cy="268464"/>
            </a:xfrm>
            <a:custGeom>
              <a:avLst/>
              <a:gdLst>
                <a:gd name="connsiteX0" fmla="*/ 0 w 217715"/>
                <a:gd name="connsiteY0" fmla="*/ 203200 h 333829"/>
                <a:gd name="connsiteX1" fmla="*/ 72572 w 217715"/>
                <a:gd name="connsiteY1" fmla="*/ 333829 h 333829"/>
                <a:gd name="connsiteX2" fmla="*/ 217715 w 217715"/>
                <a:gd name="connsiteY2" fmla="*/ 0 h 33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715" h="333829">
                  <a:moveTo>
                    <a:pt x="0" y="203200"/>
                  </a:moveTo>
                  <a:lnTo>
                    <a:pt x="72572" y="333829"/>
                  </a:lnTo>
                  <a:lnTo>
                    <a:pt x="217715" y="0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549A4FE-6D8F-4B55-B495-276471D07464}"/>
              </a:ext>
            </a:extLst>
          </p:cNvPr>
          <p:cNvGrpSpPr/>
          <p:nvPr/>
        </p:nvGrpSpPr>
        <p:grpSpPr>
          <a:xfrm>
            <a:off x="7601257" y="5715000"/>
            <a:ext cx="1144600" cy="301097"/>
            <a:chOff x="4944813" y="7055431"/>
            <a:chExt cx="1242495" cy="360631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034F00E-16D6-4A0D-AAE8-41EB28002F50}"/>
                </a:ext>
              </a:extLst>
            </p:cNvPr>
            <p:cNvSpPr/>
            <p:nvPr/>
          </p:nvSpPr>
          <p:spPr>
            <a:xfrm>
              <a:off x="5416921" y="7139457"/>
              <a:ext cx="298278" cy="263233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7C8D6F-CD7C-4D85-A81F-FE3450BCC803}"/>
                </a:ext>
              </a:extLst>
            </p:cNvPr>
            <p:cNvSpPr/>
            <p:nvPr/>
          </p:nvSpPr>
          <p:spPr>
            <a:xfrm>
              <a:off x="4944813" y="7152829"/>
              <a:ext cx="298278" cy="26323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CA97D2A-C5D5-4175-8CEC-510BE0F72E2A}"/>
                </a:ext>
              </a:extLst>
            </p:cNvPr>
            <p:cNvSpPr/>
            <p:nvPr/>
          </p:nvSpPr>
          <p:spPr>
            <a:xfrm>
              <a:off x="5889030" y="7139457"/>
              <a:ext cx="298278" cy="263233"/>
            </a:xfrm>
            <a:prstGeom prst="ellipse">
              <a:avLst/>
            </a:prstGeom>
            <a:noFill/>
            <a:ln w="571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5123400-67AC-4AFA-A2DC-164E123A5A9D}"/>
                </a:ext>
              </a:extLst>
            </p:cNvPr>
            <p:cNvSpPr/>
            <p:nvPr/>
          </p:nvSpPr>
          <p:spPr>
            <a:xfrm>
              <a:off x="5987573" y="7055431"/>
              <a:ext cx="159792" cy="268464"/>
            </a:xfrm>
            <a:custGeom>
              <a:avLst/>
              <a:gdLst>
                <a:gd name="connsiteX0" fmla="*/ 0 w 217715"/>
                <a:gd name="connsiteY0" fmla="*/ 203200 h 333829"/>
                <a:gd name="connsiteX1" fmla="*/ 72572 w 217715"/>
                <a:gd name="connsiteY1" fmla="*/ 333829 h 333829"/>
                <a:gd name="connsiteX2" fmla="*/ 217715 w 217715"/>
                <a:gd name="connsiteY2" fmla="*/ 0 h 33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715" h="333829">
                  <a:moveTo>
                    <a:pt x="0" y="203200"/>
                  </a:moveTo>
                  <a:lnTo>
                    <a:pt x="72572" y="333829"/>
                  </a:lnTo>
                  <a:lnTo>
                    <a:pt x="217715" y="0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DA0A289-2432-42C7-9F13-D697457D50A8}"/>
              </a:ext>
            </a:extLst>
          </p:cNvPr>
          <p:cNvGrpSpPr/>
          <p:nvPr/>
        </p:nvGrpSpPr>
        <p:grpSpPr>
          <a:xfrm>
            <a:off x="7601257" y="5410200"/>
            <a:ext cx="1144600" cy="301097"/>
            <a:chOff x="4944813" y="7055431"/>
            <a:chExt cx="1242495" cy="360631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0101298-8A42-4B1C-8BA5-2D785A309FCB}"/>
                </a:ext>
              </a:extLst>
            </p:cNvPr>
            <p:cNvSpPr/>
            <p:nvPr/>
          </p:nvSpPr>
          <p:spPr>
            <a:xfrm>
              <a:off x="5416921" y="7139457"/>
              <a:ext cx="298278" cy="263233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5B88369-64A0-4EB1-B345-BAFB47E256B8}"/>
                </a:ext>
              </a:extLst>
            </p:cNvPr>
            <p:cNvSpPr/>
            <p:nvPr/>
          </p:nvSpPr>
          <p:spPr>
            <a:xfrm>
              <a:off x="4944813" y="7152829"/>
              <a:ext cx="298278" cy="26323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6C8A317-8E9C-47AF-81EB-06A4E509648E}"/>
                </a:ext>
              </a:extLst>
            </p:cNvPr>
            <p:cNvSpPr/>
            <p:nvPr/>
          </p:nvSpPr>
          <p:spPr>
            <a:xfrm>
              <a:off x="5889030" y="7139457"/>
              <a:ext cx="298278" cy="263233"/>
            </a:xfrm>
            <a:prstGeom prst="ellipse">
              <a:avLst/>
            </a:prstGeom>
            <a:noFill/>
            <a:ln w="571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06302EE-4D02-404D-B54A-AECD7EA88BFC}"/>
                </a:ext>
              </a:extLst>
            </p:cNvPr>
            <p:cNvSpPr/>
            <p:nvPr/>
          </p:nvSpPr>
          <p:spPr>
            <a:xfrm>
              <a:off x="5987573" y="7055431"/>
              <a:ext cx="159792" cy="268464"/>
            </a:xfrm>
            <a:custGeom>
              <a:avLst/>
              <a:gdLst>
                <a:gd name="connsiteX0" fmla="*/ 0 w 217715"/>
                <a:gd name="connsiteY0" fmla="*/ 203200 h 333829"/>
                <a:gd name="connsiteX1" fmla="*/ 72572 w 217715"/>
                <a:gd name="connsiteY1" fmla="*/ 333829 h 333829"/>
                <a:gd name="connsiteX2" fmla="*/ 217715 w 217715"/>
                <a:gd name="connsiteY2" fmla="*/ 0 h 33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715" h="333829">
                  <a:moveTo>
                    <a:pt x="0" y="203200"/>
                  </a:moveTo>
                  <a:lnTo>
                    <a:pt x="72572" y="333829"/>
                  </a:lnTo>
                  <a:lnTo>
                    <a:pt x="217715" y="0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5AEF619-CF76-496B-A444-C20794807E7E}"/>
              </a:ext>
            </a:extLst>
          </p:cNvPr>
          <p:cNvGrpSpPr/>
          <p:nvPr/>
        </p:nvGrpSpPr>
        <p:grpSpPr>
          <a:xfrm>
            <a:off x="7618400" y="5029200"/>
            <a:ext cx="1144600" cy="301097"/>
            <a:chOff x="4944813" y="7055431"/>
            <a:chExt cx="1242495" cy="360631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CC25F62-CFD7-4C57-9B57-08859412DA7D}"/>
                </a:ext>
              </a:extLst>
            </p:cNvPr>
            <p:cNvSpPr/>
            <p:nvPr/>
          </p:nvSpPr>
          <p:spPr>
            <a:xfrm>
              <a:off x="5416921" y="7139457"/>
              <a:ext cx="298278" cy="263233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1E558CF-43C3-4595-8A32-22EEC10386CD}"/>
                </a:ext>
              </a:extLst>
            </p:cNvPr>
            <p:cNvSpPr/>
            <p:nvPr/>
          </p:nvSpPr>
          <p:spPr>
            <a:xfrm>
              <a:off x="4944813" y="7152829"/>
              <a:ext cx="298278" cy="26323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2CDE6E4-1A45-4117-BC56-FE5EB1274552}"/>
                </a:ext>
              </a:extLst>
            </p:cNvPr>
            <p:cNvSpPr/>
            <p:nvPr/>
          </p:nvSpPr>
          <p:spPr>
            <a:xfrm>
              <a:off x="5889030" y="7139457"/>
              <a:ext cx="298278" cy="263233"/>
            </a:xfrm>
            <a:prstGeom prst="ellipse">
              <a:avLst/>
            </a:prstGeom>
            <a:noFill/>
            <a:ln w="571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E122E1E-1337-4202-A639-C66A92C4BC30}"/>
                </a:ext>
              </a:extLst>
            </p:cNvPr>
            <p:cNvSpPr/>
            <p:nvPr/>
          </p:nvSpPr>
          <p:spPr>
            <a:xfrm>
              <a:off x="5987573" y="7055431"/>
              <a:ext cx="159792" cy="268464"/>
            </a:xfrm>
            <a:custGeom>
              <a:avLst/>
              <a:gdLst>
                <a:gd name="connsiteX0" fmla="*/ 0 w 217715"/>
                <a:gd name="connsiteY0" fmla="*/ 203200 h 333829"/>
                <a:gd name="connsiteX1" fmla="*/ 72572 w 217715"/>
                <a:gd name="connsiteY1" fmla="*/ 333829 h 333829"/>
                <a:gd name="connsiteX2" fmla="*/ 217715 w 217715"/>
                <a:gd name="connsiteY2" fmla="*/ 0 h 33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715" h="333829">
                  <a:moveTo>
                    <a:pt x="0" y="203200"/>
                  </a:moveTo>
                  <a:lnTo>
                    <a:pt x="72572" y="333829"/>
                  </a:lnTo>
                  <a:lnTo>
                    <a:pt x="217715" y="0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058FF66-0844-45BD-A143-DBCD4B40C733}"/>
              </a:ext>
            </a:extLst>
          </p:cNvPr>
          <p:cNvGrpSpPr/>
          <p:nvPr/>
        </p:nvGrpSpPr>
        <p:grpSpPr>
          <a:xfrm>
            <a:off x="7601257" y="4648200"/>
            <a:ext cx="1144600" cy="301097"/>
            <a:chOff x="4944813" y="7055431"/>
            <a:chExt cx="1242495" cy="360631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37A6F98-2945-4433-A5B3-DD132BBEA64A}"/>
                </a:ext>
              </a:extLst>
            </p:cNvPr>
            <p:cNvSpPr/>
            <p:nvPr/>
          </p:nvSpPr>
          <p:spPr>
            <a:xfrm>
              <a:off x="5416921" y="7139457"/>
              <a:ext cx="298278" cy="263233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E90767D-8604-4FBB-B9E1-D3C354DC1CDA}"/>
                </a:ext>
              </a:extLst>
            </p:cNvPr>
            <p:cNvSpPr/>
            <p:nvPr/>
          </p:nvSpPr>
          <p:spPr>
            <a:xfrm>
              <a:off x="4944813" y="7152829"/>
              <a:ext cx="298278" cy="26323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F0FBF79-AA36-4906-9BDC-CF4FB6DAE002}"/>
                </a:ext>
              </a:extLst>
            </p:cNvPr>
            <p:cNvSpPr/>
            <p:nvPr/>
          </p:nvSpPr>
          <p:spPr>
            <a:xfrm>
              <a:off x="5889030" y="7139457"/>
              <a:ext cx="298278" cy="263233"/>
            </a:xfrm>
            <a:prstGeom prst="ellipse">
              <a:avLst/>
            </a:prstGeom>
            <a:noFill/>
            <a:ln w="571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08458F9-A0F7-4D43-9D08-D75E12C79D3B}"/>
                </a:ext>
              </a:extLst>
            </p:cNvPr>
            <p:cNvSpPr/>
            <p:nvPr/>
          </p:nvSpPr>
          <p:spPr>
            <a:xfrm>
              <a:off x="5987573" y="7055431"/>
              <a:ext cx="159792" cy="268464"/>
            </a:xfrm>
            <a:custGeom>
              <a:avLst/>
              <a:gdLst>
                <a:gd name="connsiteX0" fmla="*/ 0 w 217715"/>
                <a:gd name="connsiteY0" fmla="*/ 203200 h 333829"/>
                <a:gd name="connsiteX1" fmla="*/ 72572 w 217715"/>
                <a:gd name="connsiteY1" fmla="*/ 333829 h 333829"/>
                <a:gd name="connsiteX2" fmla="*/ 217715 w 217715"/>
                <a:gd name="connsiteY2" fmla="*/ 0 h 33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715" h="333829">
                  <a:moveTo>
                    <a:pt x="0" y="203200"/>
                  </a:moveTo>
                  <a:lnTo>
                    <a:pt x="72572" y="333829"/>
                  </a:lnTo>
                  <a:lnTo>
                    <a:pt x="217715" y="0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5269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latin typeface="Aharoni" pitchFamily="2" charset="-79"/>
                <a:ea typeface="+mj-ea"/>
                <a:cs typeface="Aharoni" pitchFamily="2" charset="-79"/>
              </a:rPr>
              <a:t>Our Consultants (</a:t>
            </a:r>
            <a:r>
              <a:rPr lang="en-US" sz="2000" dirty="0">
                <a:ea typeface="+mj-ea"/>
                <a:cs typeface="Aharoni" pitchFamily="2" charset="-79"/>
              </a:rPr>
              <a:t>50 years combined experience)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Aharoni" pitchFamily="2" charset="-79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F1C1F8D-6A8F-4A10-A7FA-CBEDEAF5EBBF}"/>
              </a:ext>
            </a:extLst>
          </p:cNvPr>
          <p:cNvSpPr/>
          <p:nvPr/>
        </p:nvSpPr>
        <p:spPr>
          <a:xfrm>
            <a:off x="3276600" y="1026547"/>
            <a:ext cx="576284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0200" indent="-1397000" defTabSz="914377">
              <a:tabLst>
                <a:tab pos="1371600" algn="l"/>
              </a:tabLst>
            </a:pPr>
            <a:r>
              <a:rPr lang="en-US" sz="1400" b="1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Specialization</a:t>
            </a:r>
            <a:r>
              <a:rPr lang="id-ID" sz="1400" b="1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endParaRPr lang="en-US" sz="14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28600" indent="-25400" defTabSz="914377">
              <a:tabLst>
                <a:tab pos="1371600" algn="l"/>
              </a:tabLst>
            </a:pPr>
            <a:r>
              <a:rPr lang="en-US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28</a:t>
            </a:r>
            <a:r>
              <a:rPr lang="en-US" sz="1400" baseline="300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practitioner in HR Generalist, </a:t>
            </a:r>
            <a:r>
              <a:rPr lang="id-ID" sz="1400" dirty="0">
                <a:solidFill>
                  <a:prstClr val="black"/>
                </a:solidFill>
                <a:ea typeface="Avenir Next" charset="0"/>
                <a:cs typeface="Avenir Next" charset="0"/>
              </a:rPr>
              <a:t>Performance Management, Personnel Management, Compensation &amp; Benefit, Talent Management, Digital HR, </a:t>
            </a:r>
            <a:r>
              <a:rPr lang="en-US" sz="1400" dirty="0">
                <a:solidFill>
                  <a:prstClr val="black"/>
                </a:solidFill>
                <a:ea typeface="Avenir Next" charset="0"/>
                <a:cs typeface="Avenir Next" charset="0"/>
              </a:rPr>
              <a:t>Talent Acquisition, Group Coaching at Bob Hasan Group, </a:t>
            </a:r>
            <a:r>
              <a:rPr lang="en-US" sz="1400" dirty="0" err="1">
                <a:solidFill>
                  <a:prstClr val="black"/>
                </a:solidFill>
                <a:ea typeface="Avenir Next" charset="0"/>
                <a:cs typeface="Avenir Next" charset="0"/>
              </a:rPr>
              <a:t>Bakmi</a:t>
            </a:r>
            <a:r>
              <a:rPr lang="en-US" sz="1400" dirty="0">
                <a:solidFill>
                  <a:prstClr val="black"/>
                </a:solidFill>
                <a:ea typeface="Avenir Next" charset="0"/>
                <a:cs typeface="Avenir Next" charset="0"/>
              </a:rPr>
              <a:t> GM, </a:t>
            </a:r>
            <a:r>
              <a:rPr lang="en-US" sz="1400" dirty="0" err="1">
                <a:solidFill>
                  <a:prstClr val="black"/>
                </a:solidFill>
                <a:ea typeface="Avenir Next" charset="0"/>
                <a:cs typeface="Avenir Next" charset="0"/>
              </a:rPr>
              <a:t>Jaddi</a:t>
            </a:r>
            <a:r>
              <a:rPr lang="en-US" sz="1400" dirty="0">
                <a:solidFill>
                  <a:prstClr val="black"/>
                </a:solidFill>
                <a:ea typeface="Avenir Next" charset="0"/>
                <a:cs typeface="Avenir Next" charset="0"/>
              </a:rPr>
              <a:t> Group, Guinness and Air Asia</a:t>
            </a:r>
            <a:endParaRPr lang="id-ID" sz="1400" dirty="0">
              <a:solidFill>
                <a:prstClr val="black"/>
              </a:solidFill>
              <a:ea typeface="Avenir Next" charset="0"/>
              <a:cs typeface="Avenir Next" charset="0"/>
            </a:endParaRPr>
          </a:p>
          <a:p>
            <a:pPr marL="1600200" indent="-1397000" defTabSz="914377">
              <a:tabLst>
                <a:tab pos="1371600" algn="l"/>
              </a:tabLst>
            </a:pPr>
            <a:r>
              <a:rPr lang="id-ID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			</a:t>
            </a:r>
            <a:endParaRPr lang="id-ID" sz="90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1600200" indent="-1397000" defTabSz="914377">
              <a:tabLst>
                <a:tab pos="1371600" algn="l"/>
              </a:tabLst>
            </a:pPr>
            <a:r>
              <a:rPr lang="id-ID" sz="1400" b="1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Education</a:t>
            </a:r>
            <a:r>
              <a:rPr lang="id-ID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endParaRPr lang="en-US" sz="140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1600200" indent="-1397000" defTabSz="914377">
              <a:tabLst>
                <a:tab pos="1371600" algn="l"/>
              </a:tabLst>
            </a:pPr>
            <a:r>
              <a:rPr lang="en-US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S1 </a:t>
            </a:r>
            <a:r>
              <a:rPr lang="en-US" sz="1400" dirty="0" err="1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Ekonomi</a:t>
            </a:r>
            <a:r>
              <a:rPr lang="en-US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Management, </a:t>
            </a:r>
            <a:r>
              <a:rPr lang="en-US" sz="1400" dirty="0" err="1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peminatan</a:t>
            </a:r>
            <a:r>
              <a:rPr lang="en-US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Human Resources</a:t>
            </a:r>
          </a:p>
          <a:p>
            <a:pPr marL="1600200" indent="-1397000" defTabSz="914377">
              <a:tabLst>
                <a:tab pos="1371600" algn="l"/>
              </a:tabLst>
            </a:pPr>
            <a:r>
              <a:rPr lang="en-US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S2 Master </a:t>
            </a:r>
            <a:r>
              <a:rPr lang="en-US" sz="1400" dirty="0" err="1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Hukum</a:t>
            </a:r>
            <a:r>
              <a:rPr lang="en-US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peminatan</a:t>
            </a:r>
            <a:r>
              <a:rPr lang="en-US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Hukum</a:t>
            </a:r>
            <a:r>
              <a:rPr lang="en-US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Industrial &amp; MSDM</a:t>
            </a:r>
            <a:endParaRPr lang="id-ID" sz="140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1600200" indent="-1397000" defTabSz="914377">
              <a:tabLst>
                <a:tab pos="1371600" algn="l"/>
              </a:tabLst>
            </a:pPr>
            <a:endParaRPr lang="id-ID" sz="90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1600200" indent="-1397000" defTabSz="914377">
              <a:tabLst>
                <a:tab pos="1371600" algn="l"/>
              </a:tabLst>
            </a:pPr>
            <a:r>
              <a:rPr lang="id-ID" sz="1400" b="1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Certification</a:t>
            </a:r>
            <a:r>
              <a:rPr lang="id-ID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endParaRPr lang="en-US" sz="140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1600200" indent="-1397000" defTabSz="914377">
              <a:tabLst>
                <a:tab pos="1371600" algn="l"/>
              </a:tabLst>
            </a:pPr>
            <a:r>
              <a:rPr lang="en-US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EPC </a:t>
            </a:r>
            <a:r>
              <a:rPr lang="id-ID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- Erickson Professional Coach</a:t>
            </a:r>
            <a:r>
              <a:rPr lang="en-US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id-ID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Certified</a:t>
            </a:r>
          </a:p>
          <a:p>
            <a:pPr marL="1600200" indent="-1397000" defTabSz="914377">
              <a:tabLst>
                <a:tab pos="1371600" algn="l"/>
              </a:tabLst>
            </a:pPr>
            <a:r>
              <a:rPr lang="id-ID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BHA </a:t>
            </a:r>
            <a:r>
              <a:rPr lang="id-ID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- Certified </a:t>
            </a:r>
            <a:r>
              <a:rPr lang="en-US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Business Handwriting Analysist </a:t>
            </a:r>
            <a:endParaRPr lang="id-ID" sz="140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1600200" indent="-1397000" defTabSz="914377">
              <a:tabLst>
                <a:tab pos="1371600" algn="l"/>
              </a:tabLst>
            </a:pPr>
            <a:r>
              <a:rPr lang="en-US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CHRP</a:t>
            </a:r>
            <a:r>
              <a:rPr lang="id-ID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- Certified </a:t>
            </a:r>
            <a:r>
              <a:rPr lang="en-US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Human Resources Professional </a:t>
            </a:r>
            <a:endParaRPr lang="id-ID" sz="140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1600200" indent="-1397000" defTabSz="914377">
              <a:tabLst>
                <a:tab pos="1371600" algn="l"/>
              </a:tabLst>
            </a:pPr>
            <a:r>
              <a:rPr lang="en-US" sz="1400" dirty="0" err="1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MPPoY</a:t>
            </a:r>
            <a:r>
              <a:rPr lang="en-US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– Master Practitioner Point of You</a:t>
            </a:r>
          </a:p>
          <a:p>
            <a:pPr marL="1600200" indent="-1397000" defTabSz="914377">
              <a:tabLst>
                <a:tab pos="1371600" algn="l"/>
              </a:tabLst>
            </a:pPr>
            <a:r>
              <a:rPr lang="en-US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AC – Access Consciousness, Access Bars Facilitator  </a:t>
            </a:r>
          </a:p>
          <a:p>
            <a:pPr marL="1600200" indent="-1397000" defTabSz="914377">
              <a:tabLst>
                <a:tab pos="1371600" algn="l"/>
              </a:tabLst>
            </a:pPr>
            <a:endParaRPr lang="id-ID" sz="90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1600200" indent="-1397000" defTabSz="914377">
              <a:tabLst>
                <a:tab pos="1371600" algn="l"/>
              </a:tabLst>
            </a:pPr>
            <a:r>
              <a:rPr lang="id-ID" sz="1400" b="1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Organization	</a:t>
            </a:r>
            <a:endParaRPr lang="en-US" sz="14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169863" indent="33338" defTabSz="914377">
              <a:tabLst>
                <a:tab pos="1371600" algn="l"/>
              </a:tabLst>
            </a:pPr>
            <a:r>
              <a:rPr lang="en-US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Head of NS Industry in</a:t>
            </a:r>
            <a:r>
              <a:rPr lang="id-ID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Indonesia Applied Neuroscience Synergy (SINTESA)</a:t>
            </a:r>
          </a:p>
          <a:p>
            <a:pPr marL="169863" indent="33338" defTabSz="914377">
              <a:tabLst>
                <a:tab pos="1371600" algn="l"/>
              </a:tabLst>
            </a:pPr>
            <a:r>
              <a:rPr lang="en-US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Deputy Program Director </a:t>
            </a:r>
            <a:r>
              <a:rPr lang="id-ID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International Coach Federation </a:t>
            </a:r>
            <a:r>
              <a:rPr lang="en-US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id-ID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(ICF)</a:t>
            </a:r>
            <a:endParaRPr lang="en-US" sz="140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169863" indent="33338" defTabSz="914377">
              <a:tabLst>
                <a:tab pos="1371600" algn="l"/>
              </a:tabLst>
            </a:pPr>
            <a:endParaRPr lang="id-ID" sz="140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1600200" indent="-1397000" defTabSz="914377">
              <a:tabLst>
                <a:tab pos="1371600" algn="l"/>
              </a:tabLst>
            </a:pPr>
            <a:r>
              <a:rPr lang="id-ID" sz="1400" b="1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Award	</a:t>
            </a:r>
            <a:endParaRPr lang="en-US" sz="14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28600" indent="-25400" defTabSz="914377">
              <a:tabLst>
                <a:tab pos="1371600" algn="l"/>
              </a:tabLst>
            </a:pPr>
            <a:r>
              <a:rPr lang="id-ID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Best </a:t>
            </a:r>
            <a:r>
              <a:rPr lang="en-US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Inspiring Mentor, Role Model, Outstanding Willpower – </a:t>
            </a:r>
            <a:r>
              <a:rPr lang="en-US" sz="1400" dirty="0" err="1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Kementrian</a:t>
            </a:r>
            <a:r>
              <a:rPr lang="en-US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Pemberdayaan</a:t>
            </a:r>
            <a:r>
              <a:rPr lang="en-US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Perempuan</a:t>
            </a:r>
            <a:r>
              <a:rPr lang="en-US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Republik</a:t>
            </a:r>
            <a:r>
              <a:rPr lang="en-US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Indonesia </a:t>
            </a:r>
            <a:r>
              <a:rPr lang="id-ID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(201</a:t>
            </a:r>
            <a:r>
              <a:rPr lang="en-US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7</a:t>
            </a:r>
            <a:r>
              <a:rPr lang="id-ID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1169959" indent="-1169959" defTabSz="914377">
              <a:tabLst>
                <a:tab pos="988989" algn="l"/>
                <a:tab pos="1169959" algn="l"/>
              </a:tabLst>
            </a:pPr>
            <a:r>
              <a:rPr lang="id-ID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		</a:t>
            </a:r>
            <a:endParaRPr lang="en-US" sz="140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1600200" indent="-1397000" defTabSz="914377">
              <a:tabLst>
                <a:tab pos="1371600" algn="l"/>
              </a:tabLst>
            </a:pPr>
            <a:r>
              <a:rPr lang="en-US" sz="1400" b="1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Current Position</a:t>
            </a:r>
            <a:r>
              <a:rPr lang="id-ID" sz="1400" b="1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endParaRPr lang="en-US" sz="14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28600" indent="-25400" defTabSz="914377">
              <a:tabLst>
                <a:tab pos="1371600" algn="l"/>
              </a:tabLst>
            </a:pPr>
            <a:r>
              <a:rPr lang="en-US" sz="1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Chief People Officer IAC Group</a:t>
            </a:r>
            <a:endParaRPr lang="id-ID" sz="140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1169959" indent="-1169959" defTabSz="914377">
              <a:tabLst>
                <a:tab pos="988989" algn="l"/>
                <a:tab pos="1169959" algn="l"/>
              </a:tabLst>
            </a:pPr>
            <a:endParaRPr lang="id-ID" sz="140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373C391-7774-48B6-898E-372F8F319930}"/>
              </a:ext>
            </a:extLst>
          </p:cNvPr>
          <p:cNvSpPr txBox="1"/>
          <p:nvPr/>
        </p:nvSpPr>
        <p:spPr>
          <a:xfrm>
            <a:off x="452642" y="1893798"/>
            <a:ext cx="2597258" cy="5183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defTabSz="584185" hangingPunct="0"/>
            <a:r>
              <a:rPr lang="en-US" sz="135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Helvetica Neue Light"/>
              </a:rPr>
              <a:t>Hospitality Coach</a:t>
            </a:r>
          </a:p>
          <a:p>
            <a:pPr algn="r" defTabSz="584185" hangingPunct="0"/>
            <a:r>
              <a:rPr lang="en-US" sz="135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Helvetica Neue Light"/>
              </a:rPr>
              <a:t>Transformation Coach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2BA25E0-1B52-4A85-8F6E-7EC05A1DADDA}"/>
              </a:ext>
            </a:extLst>
          </p:cNvPr>
          <p:cNvCxnSpPr/>
          <p:nvPr/>
        </p:nvCxnSpPr>
        <p:spPr>
          <a:xfrm>
            <a:off x="3381156" y="1026547"/>
            <a:ext cx="0" cy="6039535"/>
          </a:xfrm>
          <a:prstGeom prst="line">
            <a:avLst/>
          </a:prstGeom>
          <a:noFill/>
          <a:ln w="12700" cap="flat">
            <a:solidFill>
              <a:srgbClr val="ABABAB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E29BE14-C144-45DA-B7CF-A952235DB909}"/>
              </a:ext>
            </a:extLst>
          </p:cNvPr>
          <p:cNvSpPr/>
          <p:nvPr/>
        </p:nvSpPr>
        <p:spPr>
          <a:xfrm>
            <a:off x="452642" y="985793"/>
            <a:ext cx="2675992" cy="653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buSzPct val="25000"/>
            </a:pPr>
            <a:r>
              <a:rPr lang="en-US" b="1">
                <a:solidFill>
                  <a:srgbClr val="33498D"/>
                </a:solidFill>
              </a:rPr>
              <a:t>Rina Prasetyawaty, CHRP, CBHA, EPC</a:t>
            </a:r>
            <a:endParaRPr lang="en-US" b="1" dirty="0">
              <a:solidFill>
                <a:srgbClr val="33498D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6AE44948-6B77-4715-8FE3-75979FDA0D6C}"/>
              </a:ext>
            </a:extLst>
          </p:cNvPr>
          <p:cNvSpPr txBox="1">
            <a:spLocks/>
          </p:cNvSpPr>
          <p:nvPr/>
        </p:nvSpPr>
        <p:spPr>
          <a:xfrm>
            <a:off x="586335" y="985793"/>
            <a:ext cx="3870774" cy="65382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defTabSz="914377">
              <a:buSzPct val="25000"/>
            </a:pPr>
            <a:endParaRPr lang="en-US" sz="2000" b="1" dirty="0">
              <a:solidFill>
                <a:srgbClr val="33498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624347FF-7A40-44DD-A700-88F38D63C3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DFCF8"/>
              </a:clrFrom>
              <a:clrTo>
                <a:srgbClr val="FDFC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9" r="4444"/>
          <a:stretch/>
        </p:blipFill>
        <p:spPr>
          <a:xfrm>
            <a:off x="112971" y="2505815"/>
            <a:ext cx="3276600" cy="4077547"/>
          </a:xfrm>
          <a:prstGeom prst="rect">
            <a:avLst/>
          </a:prstGeom>
        </p:spPr>
      </p:pic>
      <p:pic>
        <p:nvPicPr>
          <p:cNvPr id="67" name="Picture 32">
            <a:extLst>
              <a:ext uri="{FF2B5EF4-FFF2-40B4-BE49-F238E27FC236}">
                <a16:creationId xmlns:a16="http://schemas.microsoft.com/office/drawing/2014/main" id="{C6E530EC-8B80-41DB-9AFA-42B1EF408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2" y="6018059"/>
            <a:ext cx="3206301" cy="8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13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943</Words>
  <Application>Microsoft Office PowerPoint</Application>
  <PresentationFormat>On-screen Show (4:3)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Aharoni</vt:lpstr>
      <vt:lpstr>Arial</vt:lpstr>
      <vt:lpstr>Arial Black</vt:lpstr>
      <vt:lpstr>Calibri</vt:lpstr>
      <vt:lpstr>Calisto MT</vt:lpstr>
      <vt:lpstr>Century Gothic</vt:lpstr>
      <vt:lpstr>FreesiaUPC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Audrey Christabel</cp:lastModifiedBy>
  <cp:revision>44</cp:revision>
  <dcterms:created xsi:type="dcterms:W3CDTF">2019-03-26T15:40:15Z</dcterms:created>
  <dcterms:modified xsi:type="dcterms:W3CDTF">2019-12-31T14:56:58Z</dcterms:modified>
</cp:coreProperties>
</file>