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70" r:id="rId5"/>
    <p:sldId id="271" r:id="rId6"/>
    <p:sldId id="263" r:id="rId7"/>
    <p:sldId id="265" r:id="rId8"/>
    <p:sldId id="264" r:id="rId9"/>
    <p:sldId id="272" r:id="rId10"/>
    <p:sldId id="273"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037C41F-83B5-4C49-8562-FA0848E94694}">
          <p14:sldIdLst>
            <p14:sldId id="258"/>
            <p14:sldId id="259"/>
            <p14:sldId id="260"/>
            <p14:sldId id="270"/>
            <p14:sldId id="271"/>
            <p14:sldId id="263"/>
            <p14:sldId id="265"/>
            <p14:sldId id="264"/>
            <p14:sldId id="272"/>
            <p14:sldId id="273"/>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94660"/>
  </p:normalViewPr>
  <p:slideViewPr>
    <p:cSldViewPr snapToGrid="0">
      <p:cViewPr varScale="1">
        <p:scale>
          <a:sx n="59" d="100"/>
          <a:sy n="59" d="100"/>
        </p:scale>
        <p:origin x="96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2360B-1771-C074-B698-F482BCC4AB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B18ACDFB-AC16-906C-808A-36C9868CB5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F28F5FCB-21B9-B643-2DB6-C63B8C095ED1}"/>
              </a:ext>
            </a:extLst>
          </p:cNvPr>
          <p:cNvSpPr>
            <a:spLocks noGrp="1"/>
          </p:cNvSpPr>
          <p:nvPr>
            <p:ph type="dt" sz="half" idx="10"/>
          </p:nvPr>
        </p:nvSpPr>
        <p:spPr/>
        <p:txBody>
          <a:bodyPr/>
          <a:lstStyle/>
          <a:p>
            <a:fld id="{F9CBCBDF-5B51-4EA8-9D7A-DDCA25C60C9E}" type="datetimeFigureOut">
              <a:rPr lang="en-ID" smtClean="0"/>
              <a:t>25/01/2025</a:t>
            </a:fld>
            <a:endParaRPr lang="en-ID"/>
          </a:p>
        </p:txBody>
      </p:sp>
      <p:sp>
        <p:nvSpPr>
          <p:cNvPr id="5" name="Footer Placeholder 4">
            <a:extLst>
              <a:ext uri="{FF2B5EF4-FFF2-40B4-BE49-F238E27FC236}">
                <a16:creationId xmlns:a16="http://schemas.microsoft.com/office/drawing/2014/main" id="{8A740EDE-0633-96E5-EF69-0A95A361CF0B}"/>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213CCE37-2F00-0B95-D777-28290F541A72}"/>
              </a:ext>
            </a:extLst>
          </p:cNvPr>
          <p:cNvSpPr>
            <a:spLocks noGrp="1"/>
          </p:cNvSpPr>
          <p:nvPr>
            <p:ph type="sldNum" sz="quarter" idx="12"/>
          </p:nvPr>
        </p:nvSpPr>
        <p:spPr/>
        <p:txBody>
          <a:bodyPr/>
          <a:lstStyle/>
          <a:p>
            <a:fld id="{B46CCEF8-39C9-4877-AEFC-2DE91E32914E}" type="slidenum">
              <a:rPr lang="en-ID" smtClean="0"/>
              <a:t>‹#›</a:t>
            </a:fld>
            <a:endParaRPr lang="en-ID"/>
          </a:p>
        </p:txBody>
      </p:sp>
    </p:spTree>
    <p:extLst>
      <p:ext uri="{BB962C8B-B14F-4D97-AF65-F5344CB8AC3E}">
        <p14:creationId xmlns:p14="http://schemas.microsoft.com/office/powerpoint/2010/main" val="2985403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2AEEE-7E9D-8948-34A8-5131A526EA4E}"/>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255AD55C-5B10-FA70-585A-1F028018E5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D03059A-7F73-0F15-7F93-3FBDEB909F09}"/>
              </a:ext>
            </a:extLst>
          </p:cNvPr>
          <p:cNvSpPr>
            <a:spLocks noGrp="1"/>
          </p:cNvSpPr>
          <p:nvPr>
            <p:ph type="dt" sz="half" idx="10"/>
          </p:nvPr>
        </p:nvSpPr>
        <p:spPr/>
        <p:txBody>
          <a:bodyPr/>
          <a:lstStyle/>
          <a:p>
            <a:fld id="{F9CBCBDF-5B51-4EA8-9D7A-DDCA25C60C9E}" type="datetimeFigureOut">
              <a:rPr lang="en-ID" smtClean="0"/>
              <a:t>25/01/2025</a:t>
            </a:fld>
            <a:endParaRPr lang="en-ID"/>
          </a:p>
        </p:txBody>
      </p:sp>
      <p:sp>
        <p:nvSpPr>
          <p:cNvPr id="5" name="Footer Placeholder 4">
            <a:extLst>
              <a:ext uri="{FF2B5EF4-FFF2-40B4-BE49-F238E27FC236}">
                <a16:creationId xmlns:a16="http://schemas.microsoft.com/office/drawing/2014/main" id="{E10F8300-0CB4-0B1A-9F7A-AC78F048D9D6}"/>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F0D5F2D1-617C-8FA8-92E6-00638E553328}"/>
              </a:ext>
            </a:extLst>
          </p:cNvPr>
          <p:cNvSpPr>
            <a:spLocks noGrp="1"/>
          </p:cNvSpPr>
          <p:nvPr>
            <p:ph type="sldNum" sz="quarter" idx="12"/>
          </p:nvPr>
        </p:nvSpPr>
        <p:spPr/>
        <p:txBody>
          <a:bodyPr/>
          <a:lstStyle/>
          <a:p>
            <a:fld id="{B46CCEF8-39C9-4877-AEFC-2DE91E32914E}" type="slidenum">
              <a:rPr lang="en-ID" smtClean="0"/>
              <a:t>‹#›</a:t>
            </a:fld>
            <a:endParaRPr lang="en-ID"/>
          </a:p>
        </p:txBody>
      </p:sp>
    </p:spTree>
    <p:extLst>
      <p:ext uri="{BB962C8B-B14F-4D97-AF65-F5344CB8AC3E}">
        <p14:creationId xmlns:p14="http://schemas.microsoft.com/office/powerpoint/2010/main" val="3829696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F75113-1B9B-E913-716A-0F7FA8E8942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77F9D7FB-5A33-9049-B78E-325DD18A55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F146090A-F3BF-B505-6028-6A38A1E369A9}"/>
              </a:ext>
            </a:extLst>
          </p:cNvPr>
          <p:cNvSpPr>
            <a:spLocks noGrp="1"/>
          </p:cNvSpPr>
          <p:nvPr>
            <p:ph type="dt" sz="half" idx="10"/>
          </p:nvPr>
        </p:nvSpPr>
        <p:spPr/>
        <p:txBody>
          <a:bodyPr/>
          <a:lstStyle/>
          <a:p>
            <a:fld id="{F9CBCBDF-5B51-4EA8-9D7A-DDCA25C60C9E}" type="datetimeFigureOut">
              <a:rPr lang="en-ID" smtClean="0"/>
              <a:t>25/01/2025</a:t>
            </a:fld>
            <a:endParaRPr lang="en-ID"/>
          </a:p>
        </p:txBody>
      </p:sp>
      <p:sp>
        <p:nvSpPr>
          <p:cNvPr id="5" name="Footer Placeholder 4">
            <a:extLst>
              <a:ext uri="{FF2B5EF4-FFF2-40B4-BE49-F238E27FC236}">
                <a16:creationId xmlns:a16="http://schemas.microsoft.com/office/drawing/2014/main" id="{899A365C-7F93-AB94-C04D-6D9F5F0DA0A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4B4452D-2D2F-7919-06A5-733D75CFE8CD}"/>
              </a:ext>
            </a:extLst>
          </p:cNvPr>
          <p:cNvSpPr>
            <a:spLocks noGrp="1"/>
          </p:cNvSpPr>
          <p:nvPr>
            <p:ph type="sldNum" sz="quarter" idx="12"/>
          </p:nvPr>
        </p:nvSpPr>
        <p:spPr/>
        <p:txBody>
          <a:bodyPr/>
          <a:lstStyle/>
          <a:p>
            <a:fld id="{B46CCEF8-39C9-4877-AEFC-2DE91E32914E}" type="slidenum">
              <a:rPr lang="en-ID" smtClean="0"/>
              <a:t>‹#›</a:t>
            </a:fld>
            <a:endParaRPr lang="en-ID"/>
          </a:p>
        </p:txBody>
      </p:sp>
    </p:spTree>
    <p:extLst>
      <p:ext uri="{BB962C8B-B14F-4D97-AF65-F5344CB8AC3E}">
        <p14:creationId xmlns:p14="http://schemas.microsoft.com/office/powerpoint/2010/main" val="2326491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92236-6E6E-9C1F-C63C-AFF10DA6C468}"/>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0944639B-9311-BCA7-C1DD-B6D0532788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77404499-47DD-AF8D-96F3-86A6A3ECB388}"/>
              </a:ext>
            </a:extLst>
          </p:cNvPr>
          <p:cNvSpPr>
            <a:spLocks noGrp="1"/>
          </p:cNvSpPr>
          <p:nvPr>
            <p:ph type="dt" sz="half" idx="10"/>
          </p:nvPr>
        </p:nvSpPr>
        <p:spPr/>
        <p:txBody>
          <a:bodyPr/>
          <a:lstStyle/>
          <a:p>
            <a:fld id="{F9CBCBDF-5B51-4EA8-9D7A-DDCA25C60C9E}" type="datetimeFigureOut">
              <a:rPr lang="en-ID" smtClean="0"/>
              <a:t>25/01/2025</a:t>
            </a:fld>
            <a:endParaRPr lang="en-ID"/>
          </a:p>
        </p:txBody>
      </p:sp>
      <p:sp>
        <p:nvSpPr>
          <p:cNvPr id="5" name="Footer Placeholder 4">
            <a:extLst>
              <a:ext uri="{FF2B5EF4-FFF2-40B4-BE49-F238E27FC236}">
                <a16:creationId xmlns:a16="http://schemas.microsoft.com/office/drawing/2014/main" id="{822AD400-07F1-AF32-B58E-D1F00EB85189}"/>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A6792980-8169-9FFA-D3E6-A87D81D85C37}"/>
              </a:ext>
            </a:extLst>
          </p:cNvPr>
          <p:cNvSpPr>
            <a:spLocks noGrp="1"/>
          </p:cNvSpPr>
          <p:nvPr>
            <p:ph type="sldNum" sz="quarter" idx="12"/>
          </p:nvPr>
        </p:nvSpPr>
        <p:spPr/>
        <p:txBody>
          <a:bodyPr/>
          <a:lstStyle/>
          <a:p>
            <a:fld id="{B46CCEF8-39C9-4877-AEFC-2DE91E32914E}" type="slidenum">
              <a:rPr lang="en-ID" smtClean="0"/>
              <a:t>‹#›</a:t>
            </a:fld>
            <a:endParaRPr lang="en-ID"/>
          </a:p>
        </p:txBody>
      </p:sp>
    </p:spTree>
    <p:extLst>
      <p:ext uri="{BB962C8B-B14F-4D97-AF65-F5344CB8AC3E}">
        <p14:creationId xmlns:p14="http://schemas.microsoft.com/office/powerpoint/2010/main" val="221142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C8FC5-698D-087C-EAF9-7AC31F6F29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B39DA7DE-FDC8-1320-D320-A007D25F8BE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1F5A74-5BC7-1B77-CB63-167BCC2C1E61}"/>
              </a:ext>
            </a:extLst>
          </p:cNvPr>
          <p:cNvSpPr>
            <a:spLocks noGrp="1"/>
          </p:cNvSpPr>
          <p:nvPr>
            <p:ph type="dt" sz="half" idx="10"/>
          </p:nvPr>
        </p:nvSpPr>
        <p:spPr/>
        <p:txBody>
          <a:bodyPr/>
          <a:lstStyle/>
          <a:p>
            <a:fld id="{F9CBCBDF-5B51-4EA8-9D7A-DDCA25C60C9E}" type="datetimeFigureOut">
              <a:rPr lang="en-ID" smtClean="0"/>
              <a:t>25/01/2025</a:t>
            </a:fld>
            <a:endParaRPr lang="en-ID"/>
          </a:p>
        </p:txBody>
      </p:sp>
      <p:sp>
        <p:nvSpPr>
          <p:cNvPr id="5" name="Footer Placeholder 4">
            <a:extLst>
              <a:ext uri="{FF2B5EF4-FFF2-40B4-BE49-F238E27FC236}">
                <a16:creationId xmlns:a16="http://schemas.microsoft.com/office/drawing/2014/main" id="{F494CA0D-70F0-1C26-E2EA-7F70DC50863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C6626BC-4C36-8945-BEB5-3A3E006F0EF2}"/>
              </a:ext>
            </a:extLst>
          </p:cNvPr>
          <p:cNvSpPr>
            <a:spLocks noGrp="1"/>
          </p:cNvSpPr>
          <p:nvPr>
            <p:ph type="sldNum" sz="quarter" idx="12"/>
          </p:nvPr>
        </p:nvSpPr>
        <p:spPr/>
        <p:txBody>
          <a:bodyPr/>
          <a:lstStyle/>
          <a:p>
            <a:fld id="{B46CCEF8-39C9-4877-AEFC-2DE91E32914E}" type="slidenum">
              <a:rPr lang="en-ID" smtClean="0"/>
              <a:t>‹#›</a:t>
            </a:fld>
            <a:endParaRPr lang="en-ID"/>
          </a:p>
        </p:txBody>
      </p:sp>
    </p:spTree>
    <p:extLst>
      <p:ext uri="{BB962C8B-B14F-4D97-AF65-F5344CB8AC3E}">
        <p14:creationId xmlns:p14="http://schemas.microsoft.com/office/powerpoint/2010/main" val="3603922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9F3D8-926E-9E8B-0C15-30ADD737A6E0}"/>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D8F687AD-C5A2-603C-51FD-DA09AD4F4C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263C4B82-B841-CD73-DF04-7EA7893679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6A0A5A6C-E832-68F0-0568-B2A38DC51DBD}"/>
              </a:ext>
            </a:extLst>
          </p:cNvPr>
          <p:cNvSpPr>
            <a:spLocks noGrp="1"/>
          </p:cNvSpPr>
          <p:nvPr>
            <p:ph type="dt" sz="half" idx="10"/>
          </p:nvPr>
        </p:nvSpPr>
        <p:spPr/>
        <p:txBody>
          <a:bodyPr/>
          <a:lstStyle/>
          <a:p>
            <a:fld id="{F9CBCBDF-5B51-4EA8-9D7A-DDCA25C60C9E}" type="datetimeFigureOut">
              <a:rPr lang="en-ID" smtClean="0"/>
              <a:t>25/01/2025</a:t>
            </a:fld>
            <a:endParaRPr lang="en-ID"/>
          </a:p>
        </p:txBody>
      </p:sp>
      <p:sp>
        <p:nvSpPr>
          <p:cNvPr id="6" name="Footer Placeholder 5">
            <a:extLst>
              <a:ext uri="{FF2B5EF4-FFF2-40B4-BE49-F238E27FC236}">
                <a16:creationId xmlns:a16="http://schemas.microsoft.com/office/drawing/2014/main" id="{907BF27B-52CB-07A7-C8A4-AA4D6C3F8557}"/>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0B8F11C8-7ECD-E87F-9390-60F96F66DDCE}"/>
              </a:ext>
            </a:extLst>
          </p:cNvPr>
          <p:cNvSpPr>
            <a:spLocks noGrp="1"/>
          </p:cNvSpPr>
          <p:nvPr>
            <p:ph type="sldNum" sz="quarter" idx="12"/>
          </p:nvPr>
        </p:nvSpPr>
        <p:spPr/>
        <p:txBody>
          <a:bodyPr/>
          <a:lstStyle/>
          <a:p>
            <a:fld id="{B46CCEF8-39C9-4877-AEFC-2DE91E32914E}" type="slidenum">
              <a:rPr lang="en-ID" smtClean="0"/>
              <a:t>‹#›</a:t>
            </a:fld>
            <a:endParaRPr lang="en-ID"/>
          </a:p>
        </p:txBody>
      </p:sp>
    </p:spTree>
    <p:extLst>
      <p:ext uri="{BB962C8B-B14F-4D97-AF65-F5344CB8AC3E}">
        <p14:creationId xmlns:p14="http://schemas.microsoft.com/office/powerpoint/2010/main" val="3601926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3DAB6-05BE-1D81-E9B3-7AE188888A67}"/>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95CA8193-5995-0EA4-79A0-FA02B89C17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C03233-B3E0-F3C0-66EE-CF9FC48B02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E50174AD-3F10-F699-D200-FBC363A373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C9B3B1-7F75-716D-9FFB-05B87B405A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AA5CCBD6-EC10-5C1F-1BA5-57B68513706D}"/>
              </a:ext>
            </a:extLst>
          </p:cNvPr>
          <p:cNvSpPr>
            <a:spLocks noGrp="1"/>
          </p:cNvSpPr>
          <p:nvPr>
            <p:ph type="dt" sz="half" idx="10"/>
          </p:nvPr>
        </p:nvSpPr>
        <p:spPr/>
        <p:txBody>
          <a:bodyPr/>
          <a:lstStyle/>
          <a:p>
            <a:fld id="{F9CBCBDF-5B51-4EA8-9D7A-DDCA25C60C9E}" type="datetimeFigureOut">
              <a:rPr lang="en-ID" smtClean="0"/>
              <a:t>25/01/2025</a:t>
            </a:fld>
            <a:endParaRPr lang="en-ID"/>
          </a:p>
        </p:txBody>
      </p:sp>
      <p:sp>
        <p:nvSpPr>
          <p:cNvPr id="8" name="Footer Placeholder 7">
            <a:extLst>
              <a:ext uri="{FF2B5EF4-FFF2-40B4-BE49-F238E27FC236}">
                <a16:creationId xmlns:a16="http://schemas.microsoft.com/office/drawing/2014/main" id="{834D669B-A976-A54C-4A8D-200191648BF2}"/>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224FF495-A355-16A4-029E-B0882DCD6ABB}"/>
              </a:ext>
            </a:extLst>
          </p:cNvPr>
          <p:cNvSpPr>
            <a:spLocks noGrp="1"/>
          </p:cNvSpPr>
          <p:nvPr>
            <p:ph type="sldNum" sz="quarter" idx="12"/>
          </p:nvPr>
        </p:nvSpPr>
        <p:spPr/>
        <p:txBody>
          <a:bodyPr/>
          <a:lstStyle/>
          <a:p>
            <a:fld id="{B46CCEF8-39C9-4877-AEFC-2DE91E32914E}" type="slidenum">
              <a:rPr lang="en-ID" smtClean="0"/>
              <a:t>‹#›</a:t>
            </a:fld>
            <a:endParaRPr lang="en-ID"/>
          </a:p>
        </p:txBody>
      </p:sp>
    </p:spTree>
    <p:extLst>
      <p:ext uri="{BB962C8B-B14F-4D97-AF65-F5344CB8AC3E}">
        <p14:creationId xmlns:p14="http://schemas.microsoft.com/office/powerpoint/2010/main" val="73719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457C7-297C-E322-8E74-98470746CE95}"/>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20E5BDAA-AB4C-DA94-DC2A-A7138DA03724}"/>
              </a:ext>
            </a:extLst>
          </p:cNvPr>
          <p:cNvSpPr>
            <a:spLocks noGrp="1"/>
          </p:cNvSpPr>
          <p:nvPr>
            <p:ph type="dt" sz="half" idx="10"/>
          </p:nvPr>
        </p:nvSpPr>
        <p:spPr/>
        <p:txBody>
          <a:bodyPr/>
          <a:lstStyle/>
          <a:p>
            <a:fld id="{F9CBCBDF-5B51-4EA8-9D7A-DDCA25C60C9E}" type="datetimeFigureOut">
              <a:rPr lang="en-ID" smtClean="0"/>
              <a:t>25/01/2025</a:t>
            </a:fld>
            <a:endParaRPr lang="en-ID"/>
          </a:p>
        </p:txBody>
      </p:sp>
      <p:sp>
        <p:nvSpPr>
          <p:cNvPr id="4" name="Footer Placeholder 3">
            <a:extLst>
              <a:ext uri="{FF2B5EF4-FFF2-40B4-BE49-F238E27FC236}">
                <a16:creationId xmlns:a16="http://schemas.microsoft.com/office/drawing/2014/main" id="{E17C9B39-A3E1-1E05-0AFF-1681B2FAC497}"/>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A23C3FC7-BBD6-5E9B-F119-98A7E3C93FFD}"/>
              </a:ext>
            </a:extLst>
          </p:cNvPr>
          <p:cNvSpPr>
            <a:spLocks noGrp="1"/>
          </p:cNvSpPr>
          <p:nvPr>
            <p:ph type="sldNum" sz="quarter" idx="12"/>
          </p:nvPr>
        </p:nvSpPr>
        <p:spPr/>
        <p:txBody>
          <a:bodyPr/>
          <a:lstStyle/>
          <a:p>
            <a:fld id="{B46CCEF8-39C9-4877-AEFC-2DE91E32914E}" type="slidenum">
              <a:rPr lang="en-ID" smtClean="0"/>
              <a:t>‹#›</a:t>
            </a:fld>
            <a:endParaRPr lang="en-ID"/>
          </a:p>
        </p:txBody>
      </p:sp>
    </p:spTree>
    <p:extLst>
      <p:ext uri="{BB962C8B-B14F-4D97-AF65-F5344CB8AC3E}">
        <p14:creationId xmlns:p14="http://schemas.microsoft.com/office/powerpoint/2010/main" val="3945601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49348E-5B0C-FE45-D3F4-300FA2DB25D7}"/>
              </a:ext>
            </a:extLst>
          </p:cNvPr>
          <p:cNvSpPr>
            <a:spLocks noGrp="1"/>
          </p:cNvSpPr>
          <p:nvPr>
            <p:ph type="dt" sz="half" idx="10"/>
          </p:nvPr>
        </p:nvSpPr>
        <p:spPr/>
        <p:txBody>
          <a:bodyPr/>
          <a:lstStyle/>
          <a:p>
            <a:fld id="{F9CBCBDF-5B51-4EA8-9D7A-DDCA25C60C9E}" type="datetimeFigureOut">
              <a:rPr lang="en-ID" smtClean="0"/>
              <a:t>25/01/2025</a:t>
            </a:fld>
            <a:endParaRPr lang="en-ID"/>
          </a:p>
        </p:txBody>
      </p:sp>
      <p:sp>
        <p:nvSpPr>
          <p:cNvPr id="3" name="Footer Placeholder 2">
            <a:extLst>
              <a:ext uri="{FF2B5EF4-FFF2-40B4-BE49-F238E27FC236}">
                <a16:creationId xmlns:a16="http://schemas.microsoft.com/office/drawing/2014/main" id="{FDDBBAFB-8211-A715-E6D8-EF0972C05AF6}"/>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6805A23F-21DA-3335-3F6A-C01D9EF2634B}"/>
              </a:ext>
            </a:extLst>
          </p:cNvPr>
          <p:cNvSpPr>
            <a:spLocks noGrp="1"/>
          </p:cNvSpPr>
          <p:nvPr>
            <p:ph type="sldNum" sz="quarter" idx="12"/>
          </p:nvPr>
        </p:nvSpPr>
        <p:spPr/>
        <p:txBody>
          <a:bodyPr/>
          <a:lstStyle/>
          <a:p>
            <a:fld id="{B46CCEF8-39C9-4877-AEFC-2DE91E32914E}" type="slidenum">
              <a:rPr lang="en-ID" smtClean="0"/>
              <a:t>‹#›</a:t>
            </a:fld>
            <a:endParaRPr lang="en-ID"/>
          </a:p>
        </p:txBody>
      </p:sp>
    </p:spTree>
    <p:extLst>
      <p:ext uri="{BB962C8B-B14F-4D97-AF65-F5344CB8AC3E}">
        <p14:creationId xmlns:p14="http://schemas.microsoft.com/office/powerpoint/2010/main" val="3581155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639FD-604A-259C-D66F-0C643D9CA1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A4F00252-99A3-32E3-27DA-DF7767F599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B8BAE12F-DAFF-A214-4570-069EA05D21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B3F88E-29DA-DCA6-2D73-D2642953146A}"/>
              </a:ext>
            </a:extLst>
          </p:cNvPr>
          <p:cNvSpPr>
            <a:spLocks noGrp="1"/>
          </p:cNvSpPr>
          <p:nvPr>
            <p:ph type="dt" sz="half" idx="10"/>
          </p:nvPr>
        </p:nvSpPr>
        <p:spPr/>
        <p:txBody>
          <a:bodyPr/>
          <a:lstStyle/>
          <a:p>
            <a:fld id="{F9CBCBDF-5B51-4EA8-9D7A-DDCA25C60C9E}" type="datetimeFigureOut">
              <a:rPr lang="en-ID" smtClean="0"/>
              <a:t>25/01/2025</a:t>
            </a:fld>
            <a:endParaRPr lang="en-ID"/>
          </a:p>
        </p:txBody>
      </p:sp>
      <p:sp>
        <p:nvSpPr>
          <p:cNvPr id="6" name="Footer Placeholder 5">
            <a:extLst>
              <a:ext uri="{FF2B5EF4-FFF2-40B4-BE49-F238E27FC236}">
                <a16:creationId xmlns:a16="http://schemas.microsoft.com/office/drawing/2014/main" id="{8DA7EAAA-CAC8-EEEF-42AC-DB8BD785EE95}"/>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BDF62A78-E420-CF72-BD79-DF6E0CC6F5E8}"/>
              </a:ext>
            </a:extLst>
          </p:cNvPr>
          <p:cNvSpPr>
            <a:spLocks noGrp="1"/>
          </p:cNvSpPr>
          <p:nvPr>
            <p:ph type="sldNum" sz="quarter" idx="12"/>
          </p:nvPr>
        </p:nvSpPr>
        <p:spPr/>
        <p:txBody>
          <a:bodyPr/>
          <a:lstStyle/>
          <a:p>
            <a:fld id="{B46CCEF8-39C9-4877-AEFC-2DE91E32914E}" type="slidenum">
              <a:rPr lang="en-ID" smtClean="0"/>
              <a:t>‹#›</a:t>
            </a:fld>
            <a:endParaRPr lang="en-ID"/>
          </a:p>
        </p:txBody>
      </p:sp>
    </p:spTree>
    <p:extLst>
      <p:ext uri="{BB962C8B-B14F-4D97-AF65-F5344CB8AC3E}">
        <p14:creationId xmlns:p14="http://schemas.microsoft.com/office/powerpoint/2010/main" val="11125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BFBEE-2720-7406-293B-B6A6172F0F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33117D8B-5E61-3449-3B50-4347CD75F6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34A2A1BF-990C-A482-7ED9-EBBA9BD78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4EA768-520B-83AC-73EF-2FBA52D041FF}"/>
              </a:ext>
            </a:extLst>
          </p:cNvPr>
          <p:cNvSpPr>
            <a:spLocks noGrp="1"/>
          </p:cNvSpPr>
          <p:nvPr>
            <p:ph type="dt" sz="half" idx="10"/>
          </p:nvPr>
        </p:nvSpPr>
        <p:spPr/>
        <p:txBody>
          <a:bodyPr/>
          <a:lstStyle/>
          <a:p>
            <a:fld id="{F9CBCBDF-5B51-4EA8-9D7A-DDCA25C60C9E}" type="datetimeFigureOut">
              <a:rPr lang="en-ID" smtClean="0"/>
              <a:t>25/01/2025</a:t>
            </a:fld>
            <a:endParaRPr lang="en-ID"/>
          </a:p>
        </p:txBody>
      </p:sp>
      <p:sp>
        <p:nvSpPr>
          <p:cNvPr id="6" name="Footer Placeholder 5">
            <a:extLst>
              <a:ext uri="{FF2B5EF4-FFF2-40B4-BE49-F238E27FC236}">
                <a16:creationId xmlns:a16="http://schemas.microsoft.com/office/drawing/2014/main" id="{296D091E-A0B2-815F-6DCE-802084672510}"/>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F18FD0C8-15ED-F218-97AE-6C5A693C828E}"/>
              </a:ext>
            </a:extLst>
          </p:cNvPr>
          <p:cNvSpPr>
            <a:spLocks noGrp="1"/>
          </p:cNvSpPr>
          <p:nvPr>
            <p:ph type="sldNum" sz="quarter" idx="12"/>
          </p:nvPr>
        </p:nvSpPr>
        <p:spPr/>
        <p:txBody>
          <a:bodyPr/>
          <a:lstStyle/>
          <a:p>
            <a:fld id="{B46CCEF8-39C9-4877-AEFC-2DE91E32914E}" type="slidenum">
              <a:rPr lang="en-ID" smtClean="0"/>
              <a:t>‹#›</a:t>
            </a:fld>
            <a:endParaRPr lang="en-ID"/>
          </a:p>
        </p:txBody>
      </p:sp>
    </p:spTree>
    <p:extLst>
      <p:ext uri="{BB962C8B-B14F-4D97-AF65-F5344CB8AC3E}">
        <p14:creationId xmlns:p14="http://schemas.microsoft.com/office/powerpoint/2010/main" val="3503055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FC6262-376C-A2A7-64D0-42DDF67425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2D3E56FD-A746-593C-1C71-F041818D14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2A5AF2D5-F704-D339-C0C6-C28596DEEE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9CBCBDF-5B51-4EA8-9D7A-DDCA25C60C9E}" type="datetimeFigureOut">
              <a:rPr lang="en-ID" smtClean="0"/>
              <a:t>25/01/2025</a:t>
            </a:fld>
            <a:endParaRPr lang="en-ID"/>
          </a:p>
        </p:txBody>
      </p:sp>
      <p:sp>
        <p:nvSpPr>
          <p:cNvPr id="5" name="Footer Placeholder 4">
            <a:extLst>
              <a:ext uri="{FF2B5EF4-FFF2-40B4-BE49-F238E27FC236}">
                <a16:creationId xmlns:a16="http://schemas.microsoft.com/office/drawing/2014/main" id="{2133ECB1-5B7F-264B-9DF0-D0248102E4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D"/>
          </a:p>
        </p:txBody>
      </p:sp>
      <p:sp>
        <p:nvSpPr>
          <p:cNvPr id="6" name="Slide Number Placeholder 5">
            <a:extLst>
              <a:ext uri="{FF2B5EF4-FFF2-40B4-BE49-F238E27FC236}">
                <a16:creationId xmlns:a16="http://schemas.microsoft.com/office/drawing/2014/main" id="{4178C1AD-31F9-FE4C-017A-94F1E887B2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46CCEF8-39C9-4877-AEFC-2DE91E32914E}" type="slidenum">
              <a:rPr lang="en-ID" smtClean="0"/>
              <a:t>‹#›</a:t>
            </a:fld>
            <a:endParaRPr lang="en-ID"/>
          </a:p>
        </p:txBody>
      </p:sp>
    </p:spTree>
    <p:extLst>
      <p:ext uri="{BB962C8B-B14F-4D97-AF65-F5344CB8AC3E}">
        <p14:creationId xmlns:p14="http://schemas.microsoft.com/office/powerpoint/2010/main" val="863246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F50A3-A76E-322A-E2AF-C92DC32D152D}"/>
              </a:ext>
            </a:extLst>
          </p:cNvPr>
          <p:cNvSpPr>
            <a:spLocks noGrp="1"/>
          </p:cNvSpPr>
          <p:nvPr>
            <p:ph type="ctrTitle"/>
          </p:nvPr>
        </p:nvSpPr>
        <p:spPr/>
        <p:txBody>
          <a:bodyPr>
            <a:normAutofit/>
          </a:bodyPr>
          <a:lstStyle/>
          <a:p>
            <a:r>
              <a:rPr lang="en-US" sz="5000" dirty="0"/>
              <a:t>Analyzing Performance YOLOv8 in </a:t>
            </a:r>
            <a:r>
              <a:rPr lang="en-US" sz="5000" dirty="0" err="1"/>
              <a:t>Detection,Amount</a:t>
            </a:r>
            <a:r>
              <a:rPr lang="en-US" sz="5000" dirty="0"/>
              <a:t>, and Type of Acne Lesions</a:t>
            </a:r>
            <a:endParaRPr lang="en-ID" sz="5000" dirty="0"/>
          </a:p>
        </p:txBody>
      </p:sp>
      <p:sp>
        <p:nvSpPr>
          <p:cNvPr id="3" name="Subtitle 2">
            <a:extLst>
              <a:ext uri="{FF2B5EF4-FFF2-40B4-BE49-F238E27FC236}">
                <a16:creationId xmlns:a16="http://schemas.microsoft.com/office/drawing/2014/main" id="{2FE10875-068A-1346-6A56-E152092F6F8E}"/>
              </a:ext>
            </a:extLst>
          </p:cNvPr>
          <p:cNvSpPr>
            <a:spLocks noGrp="1"/>
          </p:cNvSpPr>
          <p:nvPr>
            <p:ph type="subTitle" idx="1"/>
          </p:nvPr>
        </p:nvSpPr>
        <p:spPr>
          <a:xfrm>
            <a:off x="1524000" y="3694113"/>
            <a:ext cx="9144000" cy="774019"/>
          </a:xfrm>
        </p:spPr>
        <p:txBody>
          <a:bodyPr>
            <a:normAutofit/>
          </a:bodyPr>
          <a:lstStyle/>
          <a:p>
            <a:r>
              <a:rPr lang="en-US" sz="1800" dirty="0"/>
              <a:t>Devi Zahra Aulia; Putu Harry Gunawan; I Wayan </a:t>
            </a:r>
            <a:r>
              <a:rPr lang="en-US" sz="1800" dirty="0" err="1"/>
              <a:t>Palton</a:t>
            </a:r>
            <a:r>
              <a:rPr lang="en-US" sz="1800" dirty="0"/>
              <a:t> </a:t>
            </a:r>
            <a:r>
              <a:rPr lang="en-US" sz="1800" dirty="0" err="1"/>
              <a:t>Anuwiksa</a:t>
            </a:r>
            <a:r>
              <a:rPr lang="en-US" sz="1800" dirty="0"/>
              <a:t>; Narita </a:t>
            </a:r>
            <a:r>
              <a:rPr lang="en-US" sz="1800" dirty="0" err="1"/>
              <a:t>Aquarini</a:t>
            </a:r>
            <a:r>
              <a:rPr lang="en-US" sz="1800" dirty="0"/>
              <a:t>; Ida Ayu Manik Partha </a:t>
            </a:r>
            <a:r>
              <a:rPr lang="en-US" sz="1800" dirty="0" err="1"/>
              <a:t>Sutema</a:t>
            </a:r>
            <a:r>
              <a:rPr lang="en-US" sz="1800" dirty="0"/>
              <a:t>. </a:t>
            </a:r>
          </a:p>
          <a:p>
            <a:endParaRPr lang="en-US" sz="1800" dirty="0"/>
          </a:p>
          <a:p>
            <a:endParaRPr lang="en-US" sz="1800" dirty="0"/>
          </a:p>
          <a:p>
            <a:endParaRPr lang="en-US" sz="1800" dirty="0"/>
          </a:p>
          <a:p>
            <a:endParaRPr lang="en-ID" sz="1800" dirty="0"/>
          </a:p>
        </p:txBody>
      </p:sp>
      <p:sp>
        <p:nvSpPr>
          <p:cNvPr id="4" name="Rectangle 3">
            <a:extLst>
              <a:ext uri="{FF2B5EF4-FFF2-40B4-BE49-F238E27FC236}">
                <a16:creationId xmlns:a16="http://schemas.microsoft.com/office/drawing/2014/main" id="{B7DB86C3-9ED8-E098-4A66-215F0DCE9510}"/>
              </a:ext>
            </a:extLst>
          </p:cNvPr>
          <p:cNvSpPr/>
          <p:nvPr/>
        </p:nvSpPr>
        <p:spPr>
          <a:xfrm>
            <a:off x="0" y="5150324"/>
            <a:ext cx="2281646" cy="1719942"/>
          </a:xfrm>
          <a:prstGeom prst="rect">
            <a:avLst/>
          </a:prstGeom>
          <a:noFill/>
          <a:ln>
            <a:solidFill>
              <a:srgbClr val="FF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       Camera view</a:t>
            </a:r>
          </a:p>
        </p:txBody>
      </p:sp>
      <p:sp>
        <p:nvSpPr>
          <p:cNvPr id="5" name="TextBox 4">
            <a:extLst>
              <a:ext uri="{FF2B5EF4-FFF2-40B4-BE49-F238E27FC236}">
                <a16:creationId xmlns:a16="http://schemas.microsoft.com/office/drawing/2014/main" id="{6937E70F-78BB-F9A9-6B0A-8964E6445E35}"/>
              </a:ext>
            </a:extLst>
          </p:cNvPr>
          <p:cNvSpPr txBox="1"/>
          <p:nvPr/>
        </p:nvSpPr>
        <p:spPr>
          <a:xfrm>
            <a:off x="4640035" y="4494893"/>
            <a:ext cx="2911929" cy="936154"/>
          </a:xfrm>
          <a:prstGeom prst="rect">
            <a:avLst/>
          </a:prstGeom>
          <a:noFill/>
        </p:spPr>
        <p:txBody>
          <a:bodyPr wrap="square" rtlCol="0">
            <a:spAutoFit/>
          </a:bodyPr>
          <a:lstStyle/>
          <a:p>
            <a:pPr marL="12700" algn="ctr">
              <a:lnSpc>
                <a:spcPct val="100000"/>
              </a:lnSpc>
              <a:spcBef>
                <a:spcPts val="100"/>
              </a:spcBef>
            </a:pPr>
            <a:r>
              <a:rPr lang="en-US" sz="1800" dirty="0">
                <a:latin typeface="Calibri"/>
                <a:cs typeface="Calibri"/>
              </a:rPr>
              <a:t>School of Computing</a:t>
            </a:r>
          </a:p>
          <a:p>
            <a:pPr marL="12700" algn="ctr">
              <a:lnSpc>
                <a:spcPct val="100000"/>
              </a:lnSpc>
              <a:spcBef>
                <a:spcPts val="100"/>
              </a:spcBef>
            </a:pPr>
            <a:r>
              <a:rPr lang="en-US" sz="1800" dirty="0">
                <a:latin typeface="Calibri"/>
                <a:cs typeface="Calibri"/>
              </a:rPr>
              <a:t>Telkom University</a:t>
            </a:r>
          </a:p>
          <a:p>
            <a:endParaRPr lang="en-ID" dirty="0"/>
          </a:p>
        </p:txBody>
      </p:sp>
    </p:spTree>
    <p:extLst>
      <p:ext uri="{BB962C8B-B14F-4D97-AF65-F5344CB8AC3E}">
        <p14:creationId xmlns:p14="http://schemas.microsoft.com/office/powerpoint/2010/main" val="1440191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793D99-E2FE-BD6E-AE07-ECD5318B98E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BB00F7-743C-7BFA-31E4-1E612F32C7ED}"/>
              </a:ext>
            </a:extLst>
          </p:cNvPr>
          <p:cNvSpPr>
            <a:spLocks noGrp="1"/>
          </p:cNvSpPr>
          <p:nvPr>
            <p:ph sz="half" idx="1"/>
          </p:nvPr>
        </p:nvSpPr>
        <p:spPr>
          <a:xfrm>
            <a:off x="682813" y="1023052"/>
            <a:ext cx="5181600" cy="4351338"/>
          </a:xfrm>
        </p:spPr>
        <p:txBody>
          <a:bodyPr>
            <a:normAutofit/>
          </a:bodyPr>
          <a:lstStyle/>
          <a:p>
            <a:pPr marL="0" indent="0">
              <a:buNone/>
            </a:pPr>
            <a:r>
              <a:rPr lang="en-US" sz="1800" b="1" dirty="0"/>
              <a:t>C.      Type of Acne</a:t>
            </a:r>
            <a:endParaRPr lang="en-ID" sz="1800" b="1" dirty="0"/>
          </a:p>
        </p:txBody>
      </p:sp>
      <p:sp>
        <p:nvSpPr>
          <p:cNvPr id="5" name="Rectangle 4">
            <a:extLst>
              <a:ext uri="{FF2B5EF4-FFF2-40B4-BE49-F238E27FC236}">
                <a16:creationId xmlns:a16="http://schemas.microsoft.com/office/drawing/2014/main" id="{E3DBBF0E-DB33-CE42-2C35-170C15E76152}"/>
              </a:ext>
            </a:extLst>
          </p:cNvPr>
          <p:cNvSpPr/>
          <p:nvPr/>
        </p:nvSpPr>
        <p:spPr>
          <a:xfrm>
            <a:off x="0" y="5150324"/>
            <a:ext cx="2281646" cy="1719942"/>
          </a:xfrm>
          <a:prstGeom prst="rect">
            <a:avLst/>
          </a:prstGeom>
          <a:noFill/>
          <a:ln>
            <a:solidFill>
              <a:srgbClr val="FF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       Camera view</a:t>
            </a:r>
          </a:p>
        </p:txBody>
      </p:sp>
      <p:graphicFrame>
        <p:nvGraphicFramePr>
          <p:cNvPr id="16" name="Table 15">
            <a:extLst>
              <a:ext uri="{FF2B5EF4-FFF2-40B4-BE49-F238E27FC236}">
                <a16:creationId xmlns:a16="http://schemas.microsoft.com/office/drawing/2014/main" id="{E0E7202F-7DE6-799F-363F-6F29BF37364A}"/>
              </a:ext>
            </a:extLst>
          </p:cNvPr>
          <p:cNvGraphicFramePr>
            <a:graphicFrameLocks noGrp="1"/>
          </p:cNvGraphicFramePr>
          <p:nvPr>
            <p:extLst>
              <p:ext uri="{D42A27DB-BD31-4B8C-83A1-F6EECF244321}">
                <p14:modId xmlns:p14="http://schemas.microsoft.com/office/powerpoint/2010/main" val="2229173254"/>
              </p:ext>
            </p:extLst>
          </p:nvPr>
        </p:nvGraphicFramePr>
        <p:xfrm>
          <a:off x="3385501" y="3608786"/>
          <a:ext cx="2383134" cy="1828800"/>
        </p:xfrm>
        <a:graphic>
          <a:graphicData uri="http://schemas.openxmlformats.org/drawingml/2006/table">
            <a:tbl>
              <a:tblPr firstRow="1" bandRow="1">
                <a:tableStyleId>{5940675A-B579-460E-94D1-54222C63F5DA}</a:tableStyleId>
              </a:tblPr>
              <a:tblGrid>
                <a:gridCol w="1191567">
                  <a:extLst>
                    <a:ext uri="{9D8B030D-6E8A-4147-A177-3AD203B41FA5}">
                      <a16:colId xmlns:a16="http://schemas.microsoft.com/office/drawing/2014/main" val="3938304592"/>
                    </a:ext>
                  </a:extLst>
                </a:gridCol>
                <a:gridCol w="1191567">
                  <a:extLst>
                    <a:ext uri="{9D8B030D-6E8A-4147-A177-3AD203B41FA5}">
                      <a16:colId xmlns:a16="http://schemas.microsoft.com/office/drawing/2014/main" val="2005187340"/>
                    </a:ext>
                  </a:extLst>
                </a:gridCol>
              </a:tblGrid>
              <a:tr h="202035">
                <a:tc>
                  <a:txBody>
                    <a:bodyPr/>
                    <a:lstStyle/>
                    <a:p>
                      <a:r>
                        <a:rPr lang="en-US" b="1" dirty="0"/>
                        <a:t>Metric</a:t>
                      </a:r>
                      <a:endParaRPr lang="en-ID" b="1" dirty="0"/>
                    </a:p>
                  </a:txBody>
                  <a:tcPr/>
                </a:tc>
                <a:tc>
                  <a:txBody>
                    <a:bodyPr/>
                    <a:lstStyle/>
                    <a:p>
                      <a:r>
                        <a:rPr lang="en-US" b="1" dirty="0"/>
                        <a:t>Value</a:t>
                      </a:r>
                      <a:endParaRPr lang="en-ID" b="1" dirty="0"/>
                    </a:p>
                  </a:txBody>
                  <a:tcPr/>
                </a:tc>
                <a:extLst>
                  <a:ext uri="{0D108BD9-81ED-4DB2-BD59-A6C34878D82A}">
                    <a16:rowId xmlns:a16="http://schemas.microsoft.com/office/drawing/2014/main" val="4068281311"/>
                  </a:ext>
                </a:extLst>
              </a:tr>
              <a:tr h="353561">
                <a:tc>
                  <a:txBody>
                    <a:bodyPr/>
                    <a:lstStyle/>
                    <a:p>
                      <a:r>
                        <a:rPr lang="en-US" dirty="0"/>
                        <a:t>Accuracy</a:t>
                      </a:r>
                      <a:endParaRPr lang="en-ID" dirty="0"/>
                    </a:p>
                  </a:txBody>
                  <a:tcPr/>
                </a:tc>
                <a:tc>
                  <a:txBody>
                    <a:bodyPr/>
                    <a:lstStyle/>
                    <a:p>
                      <a:r>
                        <a:rPr lang="en-US" dirty="0"/>
                        <a:t>0.49</a:t>
                      </a:r>
                      <a:endParaRPr lang="en-ID" dirty="0"/>
                    </a:p>
                  </a:txBody>
                  <a:tcPr/>
                </a:tc>
                <a:extLst>
                  <a:ext uri="{0D108BD9-81ED-4DB2-BD59-A6C34878D82A}">
                    <a16:rowId xmlns:a16="http://schemas.microsoft.com/office/drawing/2014/main" val="532368445"/>
                  </a:ext>
                </a:extLst>
              </a:tr>
              <a:tr h="353561">
                <a:tc>
                  <a:txBody>
                    <a:bodyPr/>
                    <a:lstStyle/>
                    <a:p>
                      <a:r>
                        <a:rPr lang="en-US" dirty="0"/>
                        <a:t>Precision</a:t>
                      </a:r>
                      <a:endParaRPr lang="en-ID" dirty="0"/>
                    </a:p>
                  </a:txBody>
                  <a:tcPr/>
                </a:tc>
                <a:tc>
                  <a:txBody>
                    <a:bodyPr/>
                    <a:lstStyle/>
                    <a:p>
                      <a:r>
                        <a:rPr lang="en-US" dirty="0"/>
                        <a:t>0.72</a:t>
                      </a:r>
                      <a:endParaRPr lang="en-ID" dirty="0"/>
                    </a:p>
                  </a:txBody>
                  <a:tcPr/>
                </a:tc>
                <a:extLst>
                  <a:ext uri="{0D108BD9-81ED-4DB2-BD59-A6C34878D82A}">
                    <a16:rowId xmlns:a16="http://schemas.microsoft.com/office/drawing/2014/main" val="982692218"/>
                  </a:ext>
                </a:extLst>
              </a:tr>
              <a:tr h="202035">
                <a:tc>
                  <a:txBody>
                    <a:bodyPr/>
                    <a:lstStyle/>
                    <a:p>
                      <a:r>
                        <a:rPr lang="en-US" dirty="0"/>
                        <a:t>Recall</a:t>
                      </a:r>
                      <a:endParaRPr lang="en-ID" dirty="0"/>
                    </a:p>
                  </a:txBody>
                  <a:tcPr/>
                </a:tc>
                <a:tc>
                  <a:txBody>
                    <a:bodyPr/>
                    <a:lstStyle/>
                    <a:p>
                      <a:r>
                        <a:rPr lang="en-US" dirty="0"/>
                        <a:t>0.49</a:t>
                      </a:r>
                      <a:endParaRPr lang="en-ID" dirty="0"/>
                    </a:p>
                  </a:txBody>
                  <a:tcPr/>
                </a:tc>
                <a:extLst>
                  <a:ext uri="{0D108BD9-81ED-4DB2-BD59-A6C34878D82A}">
                    <a16:rowId xmlns:a16="http://schemas.microsoft.com/office/drawing/2014/main" val="3062435474"/>
                  </a:ext>
                </a:extLst>
              </a:tr>
              <a:tr h="353561">
                <a:tc>
                  <a:txBody>
                    <a:bodyPr/>
                    <a:lstStyle/>
                    <a:p>
                      <a:r>
                        <a:rPr lang="en-US" dirty="0"/>
                        <a:t>F1-Score</a:t>
                      </a:r>
                      <a:endParaRPr lang="en-ID" dirty="0"/>
                    </a:p>
                  </a:txBody>
                  <a:tcPr/>
                </a:tc>
                <a:tc>
                  <a:txBody>
                    <a:bodyPr/>
                    <a:lstStyle/>
                    <a:p>
                      <a:r>
                        <a:rPr lang="en-US" dirty="0"/>
                        <a:t>0.58</a:t>
                      </a:r>
                      <a:endParaRPr lang="en-ID" dirty="0"/>
                    </a:p>
                  </a:txBody>
                  <a:tcPr/>
                </a:tc>
                <a:extLst>
                  <a:ext uri="{0D108BD9-81ED-4DB2-BD59-A6C34878D82A}">
                    <a16:rowId xmlns:a16="http://schemas.microsoft.com/office/drawing/2014/main" val="1500860746"/>
                  </a:ext>
                </a:extLst>
              </a:tr>
            </a:tbl>
          </a:graphicData>
        </a:graphic>
      </p:graphicFrame>
      <p:sp>
        <p:nvSpPr>
          <p:cNvPr id="17" name="TextBox 16">
            <a:extLst>
              <a:ext uri="{FF2B5EF4-FFF2-40B4-BE49-F238E27FC236}">
                <a16:creationId xmlns:a16="http://schemas.microsoft.com/office/drawing/2014/main" id="{102FC395-D874-D399-F2D2-3D1C093610B4}"/>
              </a:ext>
            </a:extLst>
          </p:cNvPr>
          <p:cNvSpPr txBox="1"/>
          <p:nvPr/>
        </p:nvSpPr>
        <p:spPr>
          <a:xfrm>
            <a:off x="1213831" y="3091820"/>
            <a:ext cx="1595319" cy="276999"/>
          </a:xfrm>
          <a:prstGeom prst="rect">
            <a:avLst/>
          </a:prstGeom>
          <a:noFill/>
        </p:spPr>
        <p:txBody>
          <a:bodyPr wrap="square" rtlCol="0">
            <a:spAutoFit/>
          </a:bodyPr>
          <a:lstStyle/>
          <a:p>
            <a:r>
              <a:rPr lang="en-US" sz="1200" dirty="0"/>
              <a:t>Actual bounding box</a:t>
            </a:r>
            <a:endParaRPr lang="en-ID" sz="1200" dirty="0"/>
          </a:p>
        </p:txBody>
      </p:sp>
      <p:sp>
        <p:nvSpPr>
          <p:cNvPr id="18" name="TextBox 17">
            <a:extLst>
              <a:ext uri="{FF2B5EF4-FFF2-40B4-BE49-F238E27FC236}">
                <a16:creationId xmlns:a16="http://schemas.microsoft.com/office/drawing/2014/main" id="{DFC6AB59-80C1-245B-4C71-A24ACB5D8AD2}"/>
              </a:ext>
            </a:extLst>
          </p:cNvPr>
          <p:cNvSpPr txBox="1"/>
          <p:nvPr/>
        </p:nvSpPr>
        <p:spPr>
          <a:xfrm>
            <a:off x="2952446" y="3091820"/>
            <a:ext cx="1595319" cy="276999"/>
          </a:xfrm>
          <a:prstGeom prst="rect">
            <a:avLst/>
          </a:prstGeom>
          <a:noFill/>
        </p:spPr>
        <p:txBody>
          <a:bodyPr wrap="square" rtlCol="0">
            <a:spAutoFit/>
          </a:bodyPr>
          <a:lstStyle/>
          <a:p>
            <a:r>
              <a:rPr lang="en-US" sz="1200" dirty="0"/>
              <a:t>Predict bounding box</a:t>
            </a:r>
            <a:endParaRPr lang="en-ID" sz="1200" dirty="0"/>
          </a:p>
        </p:txBody>
      </p:sp>
      <p:sp>
        <p:nvSpPr>
          <p:cNvPr id="19" name="TextBox 18">
            <a:extLst>
              <a:ext uri="{FF2B5EF4-FFF2-40B4-BE49-F238E27FC236}">
                <a16:creationId xmlns:a16="http://schemas.microsoft.com/office/drawing/2014/main" id="{D257760E-85E8-45DD-A9B0-A5C4C88CCB41}"/>
              </a:ext>
            </a:extLst>
          </p:cNvPr>
          <p:cNvSpPr txBox="1"/>
          <p:nvPr/>
        </p:nvSpPr>
        <p:spPr>
          <a:xfrm>
            <a:off x="4703544" y="3091819"/>
            <a:ext cx="1442027" cy="276999"/>
          </a:xfrm>
          <a:prstGeom prst="rect">
            <a:avLst/>
          </a:prstGeom>
          <a:noFill/>
        </p:spPr>
        <p:txBody>
          <a:bodyPr wrap="square" rtlCol="0">
            <a:spAutoFit/>
          </a:bodyPr>
          <a:lstStyle/>
          <a:p>
            <a:r>
              <a:rPr lang="en-US" sz="1200" dirty="0"/>
              <a:t>Detection result</a:t>
            </a:r>
            <a:endParaRPr lang="en-ID" sz="1200" dirty="0"/>
          </a:p>
        </p:txBody>
      </p:sp>
      <p:graphicFrame>
        <p:nvGraphicFramePr>
          <p:cNvPr id="20" name="Table 19">
            <a:extLst>
              <a:ext uri="{FF2B5EF4-FFF2-40B4-BE49-F238E27FC236}">
                <a16:creationId xmlns:a16="http://schemas.microsoft.com/office/drawing/2014/main" id="{B6A63C50-2F89-203F-62A8-6ED91DA668B1}"/>
              </a:ext>
            </a:extLst>
          </p:cNvPr>
          <p:cNvGraphicFramePr>
            <a:graphicFrameLocks noGrp="1"/>
          </p:cNvGraphicFramePr>
          <p:nvPr>
            <p:extLst>
              <p:ext uri="{D42A27DB-BD31-4B8C-83A1-F6EECF244321}">
                <p14:modId xmlns:p14="http://schemas.microsoft.com/office/powerpoint/2010/main" val="881384733"/>
              </p:ext>
            </p:extLst>
          </p:nvPr>
        </p:nvGraphicFramePr>
        <p:xfrm>
          <a:off x="442612" y="3597244"/>
          <a:ext cx="2541400" cy="1342064"/>
        </p:xfrm>
        <a:graphic>
          <a:graphicData uri="http://schemas.openxmlformats.org/drawingml/2006/table">
            <a:tbl>
              <a:tblPr firstRow="1" bandRow="1">
                <a:tableStyleId>{5940675A-B579-460E-94D1-54222C63F5DA}</a:tableStyleId>
              </a:tblPr>
              <a:tblGrid>
                <a:gridCol w="1270700">
                  <a:extLst>
                    <a:ext uri="{9D8B030D-6E8A-4147-A177-3AD203B41FA5}">
                      <a16:colId xmlns:a16="http://schemas.microsoft.com/office/drawing/2014/main" val="3783083483"/>
                    </a:ext>
                  </a:extLst>
                </a:gridCol>
                <a:gridCol w="1270700">
                  <a:extLst>
                    <a:ext uri="{9D8B030D-6E8A-4147-A177-3AD203B41FA5}">
                      <a16:colId xmlns:a16="http://schemas.microsoft.com/office/drawing/2014/main" val="1166057268"/>
                    </a:ext>
                  </a:extLst>
                </a:gridCol>
              </a:tblGrid>
              <a:tr h="701984">
                <a:tc>
                  <a:txBody>
                    <a:bodyPr/>
                    <a:lstStyle/>
                    <a:p>
                      <a:r>
                        <a:rPr lang="en-US" b="1" dirty="0"/>
                        <a:t>Detection</a:t>
                      </a:r>
                      <a:endParaRPr lang="en-ID" b="1" dirty="0"/>
                    </a:p>
                  </a:txBody>
                  <a:tcPr/>
                </a:tc>
                <a:tc>
                  <a:txBody>
                    <a:bodyPr/>
                    <a:lstStyle/>
                    <a:p>
                      <a:r>
                        <a:rPr lang="en-US" b="1" dirty="0"/>
                        <a:t>Detection result</a:t>
                      </a:r>
                      <a:endParaRPr lang="en-ID" b="1" dirty="0"/>
                    </a:p>
                  </a:txBody>
                  <a:tcPr/>
                </a:tc>
                <a:extLst>
                  <a:ext uri="{0D108BD9-81ED-4DB2-BD59-A6C34878D82A}">
                    <a16:rowId xmlns:a16="http://schemas.microsoft.com/office/drawing/2014/main" val="257177638"/>
                  </a:ext>
                </a:extLst>
              </a:tr>
              <a:tr h="341651">
                <a:tc>
                  <a:txBody>
                    <a:bodyPr/>
                    <a:lstStyle/>
                    <a:p>
                      <a:r>
                        <a:rPr lang="en-US" dirty="0"/>
                        <a:t>Type of acne</a:t>
                      </a:r>
                      <a:endParaRPr lang="en-ID" dirty="0"/>
                    </a:p>
                  </a:txBody>
                  <a:tcPr/>
                </a:tc>
                <a:tc>
                  <a:txBody>
                    <a:bodyPr/>
                    <a:lstStyle/>
                    <a:p>
                      <a:r>
                        <a:rPr lang="en-US" dirty="0"/>
                        <a:t>3 acnes of papule</a:t>
                      </a:r>
                      <a:endParaRPr lang="en-ID" dirty="0"/>
                    </a:p>
                  </a:txBody>
                  <a:tcPr/>
                </a:tc>
                <a:extLst>
                  <a:ext uri="{0D108BD9-81ED-4DB2-BD59-A6C34878D82A}">
                    <a16:rowId xmlns:a16="http://schemas.microsoft.com/office/drawing/2014/main" val="4148280622"/>
                  </a:ext>
                </a:extLst>
              </a:tr>
            </a:tbl>
          </a:graphicData>
        </a:graphic>
      </p:graphicFrame>
      <p:pic>
        <p:nvPicPr>
          <p:cNvPr id="13" name="Content Placeholder 12" descr="A close-up of a person's face&#10;&#10;Description automatically generated">
            <a:extLst>
              <a:ext uri="{FF2B5EF4-FFF2-40B4-BE49-F238E27FC236}">
                <a16:creationId xmlns:a16="http://schemas.microsoft.com/office/drawing/2014/main" id="{69ECF498-52B2-5825-6CDC-0984F79BF75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58882" y="1530417"/>
            <a:ext cx="1505218" cy="1513071"/>
          </a:xfrm>
        </p:spPr>
      </p:pic>
      <p:pic>
        <p:nvPicPr>
          <p:cNvPr id="21" name="Picture 20" descr="A person with a face and a blurry image&#10;&#10;Description automatically generated with medium confidence">
            <a:extLst>
              <a:ext uri="{FF2B5EF4-FFF2-40B4-BE49-F238E27FC236}">
                <a16:creationId xmlns:a16="http://schemas.microsoft.com/office/drawing/2014/main" id="{CE9A2A93-D9C3-99A6-79C3-A757E564A9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3432" y="1533762"/>
            <a:ext cx="1502139" cy="1509726"/>
          </a:xfrm>
          <a:prstGeom prst="rect">
            <a:avLst/>
          </a:prstGeom>
        </p:spPr>
      </p:pic>
      <p:pic>
        <p:nvPicPr>
          <p:cNvPr id="23" name="Picture 22" descr="A screenshot of a cellphone&#10;&#10;Description automatically generated">
            <a:extLst>
              <a:ext uri="{FF2B5EF4-FFF2-40B4-BE49-F238E27FC236}">
                <a16:creationId xmlns:a16="http://schemas.microsoft.com/office/drawing/2014/main" id="{A8197B8D-CBBC-45EF-77EC-9730A337A9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4650" y="1530417"/>
            <a:ext cx="1516992" cy="1513072"/>
          </a:xfrm>
          <a:prstGeom prst="rect">
            <a:avLst/>
          </a:prstGeom>
        </p:spPr>
      </p:pic>
      <p:pic>
        <p:nvPicPr>
          <p:cNvPr id="25" name="Picture 24" descr="A comparison of blue bars&#10;&#10;Description automatically generated">
            <a:extLst>
              <a:ext uri="{FF2B5EF4-FFF2-40B4-BE49-F238E27FC236}">
                <a16:creationId xmlns:a16="http://schemas.microsoft.com/office/drawing/2014/main" id="{3973D9AF-DC8E-5AA1-654B-BA1CD95FDC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77635" y="2499584"/>
            <a:ext cx="4009901" cy="1881493"/>
          </a:xfrm>
          <a:prstGeom prst="rect">
            <a:avLst/>
          </a:prstGeom>
        </p:spPr>
      </p:pic>
      <p:pic>
        <p:nvPicPr>
          <p:cNvPr id="27" name="Picture 26" descr="A graph with orange and blue lines&#10;&#10;Description automatically generated">
            <a:extLst>
              <a:ext uri="{FF2B5EF4-FFF2-40B4-BE49-F238E27FC236}">
                <a16:creationId xmlns:a16="http://schemas.microsoft.com/office/drawing/2014/main" id="{B9DA4D82-18F8-6C33-E3AD-68B5F4FCB04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99469" y="864988"/>
            <a:ext cx="4566235" cy="1611936"/>
          </a:xfrm>
          <a:prstGeom prst="rect">
            <a:avLst/>
          </a:prstGeom>
        </p:spPr>
      </p:pic>
      <p:sp>
        <p:nvSpPr>
          <p:cNvPr id="30" name="TextBox 29">
            <a:extLst>
              <a:ext uri="{FF2B5EF4-FFF2-40B4-BE49-F238E27FC236}">
                <a16:creationId xmlns:a16="http://schemas.microsoft.com/office/drawing/2014/main" id="{5B41147C-F64B-0F7E-592B-98E0708A104C}"/>
              </a:ext>
            </a:extLst>
          </p:cNvPr>
          <p:cNvSpPr txBox="1"/>
          <p:nvPr/>
        </p:nvSpPr>
        <p:spPr>
          <a:xfrm>
            <a:off x="6015789" y="4523186"/>
            <a:ext cx="5733599" cy="1200329"/>
          </a:xfrm>
          <a:prstGeom prst="rect">
            <a:avLst/>
          </a:prstGeom>
          <a:noFill/>
        </p:spPr>
        <p:txBody>
          <a:bodyPr wrap="square" rtlCol="0">
            <a:spAutoFit/>
          </a:bodyPr>
          <a:lstStyle/>
          <a:p>
            <a:r>
              <a:rPr lang="en-US" dirty="0"/>
              <a:t>The YOLOv8 model does not understand other variations of acne types due to the imbalance in the labels that only detect the majority class and the minority class is not properly detected.</a:t>
            </a:r>
            <a:endParaRPr lang="en-ID" dirty="0"/>
          </a:p>
        </p:txBody>
      </p:sp>
    </p:spTree>
    <p:extLst>
      <p:ext uri="{BB962C8B-B14F-4D97-AF65-F5344CB8AC3E}">
        <p14:creationId xmlns:p14="http://schemas.microsoft.com/office/powerpoint/2010/main" val="950677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DEABD8-09F6-7E5B-761F-51A3E63F1F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6D72D3-38F0-8911-81DC-AD03C4284602}"/>
              </a:ext>
            </a:extLst>
          </p:cNvPr>
          <p:cNvSpPr>
            <a:spLocks noGrp="1"/>
          </p:cNvSpPr>
          <p:nvPr>
            <p:ph type="title"/>
          </p:nvPr>
        </p:nvSpPr>
        <p:spPr>
          <a:xfrm>
            <a:off x="838200" y="818147"/>
            <a:ext cx="10515600" cy="872541"/>
          </a:xfrm>
        </p:spPr>
        <p:txBody>
          <a:bodyPr/>
          <a:lstStyle/>
          <a:p>
            <a:r>
              <a:rPr lang="en-US" dirty="0"/>
              <a:t>Conclusion</a:t>
            </a:r>
            <a:endParaRPr lang="en-ID" dirty="0"/>
          </a:p>
        </p:txBody>
      </p:sp>
      <p:sp>
        <p:nvSpPr>
          <p:cNvPr id="5" name="Rectangle 4">
            <a:extLst>
              <a:ext uri="{FF2B5EF4-FFF2-40B4-BE49-F238E27FC236}">
                <a16:creationId xmlns:a16="http://schemas.microsoft.com/office/drawing/2014/main" id="{B5F2D5A4-59DA-F76A-1C21-E626DC16B5D1}"/>
              </a:ext>
            </a:extLst>
          </p:cNvPr>
          <p:cNvSpPr/>
          <p:nvPr/>
        </p:nvSpPr>
        <p:spPr>
          <a:xfrm>
            <a:off x="0" y="5150324"/>
            <a:ext cx="2281646" cy="1719942"/>
          </a:xfrm>
          <a:prstGeom prst="rect">
            <a:avLst/>
          </a:prstGeom>
          <a:noFill/>
          <a:ln>
            <a:solidFill>
              <a:srgbClr val="FF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       Camera view</a:t>
            </a:r>
          </a:p>
        </p:txBody>
      </p:sp>
      <p:sp>
        <p:nvSpPr>
          <p:cNvPr id="8" name="Content Placeholder 7">
            <a:extLst>
              <a:ext uri="{FF2B5EF4-FFF2-40B4-BE49-F238E27FC236}">
                <a16:creationId xmlns:a16="http://schemas.microsoft.com/office/drawing/2014/main" id="{133267F9-87A6-D569-ED9E-4945D1ADC30D}"/>
              </a:ext>
            </a:extLst>
          </p:cNvPr>
          <p:cNvSpPr>
            <a:spLocks noGrp="1"/>
          </p:cNvSpPr>
          <p:nvPr>
            <p:ph sz="half" idx="1"/>
          </p:nvPr>
        </p:nvSpPr>
        <p:spPr>
          <a:xfrm>
            <a:off x="838200" y="1825625"/>
            <a:ext cx="10731366" cy="3179512"/>
          </a:xfrm>
        </p:spPr>
        <p:txBody>
          <a:bodyPr>
            <a:normAutofit lnSpcReduction="10000"/>
          </a:bodyPr>
          <a:lstStyle/>
          <a:p>
            <a:r>
              <a:rPr kumimoji="0" lang="en-US" altLang="en-US" sz="1800" b="0" i="0" u="none" strike="noStrike" cap="none" normalizeH="0" baseline="0" dirty="0">
                <a:ln>
                  <a:noFill/>
                </a:ln>
                <a:solidFill>
                  <a:schemeClr val="tx1"/>
                </a:solidFill>
                <a:effectLst/>
                <a:latin typeface="Arial" panose="020B0604020202020204" pitchFamily="34" charset="0"/>
              </a:rPr>
              <a:t>The results of this study show that the YOLOv8 model has 3 accuracies : 89% for acne detection, 82% for detection of the amount of acne , and 49% for detection of acne type.</a:t>
            </a:r>
            <a:endParaRPr lang="en-US" sz="1800" dirty="0"/>
          </a:p>
          <a:p>
            <a:r>
              <a:rPr lang="en-US" sz="1800" dirty="0"/>
              <a:t>The Yolov8 model does not perform well in acne type detection due to the imbalance in the dataset, especially the dominance of acne types on the label (papules). This imbalance affects the model's ability to recognize minority acne types. </a:t>
            </a:r>
          </a:p>
          <a:p>
            <a:r>
              <a:rPr lang="en-US" sz="1800" dirty="0"/>
              <a:t>Other than data imbalance, other factors such </a:t>
            </a:r>
            <a:r>
              <a:rPr lang="en-US" sz="1800" dirty="0" err="1"/>
              <a:t>aslack</a:t>
            </a:r>
            <a:r>
              <a:rPr lang="en-US" sz="1800" dirty="0"/>
              <a:t> of lighting, low image resolution, environmental conditions that hinder the effectiveness of the </a:t>
            </a:r>
            <a:r>
              <a:rPr lang="en-US" sz="1800" dirty="0" err="1"/>
              <a:t>model.model</a:t>
            </a:r>
            <a:r>
              <a:rPr lang="en-US" sz="1800" dirty="0"/>
              <a:t>, and the use of inappropriate hyperparameters.</a:t>
            </a:r>
          </a:p>
          <a:p>
            <a:r>
              <a:rPr lang="en-US" sz="1800" dirty="0"/>
              <a:t>Solutions include expanding the dataset, performing label equalization, improving the quality of the lighting </a:t>
            </a:r>
            <a:r>
              <a:rPr lang="en-US" sz="1800" dirty="0" err="1"/>
              <a:t>imageand</a:t>
            </a:r>
            <a:r>
              <a:rPr lang="en-US" sz="1800" dirty="0"/>
              <a:t> resolution, fine-tune hyperparameters, and improve the data augmentation process so that the model can handle various skin conditions.</a:t>
            </a:r>
            <a:endParaRPr lang="en-ID" sz="1800" dirty="0"/>
          </a:p>
        </p:txBody>
      </p:sp>
    </p:spTree>
    <p:extLst>
      <p:ext uri="{BB962C8B-B14F-4D97-AF65-F5344CB8AC3E}">
        <p14:creationId xmlns:p14="http://schemas.microsoft.com/office/powerpoint/2010/main" val="3232739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8E2659-9B8A-4C31-AAF6-9450674E03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36298C-D41C-48C3-163E-89B80AA51E09}"/>
              </a:ext>
            </a:extLst>
          </p:cNvPr>
          <p:cNvSpPr>
            <a:spLocks noGrp="1"/>
          </p:cNvSpPr>
          <p:nvPr>
            <p:ph type="title"/>
          </p:nvPr>
        </p:nvSpPr>
        <p:spPr>
          <a:xfrm>
            <a:off x="3226468" y="2992729"/>
            <a:ext cx="5739063" cy="872541"/>
          </a:xfrm>
        </p:spPr>
        <p:txBody>
          <a:bodyPr/>
          <a:lstStyle/>
          <a:p>
            <a:r>
              <a:rPr lang="en-US" dirty="0"/>
              <a:t>Thank You For Listening</a:t>
            </a:r>
            <a:endParaRPr lang="en-ID" dirty="0"/>
          </a:p>
        </p:txBody>
      </p:sp>
      <p:sp>
        <p:nvSpPr>
          <p:cNvPr id="5" name="Rectangle 4">
            <a:extLst>
              <a:ext uri="{FF2B5EF4-FFF2-40B4-BE49-F238E27FC236}">
                <a16:creationId xmlns:a16="http://schemas.microsoft.com/office/drawing/2014/main" id="{8996197A-A93F-E9EF-6132-8F621435B9D0}"/>
              </a:ext>
            </a:extLst>
          </p:cNvPr>
          <p:cNvSpPr/>
          <p:nvPr/>
        </p:nvSpPr>
        <p:spPr>
          <a:xfrm>
            <a:off x="0" y="5150324"/>
            <a:ext cx="2281646" cy="1719942"/>
          </a:xfrm>
          <a:prstGeom prst="rect">
            <a:avLst/>
          </a:prstGeom>
          <a:noFill/>
          <a:ln>
            <a:solidFill>
              <a:srgbClr val="FF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       Camera view</a:t>
            </a:r>
          </a:p>
        </p:txBody>
      </p:sp>
    </p:spTree>
    <p:extLst>
      <p:ext uri="{BB962C8B-B14F-4D97-AF65-F5344CB8AC3E}">
        <p14:creationId xmlns:p14="http://schemas.microsoft.com/office/powerpoint/2010/main" val="669535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9E345-93BB-DCAA-D8F0-A888EA46576C}"/>
              </a:ext>
            </a:extLst>
          </p:cNvPr>
          <p:cNvSpPr>
            <a:spLocks noGrp="1"/>
          </p:cNvSpPr>
          <p:nvPr>
            <p:ph type="title"/>
          </p:nvPr>
        </p:nvSpPr>
        <p:spPr>
          <a:xfrm>
            <a:off x="838200" y="818147"/>
            <a:ext cx="10515600" cy="872541"/>
          </a:xfrm>
        </p:spPr>
        <p:txBody>
          <a:bodyPr/>
          <a:lstStyle/>
          <a:p>
            <a:r>
              <a:rPr lang="en-US" dirty="0"/>
              <a:t>Outline</a:t>
            </a:r>
            <a:endParaRPr lang="en-ID" dirty="0"/>
          </a:p>
        </p:txBody>
      </p:sp>
      <p:sp>
        <p:nvSpPr>
          <p:cNvPr id="3" name="Content Placeholder 2">
            <a:extLst>
              <a:ext uri="{FF2B5EF4-FFF2-40B4-BE49-F238E27FC236}">
                <a16:creationId xmlns:a16="http://schemas.microsoft.com/office/drawing/2014/main" id="{764490AA-C1D3-6572-75E7-EDFBCA85306E}"/>
              </a:ext>
            </a:extLst>
          </p:cNvPr>
          <p:cNvSpPr>
            <a:spLocks noGrp="1"/>
          </p:cNvSpPr>
          <p:nvPr>
            <p:ph idx="1"/>
          </p:nvPr>
        </p:nvSpPr>
        <p:spPr/>
        <p:txBody>
          <a:bodyPr/>
          <a:lstStyle/>
          <a:p>
            <a:r>
              <a:rPr lang="en-US" sz="2400" dirty="0"/>
              <a:t>Introduction</a:t>
            </a:r>
          </a:p>
          <a:p>
            <a:r>
              <a:rPr lang="en-US" sz="2400" dirty="0"/>
              <a:t>Methodology</a:t>
            </a:r>
          </a:p>
          <a:p>
            <a:r>
              <a:rPr lang="en-US" sz="2400" dirty="0"/>
              <a:t>Result and evaluation result</a:t>
            </a:r>
          </a:p>
          <a:p>
            <a:r>
              <a:rPr lang="en-US" sz="2400" dirty="0"/>
              <a:t>Conclusion</a:t>
            </a:r>
          </a:p>
          <a:p>
            <a:endParaRPr lang="en-ID" dirty="0"/>
          </a:p>
        </p:txBody>
      </p:sp>
      <p:sp>
        <p:nvSpPr>
          <p:cNvPr id="4" name="Rectangle 3">
            <a:extLst>
              <a:ext uri="{FF2B5EF4-FFF2-40B4-BE49-F238E27FC236}">
                <a16:creationId xmlns:a16="http://schemas.microsoft.com/office/drawing/2014/main" id="{D8D488D6-84B5-FEAA-5FC1-CBB94DFD6D49}"/>
              </a:ext>
            </a:extLst>
          </p:cNvPr>
          <p:cNvSpPr/>
          <p:nvPr/>
        </p:nvSpPr>
        <p:spPr>
          <a:xfrm>
            <a:off x="0" y="5150324"/>
            <a:ext cx="2281646" cy="1719942"/>
          </a:xfrm>
          <a:prstGeom prst="rect">
            <a:avLst/>
          </a:prstGeom>
          <a:noFill/>
          <a:ln>
            <a:solidFill>
              <a:srgbClr val="FF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       Camera view</a:t>
            </a:r>
          </a:p>
        </p:txBody>
      </p:sp>
    </p:spTree>
    <p:extLst>
      <p:ext uri="{BB962C8B-B14F-4D97-AF65-F5344CB8AC3E}">
        <p14:creationId xmlns:p14="http://schemas.microsoft.com/office/powerpoint/2010/main" val="2155182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61093-187B-2916-8C2E-DE1B3D98EE7B}"/>
              </a:ext>
            </a:extLst>
          </p:cNvPr>
          <p:cNvSpPr>
            <a:spLocks noGrp="1"/>
          </p:cNvSpPr>
          <p:nvPr>
            <p:ph type="title"/>
          </p:nvPr>
        </p:nvSpPr>
        <p:spPr>
          <a:xfrm>
            <a:off x="838200" y="818147"/>
            <a:ext cx="10515600" cy="872541"/>
          </a:xfrm>
        </p:spPr>
        <p:txBody>
          <a:bodyPr/>
          <a:lstStyle/>
          <a:p>
            <a:r>
              <a:rPr lang="en-US" dirty="0"/>
              <a:t>Introduction</a:t>
            </a:r>
            <a:endParaRPr lang="en-ID" dirty="0"/>
          </a:p>
        </p:txBody>
      </p:sp>
      <p:sp>
        <p:nvSpPr>
          <p:cNvPr id="3" name="Content Placeholder 2">
            <a:extLst>
              <a:ext uri="{FF2B5EF4-FFF2-40B4-BE49-F238E27FC236}">
                <a16:creationId xmlns:a16="http://schemas.microsoft.com/office/drawing/2014/main" id="{3058E779-F667-50C9-8329-B5904E0F2FB1}"/>
              </a:ext>
            </a:extLst>
          </p:cNvPr>
          <p:cNvSpPr>
            <a:spLocks noGrp="1"/>
          </p:cNvSpPr>
          <p:nvPr>
            <p:ph sz="half" idx="1"/>
          </p:nvPr>
        </p:nvSpPr>
        <p:spPr>
          <a:xfrm>
            <a:off x="838199" y="1825625"/>
            <a:ext cx="10262937" cy="2800804"/>
          </a:xfrm>
        </p:spPr>
        <p:txBody>
          <a:bodyPr>
            <a:normAutofit/>
          </a:bodyPr>
          <a:lstStyle/>
          <a:p>
            <a:r>
              <a:rPr lang="en-US" sz="1800" dirty="0"/>
              <a:t>Acne is one of the most common skin diseases and usually appears on the facial area caused by oily skin conditions and excessive pores.</a:t>
            </a:r>
          </a:p>
          <a:p>
            <a:r>
              <a:rPr lang="en-US" sz="1800" dirty="0"/>
              <a:t>The appearance of acne can interfere with a person's psychology such as depression, anxiety, fear, low self-esteem, and shame which can lead to suicidal tendencies</a:t>
            </a:r>
            <a:r>
              <a:rPr lang="en-US" sz="1800" baseline="30000" dirty="0">
                <a:solidFill>
                  <a:srgbClr val="000000"/>
                </a:solidFill>
              </a:rPr>
              <a:t>1</a:t>
            </a:r>
            <a:r>
              <a:rPr lang="en-US" sz="1800" dirty="0"/>
              <a:t>.</a:t>
            </a:r>
          </a:p>
          <a:p>
            <a:r>
              <a:rPr lang="en-US" sz="1800" dirty="0"/>
              <a:t>Traditional methods have an error rate in the diagnosis process due to the similarity between one type of acne and another</a:t>
            </a:r>
            <a:r>
              <a:rPr lang="en-US" sz="1800" baseline="30000" dirty="0">
                <a:solidFill>
                  <a:srgbClr val="000000"/>
                </a:solidFill>
              </a:rPr>
              <a:t>2</a:t>
            </a:r>
            <a:r>
              <a:rPr lang="en-US" sz="1800" dirty="0"/>
              <a:t>. </a:t>
            </a:r>
          </a:p>
          <a:p>
            <a:r>
              <a:rPr lang="en-US" sz="1800" dirty="0"/>
              <a:t>To produce a correct diagnosis, a more advanced methodology is needed, such as detecting acne types with deep learning (YOLO)</a:t>
            </a:r>
            <a:r>
              <a:rPr lang="en-US" sz="1800" baseline="30000" dirty="0">
                <a:solidFill>
                  <a:srgbClr val="000000"/>
                </a:solidFill>
              </a:rPr>
              <a:t>3</a:t>
            </a:r>
            <a:r>
              <a:rPr lang="en-US" sz="1800" dirty="0"/>
              <a:t>. </a:t>
            </a:r>
            <a:endParaRPr lang="en-ID" sz="1800" dirty="0"/>
          </a:p>
        </p:txBody>
      </p:sp>
      <p:sp>
        <p:nvSpPr>
          <p:cNvPr id="5" name="Rectangle 4">
            <a:extLst>
              <a:ext uri="{FF2B5EF4-FFF2-40B4-BE49-F238E27FC236}">
                <a16:creationId xmlns:a16="http://schemas.microsoft.com/office/drawing/2014/main" id="{8210FF35-C472-D986-3FC9-80137A9B53D7}"/>
              </a:ext>
            </a:extLst>
          </p:cNvPr>
          <p:cNvSpPr/>
          <p:nvPr/>
        </p:nvSpPr>
        <p:spPr>
          <a:xfrm>
            <a:off x="0" y="5150324"/>
            <a:ext cx="2281646" cy="1719942"/>
          </a:xfrm>
          <a:prstGeom prst="rect">
            <a:avLst/>
          </a:prstGeom>
          <a:noFill/>
          <a:ln>
            <a:solidFill>
              <a:srgbClr val="FF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       Camera view</a:t>
            </a:r>
          </a:p>
        </p:txBody>
      </p:sp>
      <p:sp>
        <p:nvSpPr>
          <p:cNvPr id="6" name="TextBox 5">
            <a:extLst>
              <a:ext uri="{FF2B5EF4-FFF2-40B4-BE49-F238E27FC236}">
                <a16:creationId xmlns:a16="http://schemas.microsoft.com/office/drawing/2014/main" id="{FA881CC2-9004-71C5-4B95-E81E01095CEB}"/>
              </a:ext>
            </a:extLst>
          </p:cNvPr>
          <p:cNvSpPr txBox="1"/>
          <p:nvPr/>
        </p:nvSpPr>
        <p:spPr>
          <a:xfrm>
            <a:off x="2569029" y="4916714"/>
            <a:ext cx="8532107" cy="1015663"/>
          </a:xfrm>
          <a:prstGeom prst="rect">
            <a:avLst/>
          </a:prstGeom>
          <a:noFill/>
        </p:spPr>
        <p:txBody>
          <a:bodyPr wrap="square" rtlCol="0">
            <a:spAutoFit/>
          </a:bodyPr>
          <a:lstStyle/>
          <a:p>
            <a:r>
              <a:rPr lang="en-ID" sz="1200" dirty="0"/>
              <a:t>¹ U. Khalid, L. Chen, A. A. Khan, and F. Mehmood, “D-</a:t>
            </a:r>
            <a:r>
              <a:rPr lang="en-ID" sz="1200" dirty="0" err="1"/>
              <a:t>gan</a:t>
            </a:r>
            <a:r>
              <a:rPr lang="en-ID" sz="1200" dirty="0"/>
              <a:t>: </a:t>
            </a:r>
            <a:r>
              <a:rPr lang="en-ID" sz="1200" dirty="0" err="1"/>
              <a:t>Anautomatic</a:t>
            </a:r>
            <a:r>
              <a:rPr lang="en-ID" sz="1200" dirty="0"/>
              <a:t> acne detection, severity, and assessment framework </a:t>
            </a:r>
            <a:r>
              <a:rPr lang="en-ID" sz="1200" dirty="0" err="1"/>
              <a:t>usinggenerative</a:t>
            </a:r>
            <a:r>
              <a:rPr lang="en-ID" sz="1200" dirty="0"/>
              <a:t> adversarial network with deep neural network,” 2024.</a:t>
            </a:r>
          </a:p>
          <a:p>
            <a:r>
              <a:rPr lang="en-US" sz="1200" dirty="0"/>
              <a:t>² H. Zhang and T. Ma, “Acne detection by ensemble neural </a:t>
            </a:r>
            <a:r>
              <a:rPr lang="en-US" sz="1200" dirty="0" err="1"/>
              <a:t>networks,”Sensors</a:t>
            </a:r>
            <a:r>
              <a:rPr lang="en-US" sz="1200" dirty="0"/>
              <a:t>, vol. 22, no. 18, p. 6828, 2022.</a:t>
            </a:r>
            <a:endParaRPr lang="en-ID" sz="1200" dirty="0"/>
          </a:p>
          <a:p>
            <a:r>
              <a:rPr lang="en-ID" sz="1200" dirty="0"/>
              <a:t>³ J. Wang, C. Wang, Z. Wang, A. H. </a:t>
            </a:r>
            <a:r>
              <a:rPr lang="en-ID" sz="1200" dirty="0" err="1"/>
              <a:t>Hounye</a:t>
            </a:r>
            <a:r>
              <a:rPr lang="en-ID" sz="1200" dirty="0"/>
              <a:t>, Z. Li, M. </a:t>
            </a:r>
            <a:r>
              <a:rPr lang="en-ID" sz="1200" dirty="0" err="1"/>
              <a:t>Kong,M</a:t>
            </a:r>
            <a:r>
              <a:rPr lang="en-ID" sz="1200" dirty="0"/>
              <a:t>. Hou, J. Zhang, and M. Qi, “A novel automatic acne </a:t>
            </a:r>
            <a:r>
              <a:rPr lang="en-ID" sz="1200" dirty="0" err="1"/>
              <a:t>detectionand</a:t>
            </a:r>
            <a:r>
              <a:rPr lang="en-ID" sz="1200" dirty="0"/>
              <a:t> severity quantification scheme using deep learning,” </a:t>
            </a:r>
            <a:r>
              <a:rPr lang="en-ID" sz="1200" dirty="0" err="1"/>
              <a:t>BiomedicalSignal</a:t>
            </a:r>
            <a:r>
              <a:rPr lang="en-ID" sz="1200" dirty="0"/>
              <a:t> Processing and Control, vol. 84, p. 104803, 2023.</a:t>
            </a:r>
          </a:p>
        </p:txBody>
      </p:sp>
    </p:spTree>
    <p:extLst>
      <p:ext uri="{BB962C8B-B14F-4D97-AF65-F5344CB8AC3E}">
        <p14:creationId xmlns:p14="http://schemas.microsoft.com/office/powerpoint/2010/main" val="3567927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5D7376-0764-3E19-6151-D15C6500C2F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9DDC2A-7E08-4EED-1D91-93B478831105}"/>
              </a:ext>
            </a:extLst>
          </p:cNvPr>
          <p:cNvSpPr>
            <a:spLocks noGrp="1"/>
          </p:cNvSpPr>
          <p:nvPr>
            <p:ph sz="half" idx="1"/>
          </p:nvPr>
        </p:nvSpPr>
        <p:spPr>
          <a:xfrm>
            <a:off x="964531" y="1742635"/>
            <a:ext cx="10262937" cy="2065741"/>
          </a:xfrm>
        </p:spPr>
        <p:txBody>
          <a:bodyPr>
            <a:normAutofit lnSpcReduction="10000"/>
          </a:bodyPr>
          <a:lstStyle/>
          <a:p>
            <a:r>
              <a:rPr lang="en-US" sz="1800" dirty="0"/>
              <a:t>YOLOv4 : </a:t>
            </a:r>
            <a:r>
              <a:rPr lang="en-US" sz="1800" dirty="0" err="1"/>
              <a:t>Archieved</a:t>
            </a:r>
            <a:r>
              <a:rPr lang="en-US" sz="1800" dirty="0"/>
              <a:t> 91.25% accuracy in facial acne detection</a:t>
            </a:r>
            <a:r>
              <a:rPr lang="en-US" sz="1800" baseline="30000" dirty="0">
                <a:solidFill>
                  <a:srgbClr val="000000"/>
                </a:solidFill>
              </a:rPr>
              <a:t>4</a:t>
            </a:r>
            <a:r>
              <a:rPr lang="en-US" sz="1800" dirty="0"/>
              <a:t>.</a:t>
            </a:r>
          </a:p>
          <a:p>
            <a:r>
              <a:rPr lang="en-US" sz="1800" dirty="0"/>
              <a:t>YOLOv8 : </a:t>
            </a:r>
            <a:r>
              <a:rPr lang="en-US" sz="1800" dirty="0" err="1"/>
              <a:t>Archieved</a:t>
            </a:r>
            <a:r>
              <a:rPr lang="en-US" sz="1800" dirty="0"/>
              <a:t> 93% accuracy in helmet violation detection</a:t>
            </a:r>
            <a:r>
              <a:rPr lang="en-US" sz="1800" baseline="30000" dirty="0">
                <a:solidFill>
                  <a:srgbClr val="000000"/>
                </a:solidFill>
              </a:rPr>
              <a:t>5</a:t>
            </a:r>
            <a:r>
              <a:rPr lang="en-US" sz="1800" dirty="0"/>
              <a:t>.</a:t>
            </a:r>
          </a:p>
          <a:p>
            <a:r>
              <a:rPr lang="en-US" sz="1800" dirty="0"/>
              <a:t>YOLOV8 can detect object in </a:t>
            </a:r>
            <a:r>
              <a:rPr lang="en-US" sz="1800" dirty="0" err="1"/>
              <a:t>realtime</a:t>
            </a:r>
            <a:r>
              <a:rPr lang="en-US" sz="1800" dirty="0"/>
              <a:t> and detect very small &amp; complex objects</a:t>
            </a:r>
            <a:r>
              <a:rPr lang="en-US" sz="1800" baseline="30000" dirty="0">
                <a:solidFill>
                  <a:srgbClr val="000000"/>
                </a:solidFill>
              </a:rPr>
              <a:t>4,5</a:t>
            </a:r>
            <a:r>
              <a:rPr lang="en-US" sz="1800" dirty="0"/>
              <a:t>.</a:t>
            </a:r>
          </a:p>
          <a:p>
            <a:r>
              <a:rPr lang="en-US" sz="1800" dirty="0"/>
              <a:t>YOLOv8 can do multiple task at once</a:t>
            </a:r>
            <a:r>
              <a:rPr lang="en-US" sz="1800" baseline="30000" dirty="0">
                <a:solidFill>
                  <a:srgbClr val="000000"/>
                </a:solidFill>
              </a:rPr>
              <a:t>5</a:t>
            </a:r>
            <a:r>
              <a:rPr lang="en-US" sz="1800" dirty="0"/>
              <a:t>.</a:t>
            </a:r>
            <a:r>
              <a:rPr lang="en-US" sz="1800" b="0" i="0" u="none" strike="noStrike" dirty="0">
                <a:solidFill>
                  <a:srgbClr val="000000"/>
                </a:solidFill>
                <a:effectLst/>
              </a:rPr>
              <a:t> </a:t>
            </a:r>
          </a:p>
          <a:p>
            <a:r>
              <a:rPr lang="en-US" sz="1800" b="0" i="0" u="none" strike="noStrike" dirty="0">
                <a:solidFill>
                  <a:srgbClr val="000000"/>
                </a:solidFill>
                <a:effectLst/>
              </a:rPr>
              <a:t>This research employs YOLOv8 for detection acne, amount of acne, and type of acne.</a:t>
            </a:r>
          </a:p>
          <a:p>
            <a:r>
              <a:rPr kumimoji="0" lang="en-US" altLang="en-US" sz="1800" b="0" i="0" u="none" strike="noStrike" cap="none" normalizeH="0" baseline="0" dirty="0">
                <a:ln>
                  <a:noFill/>
                </a:ln>
                <a:solidFill>
                  <a:schemeClr val="tx1"/>
                </a:solidFill>
                <a:effectLst/>
              </a:rPr>
              <a:t>This research resulted in a bounding box and labeling for each of the bounding boxes.</a:t>
            </a:r>
          </a:p>
          <a:p>
            <a:endParaRPr lang="en-US" sz="1800" spc="-10" dirty="0"/>
          </a:p>
        </p:txBody>
      </p:sp>
      <p:sp>
        <p:nvSpPr>
          <p:cNvPr id="5" name="Rectangle 4">
            <a:extLst>
              <a:ext uri="{FF2B5EF4-FFF2-40B4-BE49-F238E27FC236}">
                <a16:creationId xmlns:a16="http://schemas.microsoft.com/office/drawing/2014/main" id="{F0874B37-D350-D67F-842C-DA334E6CF6F0}"/>
              </a:ext>
            </a:extLst>
          </p:cNvPr>
          <p:cNvSpPr/>
          <p:nvPr/>
        </p:nvSpPr>
        <p:spPr>
          <a:xfrm>
            <a:off x="0" y="5150324"/>
            <a:ext cx="2281646" cy="1719942"/>
          </a:xfrm>
          <a:prstGeom prst="rect">
            <a:avLst/>
          </a:prstGeom>
          <a:noFill/>
          <a:ln>
            <a:solidFill>
              <a:srgbClr val="FF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       Camera view</a:t>
            </a:r>
          </a:p>
        </p:txBody>
      </p:sp>
      <p:sp>
        <p:nvSpPr>
          <p:cNvPr id="6" name="TextBox 5">
            <a:extLst>
              <a:ext uri="{FF2B5EF4-FFF2-40B4-BE49-F238E27FC236}">
                <a16:creationId xmlns:a16="http://schemas.microsoft.com/office/drawing/2014/main" id="{BC27CDD2-7124-79FD-DE29-5C2E1D16868F}"/>
              </a:ext>
            </a:extLst>
          </p:cNvPr>
          <p:cNvSpPr txBox="1"/>
          <p:nvPr/>
        </p:nvSpPr>
        <p:spPr>
          <a:xfrm>
            <a:off x="2549683" y="5115365"/>
            <a:ext cx="8677785" cy="830997"/>
          </a:xfrm>
          <a:prstGeom prst="rect">
            <a:avLst/>
          </a:prstGeom>
          <a:noFill/>
        </p:spPr>
        <p:txBody>
          <a:bodyPr wrap="square" rtlCol="0">
            <a:spAutoFit/>
          </a:bodyPr>
          <a:lstStyle/>
          <a:p>
            <a:r>
              <a:rPr lang="en-US" sz="1600" baseline="30000" dirty="0">
                <a:solidFill>
                  <a:srgbClr val="000000"/>
                </a:solidFill>
              </a:rPr>
              <a:t>⁴ N. A. M. Isa and N. N. A. </a:t>
            </a:r>
            <a:r>
              <a:rPr lang="en-US" sz="1600" baseline="30000" dirty="0" err="1">
                <a:solidFill>
                  <a:srgbClr val="000000"/>
                </a:solidFill>
              </a:rPr>
              <a:t>Mangshor</a:t>
            </a:r>
            <a:r>
              <a:rPr lang="en-US" sz="1600" baseline="30000" dirty="0">
                <a:solidFill>
                  <a:srgbClr val="000000"/>
                </a:solidFill>
              </a:rPr>
              <a:t>, “Acne type </a:t>
            </a:r>
            <a:r>
              <a:rPr lang="en-US" sz="1600" baseline="30000" dirty="0" err="1">
                <a:solidFill>
                  <a:srgbClr val="000000"/>
                </a:solidFill>
              </a:rPr>
              <a:t>recognitionfor</a:t>
            </a:r>
            <a:r>
              <a:rPr lang="en-US" sz="1600" baseline="30000" dirty="0">
                <a:solidFill>
                  <a:srgbClr val="000000"/>
                </a:solidFill>
              </a:rPr>
              <a:t> mobile-based application using yolo,” in Journal of </a:t>
            </a:r>
            <a:r>
              <a:rPr lang="en-US" sz="1600" baseline="30000" dirty="0" err="1">
                <a:solidFill>
                  <a:srgbClr val="000000"/>
                </a:solidFill>
              </a:rPr>
              <a:t>Physics:Conference</a:t>
            </a:r>
            <a:r>
              <a:rPr lang="en-US" sz="1600" baseline="30000" dirty="0">
                <a:solidFill>
                  <a:srgbClr val="000000"/>
                </a:solidFill>
              </a:rPr>
              <a:t> Series, vol. 1962, no. 1. IOP Publishing, 2021, p. 012041.</a:t>
            </a:r>
          </a:p>
          <a:p>
            <a:r>
              <a:rPr lang="en-US" sz="1600" baseline="30000" dirty="0">
                <a:solidFill>
                  <a:srgbClr val="000000"/>
                </a:solidFill>
              </a:rPr>
              <a:t>⁵ A. </a:t>
            </a:r>
            <a:r>
              <a:rPr lang="en-US" sz="1600" baseline="30000" dirty="0" err="1">
                <a:solidFill>
                  <a:srgbClr val="000000"/>
                </a:solidFill>
              </a:rPr>
              <a:t>Aboah</a:t>
            </a:r>
            <a:r>
              <a:rPr lang="en-US" sz="1600" baseline="30000" dirty="0">
                <a:solidFill>
                  <a:srgbClr val="000000"/>
                </a:solidFill>
              </a:rPr>
              <a:t>, B. Wang, U. </a:t>
            </a:r>
            <a:r>
              <a:rPr lang="en-US" sz="1600" baseline="30000" dirty="0" err="1">
                <a:solidFill>
                  <a:srgbClr val="000000"/>
                </a:solidFill>
              </a:rPr>
              <a:t>Bagci</a:t>
            </a:r>
            <a:r>
              <a:rPr lang="en-US" sz="1600" baseline="30000" dirty="0">
                <a:solidFill>
                  <a:srgbClr val="000000"/>
                </a:solidFill>
              </a:rPr>
              <a:t>, and Y. Adu-Gyamfi, “Real-</a:t>
            </a:r>
            <a:r>
              <a:rPr lang="en-US" sz="1600" baseline="30000" dirty="0" err="1">
                <a:solidFill>
                  <a:srgbClr val="000000"/>
                </a:solidFill>
              </a:rPr>
              <a:t>timemulti</a:t>
            </a:r>
            <a:r>
              <a:rPr lang="en-US" sz="1600" baseline="30000" dirty="0">
                <a:solidFill>
                  <a:srgbClr val="000000"/>
                </a:solidFill>
              </a:rPr>
              <a:t>-class helmet violation detection using few-shot data </a:t>
            </a:r>
            <a:r>
              <a:rPr lang="en-US" sz="1600" baseline="30000" dirty="0" err="1">
                <a:solidFill>
                  <a:srgbClr val="000000"/>
                </a:solidFill>
              </a:rPr>
              <a:t>samplingtechnique</a:t>
            </a:r>
            <a:r>
              <a:rPr lang="en-US" sz="1600" baseline="30000" dirty="0">
                <a:solidFill>
                  <a:srgbClr val="000000"/>
                </a:solidFill>
              </a:rPr>
              <a:t> and yolov8,” in Proceedings of the IEEE/CVF </a:t>
            </a:r>
            <a:r>
              <a:rPr lang="en-US" sz="1600" baseline="30000" dirty="0" err="1">
                <a:solidFill>
                  <a:srgbClr val="000000"/>
                </a:solidFill>
              </a:rPr>
              <a:t>conferenceon</a:t>
            </a:r>
            <a:r>
              <a:rPr lang="en-US" sz="1600" baseline="30000" dirty="0">
                <a:solidFill>
                  <a:srgbClr val="000000"/>
                </a:solidFill>
              </a:rPr>
              <a:t> computer vision and pattern recognition, 2023, pp. 5350–5358.</a:t>
            </a:r>
            <a:endParaRPr lang="en-ID" sz="1600" dirty="0"/>
          </a:p>
        </p:txBody>
      </p:sp>
    </p:spTree>
    <p:extLst>
      <p:ext uri="{BB962C8B-B14F-4D97-AF65-F5344CB8AC3E}">
        <p14:creationId xmlns:p14="http://schemas.microsoft.com/office/powerpoint/2010/main" val="2487377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31C9E4-F0B0-E071-1045-7D0D93E7E8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FF0E7C-9706-272E-A95A-5F5743B1ED71}"/>
              </a:ext>
            </a:extLst>
          </p:cNvPr>
          <p:cNvSpPr>
            <a:spLocks noGrp="1"/>
          </p:cNvSpPr>
          <p:nvPr>
            <p:ph type="title"/>
          </p:nvPr>
        </p:nvSpPr>
        <p:spPr>
          <a:xfrm>
            <a:off x="838200" y="775954"/>
            <a:ext cx="10515600" cy="872541"/>
          </a:xfrm>
        </p:spPr>
        <p:txBody>
          <a:bodyPr/>
          <a:lstStyle/>
          <a:p>
            <a:r>
              <a:rPr lang="en-US" dirty="0"/>
              <a:t>Methodology</a:t>
            </a:r>
            <a:endParaRPr lang="en-ID" dirty="0"/>
          </a:p>
        </p:txBody>
      </p:sp>
      <p:sp>
        <p:nvSpPr>
          <p:cNvPr id="3" name="Content Placeholder 2">
            <a:extLst>
              <a:ext uri="{FF2B5EF4-FFF2-40B4-BE49-F238E27FC236}">
                <a16:creationId xmlns:a16="http://schemas.microsoft.com/office/drawing/2014/main" id="{24577ADF-14E9-16D2-5EBB-2B877BF52FAD}"/>
              </a:ext>
            </a:extLst>
          </p:cNvPr>
          <p:cNvSpPr>
            <a:spLocks noGrp="1"/>
          </p:cNvSpPr>
          <p:nvPr>
            <p:ph sz="half" idx="1"/>
          </p:nvPr>
        </p:nvSpPr>
        <p:spPr>
          <a:xfrm>
            <a:off x="838200" y="1585472"/>
            <a:ext cx="5551714" cy="3561010"/>
          </a:xfrm>
        </p:spPr>
        <p:txBody>
          <a:bodyPr>
            <a:normAutofit fontScale="85000" lnSpcReduction="20000"/>
          </a:bodyPr>
          <a:lstStyle/>
          <a:p>
            <a:r>
              <a:rPr lang="en-US" sz="2100" dirty="0"/>
              <a:t>This study use 938 data; 823 for data train, 59 for data valid, and 56 for data test.</a:t>
            </a:r>
          </a:p>
          <a:p>
            <a:r>
              <a:rPr lang="en-US" sz="2100" dirty="0"/>
              <a:t>Dataset was retrieved from </a:t>
            </a:r>
            <a:r>
              <a:rPr lang="en-US" sz="2100" dirty="0" err="1"/>
              <a:t>Kaagle</a:t>
            </a:r>
            <a:r>
              <a:rPr lang="en-US" sz="2100" dirty="0"/>
              <a:t> and saved to google drive.</a:t>
            </a:r>
          </a:p>
          <a:p>
            <a:r>
              <a:rPr lang="en-ID" sz="2100" b="0" i="0" u="none" strike="noStrike" dirty="0">
                <a:solidFill>
                  <a:srgbClr val="000000"/>
                </a:solidFill>
                <a:effectLst/>
              </a:rPr>
              <a:t>The dataset consists of only one type of category, namely acne, which will be </a:t>
            </a:r>
            <a:r>
              <a:rPr lang="en-ID" sz="2100" b="0" i="0" u="none" strike="noStrike" dirty="0" err="1">
                <a:solidFill>
                  <a:srgbClr val="000000"/>
                </a:solidFill>
                <a:effectLst/>
              </a:rPr>
              <a:t>relabeled</a:t>
            </a:r>
            <a:r>
              <a:rPr lang="en-ID" sz="2100" b="0" i="0" u="none" strike="noStrike" dirty="0">
                <a:solidFill>
                  <a:srgbClr val="000000"/>
                </a:solidFill>
                <a:effectLst/>
              </a:rPr>
              <a:t> into five categories: blackheads, whiteheads, nodule, papule, and pustule.</a:t>
            </a:r>
          </a:p>
          <a:p>
            <a:r>
              <a:rPr lang="en-US" sz="2100" b="0" i="0" u="none" strike="noStrike" dirty="0">
                <a:solidFill>
                  <a:srgbClr val="000000"/>
                </a:solidFill>
                <a:effectLst/>
              </a:rPr>
              <a:t>For detection of acne and the amount of acne, it uses the full of dataset, but to detect the type of acne, it only uses 222 image of 130 images for train data, 47 images for valid data, and 45 images for test data.</a:t>
            </a:r>
            <a:endParaRPr lang="en-ID" sz="2100" b="0" i="0" u="none" strike="noStrike" dirty="0">
              <a:solidFill>
                <a:srgbClr val="000000"/>
              </a:solidFill>
              <a:effectLst/>
            </a:endParaRPr>
          </a:p>
          <a:p>
            <a:r>
              <a:rPr kumimoji="0" lang="en-US" altLang="en-US" sz="2100" b="0" i="0" u="none" strike="noStrike" cap="none" normalizeH="0" baseline="0" dirty="0">
                <a:ln>
                  <a:noFill/>
                </a:ln>
                <a:solidFill>
                  <a:schemeClr val="tx1"/>
                </a:solidFill>
                <a:effectLst/>
              </a:rPr>
              <a:t>User can perform detection with images already entered into the system.</a:t>
            </a:r>
          </a:p>
          <a:p>
            <a:endParaRPr lang="en-ID" sz="1600" dirty="0"/>
          </a:p>
        </p:txBody>
      </p:sp>
      <p:sp>
        <p:nvSpPr>
          <p:cNvPr id="5" name="Rectangle 4">
            <a:extLst>
              <a:ext uri="{FF2B5EF4-FFF2-40B4-BE49-F238E27FC236}">
                <a16:creationId xmlns:a16="http://schemas.microsoft.com/office/drawing/2014/main" id="{36665F84-7E7F-7B23-565A-A7587196A0BE}"/>
              </a:ext>
            </a:extLst>
          </p:cNvPr>
          <p:cNvSpPr/>
          <p:nvPr/>
        </p:nvSpPr>
        <p:spPr>
          <a:xfrm>
            <a:off x="0" y="5150324"/>
            <a:ext cx="2281646" cy="1719942"/>
          </a:xfrm>
          <a:prstGeom prst="rect">
            <a:avLst/>
          </a:prstGeom>
          <a:noFill/>
          <a:ln>
            <a:solidFill>
              <a:srgbClr val="FF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       Camera view</a:t>
            </a:r>
          </a:p>
        </p:txBody>
      </p:sp>
      <p:pic>
        <p:nvPicPr>
          <p:cNvPr id="17" name="Picture 16" descr="A diagram of a person's face&#10;&#10;Description automatically generated">
            <a:extLst>
              <a:ext uri="{FF2B5EF4-FFF2-40B4-BE49-F238E27FC236}">
                <a16:creationId xmlns:a16="http://schemas.microsoft.com/office/drawing/2014/main" id="{90749384-781B-03F2-A984-4995DB5317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7962" y="1648495"/>
            <a:ext cx="5458797" cy="3112168"/>
          </a:xfrm>
          <a:prstGeom prst="rect">
            <a:avLst/>
          </a:prstGeom>
        </p:spPr>
      </p:pic>
    </p:spTree>
    <p:extLst>
      <p:ext uri="{BB962C8B-B14F-4D97-AF65-F5344CB8AC3E}">
        <p14:creationId xmlns:p14="http://schemas.microsoft.com/office/powerpoint/2010/main" val="4010750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265043-AA1F-25A3-92D4-9FE789D18EC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1DFA8D-C481-5E70-2D87-DB8DFD844869}"/>
              </a:ext>
            </a:extLst>
          </p:cNvPr>
          <p:cNvSpPr>
            <a:spLocks noGrp="1"/>
          </p:cNvSpPr>
          <p:nvPr>
            <p:ph sz="half" idx="1"/>
          </p:nvPr>
        </p:nvSpPr>
        <p:spPr>
          <a:xfrm>
            <a:off x="642258" y="1032000"/>
            <a:ext cx="5181600" cy="4351338"/>
          </a:xfrm>
        </p:spPr>
        <p:txBody>
          <a:bodyPr>
            <a:normAutofit fontScale="85000" lnSpcReduction="20000"/>
          </a:bodyPr>
          <a:lstStyle/>
          <a:p>
            <a:r>
              <a:rPr lang="en-US" sz="2300" b="1" dirty="0"/>
              <a:t>Data Collection</a:t>
            </a:r>
            <a:r>
              <a:rPr lang="en-US" sz="2300" dirty="0"/>
              <a:t>: Sourced facial images of acne patients.</a:t>
            </a:r>
          </a:p>
          <a:p>
            <a:r>
              <a:rPr lang="en-US" sz="2300" b="1" dirty="0"/>
              <a:t>Preprocessing</a:t>
            </a:r>
            <a:r>
              <a:rPr lang="en-US" sz="2300" dirty="0"/>
              <a:t>: Images undergo resizing, normalization, and augmentation to ensure consistency and improve detection.</a:t>
            </a:r>
          </a:p>
          <a:p>
            <a:r>
              <a:rPr lang="en-US" sz="2300" b="1" dirty="0"/>
              <a:t>Model Configuration</a:t>
            </a:r>
            <a:r>
              <a:rPr lang="en-US" sz="2300" dirty="0"/>
              <a:t>: YOLOv8 is customized for the acne detection task.</a:t>
            </a:r>
          </a:p>
          <a:p>
            <a:r>
              <a:rPr lang="en-US" sz="2300" b="1" dirty="0"/>
              <a:t>Acne Detection</a:t>
            </a:r>
            <a:r>
              <a:rPr lang="en-US" sz="2300" dirty="0"/>
              <a:t>: Acne lesions are localized and labeled as acne.</a:t>
            </a:r>
          </a:p>
          <a:p>
            <a:r>
              <a:rPr lang="en-US" sz="2300" b="1" dirty="0"/>
              <a:t>Acne count detection:</a:t>
            </a:r>
            <a:r>
              <a:rPr lang="en-US" sz="2300" dirty="0"/>
              <a:t> Acne detection is performed and each detected bounding box is labeled with a number. </a:t>
            </a:r>
          </a:p>
          <a:p>
            <a:r>
              <a:rPr lang="en-US" sz="2300" b="1" dirty="0"/>
              <a:t>Acne type detection</a:t>
            </a:r>
            <a:r>
              <a:rPr lang="en-US" sz="2300" dirty="0"/>
              <a:t>: Acne are localized and categorized (blackheads, whiteheads, nodules, papules, and pustules).</a:t>
            </a:r>
          </a:p>
          <a:p>
            <a:pPr marL="0" indent="0">
              <a:buNone/>
            </a:pPr>
            <a:endParaRPr lang="en-ID" dirty="0"/>
          </a:p>
        </p:txBody>
      </p:sp>
      <p:sp>
        <p:nvSpPr>
          <p:cNvPr id="5" name="Rectangle 4">
            <a:extLst>
              <a:ext uri="{FF2B5EF4-FFF2-40B4-BE49-F238E27FC236}">
                <a16:creationId xmlns:a16="http://schemas.microsoft.com/office/drawing/2014/main" id="{552C2FF3-6B4A-2738-35B2-FBB173C5C299}"/>
              </a:ext>
            </a:extLst>
          </p:cNvPr>
          <p:cNvSpPr/>
          <p:nvPr/>
        </p:nvSpPr>
        <p:spPr>
          <a:xfrm>
            <a:off x="0" y="5150324"/>
            <a:ext cx="2281646" cy="1719942"/>
          </a:xfrm>
          <a:prstGeom prst="rect">
            <a:avLst/>
          </a:prstGeom>
          <a:noFill/>
          <a:ln>
            <a:solidFill>
              <a:srgbClr val="FF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       Camera view</a:t>
            </a:r>
          </a:p>
        </p:txBody>
      </p:sp>
      <p:pic>
        <p:nvPicPr>
          <p:cNvPr id="12" name="Picture 11">
            <a:extLst>
              <a:ext uri="{FF2B5EF4-FFF2-40B4-BE49-F238E27FC236}">
                <a16:creationId xmlns:a16="http://schemas.microsoft.com/office/drawing/2014/main" id="{64F56B42-5192-BB76-9276-8B7B81C06A80}"/>
              </a:ext>
            </a:extLst>
          </p:cNvPr>
          <p:cNvPicPr>
            <a:picLocks noChangeAspect="1"/>
          </p:cNvPicPr>
          <p:nvPr/>
        </p:nvPicPr>
        <p:blipFill>
          <a:blip r:embed="rId2"/>
          <a:stretch>
            <a:fillRect/>
          </a:stretch>
        </p:blipFill>
        <p:spPr>
          <a:xfrm>
            <a:off x="5823858" y="1327247"/>
            <a:ext cx="5897899" cy="3760844"/>
          </a:xfrm>
          <a:prstGeom prst="rect">
            <a:avLst/>
          </a:prstGeom>
        </p:spPr>
      </p:pic>
    </p:spTree>
    <p:extLst>
      <p:ext uri="{BB962C8B-B14F-4D97-AF65-F5344CB8AC3E}">
        <p14:creationId xmlns:p14="http://schemas.microsoft.com/office/powerpoint/2010/main" val="3110682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8B5E57-DDDE-1D88-B29D-3E64DD9D33B4}"/>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2C9D685B-60EA-3395-797B-FB6B6E6270AD}"/>
              </a:ext>
            </a:extLst>
          </p:cNvPr>
          <p:cNvSpPr/>
          <p:nvPr/>
        </p:nvSpPr>
        <p:spPr>
          <a:xfrm>
            <a:off x="0" y="5150324"/>
            <a:ext cx="2281646" cy="1719942"/>
          </a:xfrm>
          <a:prstGeom prst="rect">
            <a:avLst/>
          </a:prstGeom>
          <a:noFill/>
          <a:ln>
            <a:solidFill>
              <a:srgbClr val="FF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       Camera view</a:t>
            </a:r>
          </a:p>
        </p:txBody>
      </p:sp>
      <p:graphicFrame>
        <p:nvGraphicFramePr>
          <p:cNvPr id="9" name="Content Placeholder 8">
            <a:extLst>
              <a:ext uri="{FF2B5EF4-FFF2-40B4-BE49-F238E27FC236}">
                <a16:creationId xmlns:a16="http://schemas.microsoft.com/office/drawing/2014/main" id="{2A196283-F01F-3BDE-C353-7F2A24B74C51}"/>
              </a:ext>
            </a:extLst>
          </p:cNvPr>
          <p:cNvGraphicFramePr>
            <a:graphicFrameLocks noGrp="1"/>
          </p:cNvGraphicFramePr>
          <p:nvPr>
            <p:ph sz="half" idx="1"/>
            <p:extLst>
              <p:ext uri="{D42A27DB-BD31-4B8C-83A1-F6EECF244321}">
                <p14:modId xmlns:p14="http://schemas.microsoft.com/office/powerpoint/2010/main" val="1579193118"/>
              </p:ext>
            </p:extLst>
          </p:nvPr>
        </p:nvGraphicFramePr>
        <p:xfrm>
          <a:off x="620485" y="1248681"/>
          <a:ext cx="6270170" cy="2557772"/>
        </p:xfrm>
        <a:graphic>
          <a:graphicData uri="http://schemas.openxmlformats.org/drawingml/2006/table">
            <a:tbl>
              <a:tblPr firstRow="1" bandRow="1">
                <a:tableStyleId>{5940675A-B579-460E-94D1-54222C63F5DA}</a:tableStyleId>
              </a:tblPr>
              <a:tblGrid>
                <a:gridCol w="1254034">
                  <a:extLst>
                    <a:ext uri="{9D8B030D-6E8A-4147-A177-3AD203B41FA5}">
                      <a16:colId xmlns:a16="http://schemas.microsoft.com/office/drawing/2014/main" val="1008122405"/>
                    </a:ext>
                  </a:extLst>
                </a:gridCol>
                <a:gridCol w="1254034">
                  <a:extLst>
                    <a:ext uri="{9D8B030D-6E8A-4147-A177-3AD203B41FA5}">
                      <a16:colId xmlns:a16="http://schemas.microsoft.com/office/drawing/2014/main" val="3890989812"/>
                    </a:ext>
                  </a:extLst>
                </a:gridCol>
                <a:gridCol w="1254034">
                  <a:extLst>
                    <a:ext uri="{9D8B030D-6E8A-4147-A177-3AD203B41FA5}">
                      <a16:colId xmlns:a16="http://schemas.microsoft.com/office/drawing/2014/main" val="3349560122"/>
                    </a:ext>
                  </a:extLst>
                </a:gridCol>
                <a:gridCol w="1254034">
                  <a:extLst>
                    <a:ext uri="{9D8B030D-6E8A-4147-A177-3AD203B41FA5}">
                      <a16:colId xmlns:a16="http://schemas.microsoft.com/office/drawing/2014/main" val="3818640701"/>
                    </a:ext>
                  </a:extLst>
                </a:gridCol>
                <a:gridCol w="1254034">
                  <a:extLst>
                    <a:ext uri="{9D8B030D-6E8A-4147-A177-3AD203B41FA5}">
                      <a16:colId xmlns:a16="http://schemas.microsoft.com/office/drawing/2014/main" val="3060586467"/>
                    </a:ext>
                  </a:extLst>
                </a:gridCol>
              </a:tblGrid>
              <a:tr h="846281">
                <a:tc>
                  <a:txBody>
                    <a:bodyPr/>
                    <a:lstStyle/>
                    <a:p>
                      <a:r>
                        <a:rPr lang="en-US" b="1" dirty="0"/>
                        <a:t>Detection</a:t>
                      </a:r>
                      <a:endParaRPr lang="en-ID" b="1" dirty="0"/>
                    </a:p>
                  </a:txBody>
                  <a:tcPr/>
                </a:tc>
                <a:tc>
                  <a:txBody>
                    <a:bodyPr/>
                    <a:lstStyle/>
                    <a:p>
                      <a:r>
                        <a:rPr lang="en-US" b="1" dirty="0"/>
                        <a:t>Learning</a:t>
                      </a:r>
                      <a:r>
                        <a:rPr lang="en-ID" b="1" dirty="0"/>
                        <a:t> rate</a:t>
                      </a:r>
                      <a:endParaRPr lang="en-US" b="1" dirty="0"/>
                    </a:p>
                  </a:txBody>
                  <a:tcPr/>
                </a:tc>
                <a:tc>
                  <a:txBody>
                    <a:bodyPr/>
                    <a:lstStyle/>
                    <a:p>
                      <a:r>
                        <a:rPr lang="en-US" b="1" dirty="0" err="1"/>
                        <a:t>Weigth</a:t>
                      </a:r>
                      <a:endParaRPr lang="en-ID" b="1" dirty="0"/>
                    </a:p>
                  </a:txBody>
                  <a:tcPr/>
                </a:tc>
                <a:tc>
                  <a:txBody>
                    <a:bodyPr/>
                    <a:lstStyle/>
                    <a:p>
                      <a:r>
                        <a:rPr lang="en-US" b="1" dirty="0"/>
                        <a:t>Global </a:t>
                      </a:r>
                    </a:p>
                    <a:p>
                      <a:r>
                        <a:rPr lang="en-US" b="1" dirty="0" err="1"/>
                        <a:t>clipnorm</a:t>
                      </a:r>
                      <a:endParaRPr lang="en-ID" b="1" dirty="0"/>
                    </a:p>
                  </a:txBody>
                  <a:tcPr/>
                </a:tc>
                <a:tc>
                  <a:txBody>
                    <a:bodyPr/>
                    <a:lstStyle/>
                    <a:p>
                      <a:r>
                        <a:rPr lang="en-US" b="1" dirty="0"/>
                        <a:t>Epoch</a:t>
                      </a:r>
                      <a:endParaRPr lang="en-ID" b="1" dirty="0"/>
                    </a:p>
                  </a:txBody>
                  <a:tcPr/>
                </a:tc>
                <a:extLst>
                  <a:ext uri="{0D108BD9-81ED-4DB2-BD59-A6C34878D82A}">
                    <a16:rowId xmlns:a16="http://schemas.microsoft.com/office/drawing/2014/main" val="2211409976"/>
                  </a:ext>
                </a:extLst>
              </a:tr>
              <a:tr h="431331">
                <a:tc>
                  <a:txBody>
                    <a:bodyPr/>
                    <a:lstStyle/>
                    <a:p>
                      <a:r>
                        <a:rPr lang="en-US" b="1" dirty="0"/>
                        <a:t>Acne </a:t>
                      </a:r>
                      <a:endParaRPr lang="en-ID" b="1" dirty="0"/>
                    </a:p>
                  </a:txBody>
                  <a:tcPr/>
                </a:tc>
                <a:tc>
                  <a:txBody>
                    <a:bodyPr/>
                    <a:lstStyle/>
                    <a:p>
                      <a:r>
                        <a:rPr lang="en-US" dirty="0"/>
                        <a:t>0.0007</a:t>
                      </a:r>
                      <a:endParaRPr lang="en-ID" dirty="0"/>
                    </a:p>
                  </a:txBody>
                  <a:tcPr/>
                </a:tc>
                <a:tc>
                  <a:txBody>
                    <a:bodyPr/>
                    <a:lstStyle/>
                    <a:p>
                      <a:r>
                        <a:rPr lang="en-US" dirty="0"/>
                        <a:t>0.0009</a:t>
                      </a:r>
                      <a:endParaRPr lang="en-ID" dirty="0"/>
                    </a:p>
                  </a:txBody>
                  <a:tcPr/>
                </a:tc>
                <a:tc>
                  <a:txBody>
                    <a:bodyPr/>
                    <a:lstStyle/>
                    <a:p>
                      <a:r>
                        <a:rPr lang="en-US" dirty="0"/>
                        <a:t>10.0</a:t>
                      </a:r>
                      <a:endParaRPr lang="en-ID" dirty="0"/>
                    </a:p>
                  </a:txBody>
                  <a:tcPr/>
                </a:tc>
                <a:tc>
                  <a:txBody>
                    <a:bodyPr/>
                    <a:lstStyle/>
                    <a:p>
                      <a:r>
                        <a:rPr lang="en-US" dirty="0"/>
                        <a:t>140</a:t>
                      </a:r>
                      <a:endParaRPr lang="en-ID" dirty="0"/>
                    </a:p>
                  </a:txBody>
                  <a:tcPr/>
                </a:tc>
                <a:extLst>
                  <a:ext uri="{0D108BD9-81ED-4DB2-BD59-A6C34878D82A}">
                    <a16:rowId xmlns:a16="http://schemas.microsoft.com/office/drawing/2014/main" val="3465329722"/>
                  </a:ext>
                </a:extLst>
              </a:tr>
              <a:tr h="610686">
                <a:tc>
                  <a:txBody>
                    <a:bodyPr/>
                    <a:lstStyle/>
                    <a:p>
                      <a:r>
                        <a:rPr lang="en-US" b="1" dirty="0"/>
                        <a:t>Amount of acne</a:t>
                      </a:r>
                      <a:endParaRPr lang="en-ID" b="1" dirty="0"/>
                    </a:p>
                  </a:txBody>
                  <a:tcPr/>
                </a:tc>
                <a:tc>
                  <a:txBody>
                    <a:bodyPr/>
                    <a:lstStyle/>
                    <a:p>
                      <a:r>
                        <a:rPr lang="en-US" dirty="0"/>
                        <a:t>0.0007</a:t>
                      </a:r>
                      <a:endParaRPr lang="en-ID" dirty="0"/>
                    </a:p>
                  </a:txBody>
                  <a:tcPr/>
                </a:tc>
                <a:tc>
                  <a:txBody>
                    <a:bodyPr/>
                    <a:lstStyle/>
                    <a:p>
                      <a:r>
                        <a:rPr lang="en-US" dirty="0"/>
                        <a:t>0.0009</a:t>
                      </a:r>
                      <a:endParaRPr lang="en-ID" dirty="0"/>
                    </a:p>
                  </a:txBody>
                  <a:tcPr/>
                </a:tc>
                <a:tc>
                  <a:txBody>
                    <a:bodyPr/>
                    <a:lstStyle/>
                    <a:p>
                      <a:r>
                        <a:rPr lang="en-US" dirty="0"/>
                        <a:t>10.0</a:t>
                      </a:r>
                      <a:endParaRPr lang="en-ID" dirty="0"/>
                    </a:p>
                  </a:txBody>
                  <a:tcPr/>
                </a:tc>
                <a:tc>
                  <a:txBody>
                    <a:bodyPr/>
                    <a:lstStyle/>
                    <a:p>
                      <a:r>
                        <a:rPr lang="en-US" dirty="0"/>
                        <a:t>140</a:t>
                      </a:r>
                      <a:endParaRPr lang="en-ID" dirty="0"/>
                    </a:p>
                  </a:txBody>
                  <a:tcPr/>
                </a:tc>
                <a:extLst>
                  <a:ext uri="{0D108BD9-81ED-4DB2-BD59-A6C34878D82A}">
                    <a16:rowId xmlns:a16="http://schemas.microsoft.com/office/drawing/2014/main" val="3200699090"/>
                  </a:ext>
                </a:extLst>
              </a:tr>
              <a:tr h="610686">
                <a:tc>
                  <a:txBody>
                    <a:bodyPr/>
                    <a:lstStyle/>
                    <a:p>
                      <a:r>
                        <a:rPr lang="en-US" b="1" dirty="0"/>
                        <a:t>Type of acne</a:t>
                      </a:r>
                      <a:endParaRPr lang="en-ID" b="1" dirty="0"/>
                    </a:p>
                  </a:txBody>
                  <a:tcPr/>
                </a:tc>
                <a:tc>
                  <a:txBody>
                    <a:bodyPr/>
                    <a:lstStyle/>
                    <a:p>
                      <a:r>
                        <a:rPr lang="en-US" dirty="0"/>
                        <a:t>0.0007</a:t>
                      </a:r>
                      <a:endParaRPr lang="en-ID" dirty="0"/>
                    </a:p>
                  </a:txBody>
                  <a:tcPr/>
                </a:tc>
                <a:tc>
                  <a:txBody>
                    <a:bodyPr/>
                    <a:lstStyle/>
                    <a:p>
                      <a:r>
                        <a:rPr lang="en-US" dirty="0"/>
                        <a:t>0.0009</a:t>
                      </a:r>
                      <a:endParaRPr lang="en-ID" dirty="0"/>
                    </a:p>
                  </a:txBody>
                  <a:tcPr/>
                </a:tc>
                <a:tc>
                  <a:txBody>
                    <a:bodyPr/>
                    <a:lstStyle/>
                    <a:p>
                      <a:r>
                        <a:rPr lang="en-US" dirty="0"/>
                        <a:t>5.0</a:t>
                      </a:r>
                      <a:endParaRPr lang="en-ID" dirty="0"/>
                    </a:p>
                  </a:txBody>
                  <a:tcPr/>
                </a:tc>
                <a:tc>
                  <a:txBody>
                    <a:bodyPr/>
                    <a:lstStyle/>
                    <a:p>
                      <a:r>
                        <a:rPr lang="en-US" dirty="0"/>
                        <a:t>140</a:t>
                      </a:r>
                      <a:endParaRPr lang="en-ID" dirty="0"/>
                    </a:p>
                  </a:txBody>
                  <a:tcPr/>
                </a:tc>
                <a:extLst>
                  <a:ext uri="{0D108BD9-81ED-4DB2-BD59-A6C34878D82A}">
                    <a16:rowId xmlns:a16="http://schemas.microsoft.com/office/drawing/2014/main" val="159543531"/>
                  </a:ext>
                </a:extLst>
              </a:tr>
            </a:tbl>
          </a:graphicData>
        </a:graphic>
      </p:graphicFrame>
      <p:sp>
        <p:nvSpPr>
          <p:cNvPr id="10" name="TextBox 9">
            <a:extLst>
              <a:ext uri="{FF2B5EF4-FFF2-40B4-BE49-F238E27FC236}">
                <a16:creationId xmlns:a16="http://schemas.microsoft.com/office/drawing/2014/main" id="{16D29ED3-A17C-EDC1-3944-A8738192D160}"/>
              </a:ext>
            </a:extLst>
          </p:cNvPr>
          <p:cNvSpPr txBox="1"/>
          <p:nvPr/>
        </p:nvSpPr>
        <p:spPr>
          <a:xfrm>
            <a:off x="2237300" y="772886"/>
            <a:ext cx="2906485" cy="369332"/>
          </a:xfrm>
          <a:prstGeom prst="rect">
            <a:avLst/>
          </a:prstGeom>
          <a:noFill/>
        </p:spPr>
        <p:txBody>
          <a:bodyPr wrap="square" rtlCol="0">
            <a:spAutoFit/>
          </a:bodyPr>
          <a:lstStyle/>
          <a:p>
            <a:r>
              <a:rPr lang="en-US" dirty="0"/>
              <a:t>Hyperparameter Overview</a:t>
            </a:r>
            <a:endParaRPr lang="en-ID" dirty="0"/>
          </a:p>
        </p:txBody>
      </p:sp>
      <mc:AlternateContent xmlns:mc="http://schemas.openxmlformats.org/markup-compatibility/2006" xmlns:a14="http://schemas.microsoft.com/office/drawing/2010/main">
        <mc:Choice Requires="a14">
          <p:sp>
            <p:nvSpPr>
              <p:cNvPr id="11" name="object 6">
                <a:extLst>
                  <a:ext uri="{FF2B5EF4-FFF2-40B4-BE49-F238E27FC236}">
                    <a16:creationId xmlns:a16="http://schemas.microsoft.com/office/drawing/2014/main" id="{0D570EB9-3265-DA00-5D90-1E8C7972EFA4}"/>
                  </a:ext>
                </a:extLst>
              </p:cNvPr>
              <p:cNvSpPr txBox="1">
                <a:spLocks noGrp="1"/>
              </p:cNvSpPr>
              <p:nvPr/>
            </p:nvSpPr>
            <p:spPr>
              <a:xfrm>
                <a:off x="7393678" y="1248681"/>
                <a:ext cx="3546465" cy="2259529"/>
              </a:xfrm>
              <a:prstGeom prst="rect">
                <a:avLst/>
              </a:prstGeom>
            </p:spPr>
            <p:txBody>
              <a:bodyPr vert="horz" wrap="square" lIns="0" tIns="113030" rIns="0" bIns="0" rtlCol="0">
                <a:spAutoFit/>
              </a:bodyPr>
              <a:lstStyle>
                <a:lvl1pPr marL="0">
                  <a:defRPr sz="1800" b="0" i="0">
                    <a:solidFill>
                      <a:schemeClr val="tx1"/>
                    </a:solidFill>
                    <a:latin typeface="Calibri"/>
                    <a:ea typeface="+mn-ea"/>
                    <a:cs typeface="Calibri"/>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buFont typeface="Arial" panose="020B0604020202020204" pitchFamily="34" charset="0"/>
                  <a:buChar char="•"/>
                </a:pPr>
                <a14:m>
                  <m:oMath xmlns:m="http://schemas.openxmlformats.org/officeDocument/2006/math">
                    <m:r>
                      <a:rPr lang="en-ID" sz="1600" b="1" i="1" u="none" strike="noStrike" dirty="0" smtClean="0">
                        <a:solidFill>
                          <a:srgbClr val="000000"/>
                        </a:solidFill>
                        <a:effectLst/>
                        <a:latin typeface="Cambria Math" panose="02040503050406030204" pitchFamily="18" charset="0"/>
                      </a:rPr>
                      <m:t>𝑨𝒄𝒄𝒖𝒓𝒂𝒄𝒚</m:t>
                    </m:r>
                    <m:r>
                      <a:rPr lang="en-ID" sz="1600" b="0" i="1" u="none" strike="noStrike" dirty="0" smtClean="0">
                        <a:solidFill>
                          <a:srgbClr val="000000"/>
                        </a:solidFill>
                        <a:effectLst/>
                        <a:latin typeface="Cambria Math" panose="02040503050406030204" pitchFamily="18" charset="0"/>
                      </a:rPr>
                      <m:t>: </m:t>
                    </m:r>
                    <m:f>
                      <m:fPr>
                        <m:ctrlPr>
                          <a:rPr lang="en-ID" sz="1600" b="0" i="1" u="none" strike="noStrike" dirty="0" smtClean="0">
                            <a:solidFill>
                              <a:srgbClr val="000000"/>
                            </a:solidFill>
                            <a:effectLst/>
                            <a:latin typeface="Cambria Math" panose="02040503050406030204" pitchFamily="18" charset="0"/>
                          </a:rPr>
                        </m:ctrlPr>
                      </m:fPr>
                      <m:num>
                        <m:r>
                          <a:rPr lang="en-ID" sz="1600" i="1" dirty="0">
                            <a:solidFill>
                              <a:srgbClr val="000000"/>
                            </a:solidFill>
                            <a:latin typeface="Cambria Math" panose="02040503050406030204" pitchFamily="18" charset="0"/>
                          </a:rPr>
                          <m:t>𝑇𝑃</m:t>
                        </m:r>
                        <m:r>
                          <a:rPr lang="en-ID" sz="1600" i="1" dirty="0">
                            <a:solidFill>
                              <a:srgbClr val="000000"/>
                            </a:solidFill>
                            <a:latin typeface="Cambria Math" panose="02040503050406030204" pitchFamily="18" charset="0"/>
                          </a:rPr>
                          <m:t>+</m:t>
                        </m:r>
                        <m:r>
                          <a:rPr lang="en-ID" sz="1600" i="1" dirty="0">
                            <a:solidFill>
                              <a:srgbClr val="000000"/>
                            </a:solidFill>
                            <a:latin typeface="Cambria Math" panose="02040503050406030204" pitchFamily="18" charset="0"/>
                          </a:rPr>
                          <m:t>𝑇𝑁</m:t>
                        </m:r>
                      </m:num>
                      <m:den>
                        <m:r>
                          <a:rPr lang="en-ID" sz="1600" i="1" dirty="0">
                            <a:solidFill>
                              <a:srgbClr val="000000"/>
                            </a:solidFill>
                            <a:latin typeface="Cambria Math" panose="02040503050406030204" pitchFamily="18" charset="0"/>
                          </a:rPr>
                          <m:t>𝑇𝑃</m:t>
                        </m:r>
                        <m:r>
                          <a:rPr lang="en-ID" sz="1600" i="1" dirty="0">
                            <a:solidFill>
                              <a:srgbClr val="000000"/>
                            </a:solidFill>
                            <a:latin typeface="Cambria Math" panose="02040503050406030204" pitchFamily="18" charset="0"/>
                          </a:rPr>
                          <m:t>+</m:t>
                        </m:r>
                        <m:r>
                          <a:rPr lang="en-ID" sz="1600" i="1" dirty="0">
                            <a:solidFill>
                              <a:srgbClr val="000000"/>
                            </a:solidFill>
                            <a:latin typeface="Cambria Math" panose="02040503050406030204" pitchFamily="18" charset="0"/>
                          </a:rPr>
                          <m:t>𝐹𝑃</m:t>
                        </m:r>
                        <m:r>
                          <a:rPr lang="en-ID" sz="1600" i="1" dirty="0">
                            <a:solidFill>
                              <a:srgbClr val="000000"/>
                            </a:solidFill>
                            <a:latin typeface="Cambria Math" panose="02040503050406030204" pitchFamily="18" charset="0"/>
                          </a:rPr>
                          <m:t>+</m:t>
                        </m:r>
                        <m:r>
                          <a:rPr lang="en-ID" sz="1600" i="1" dirty="0">
                            <a:solidFill>
                              <a:srgbClr val="000000"/>
                            </a:solidFill>
                            <a:latin typeface="Cambria Math" panose="02040503050406030204" pitchFamily="18" charset="0"/>
                          </a:rPr>
                          <m:t>𝐹𝑁</m:t>
                        </m:r>
                        <m:r>
                          <a:rPr lang="en-ID" sz="1600" i="1" dirty="0">
                            <a:solidFill>
                              <a:srgbClr val="000000"/>
                            </a:solidFill>
                            <a:latin typeface="Cambria Math" panose="02040503050406030204" pitchFamily="18" charset="0"/>
                          </a:rPr>
                          <m:t>+</m:t>
                        </m:r>
                        <m:r>
                          <a:rPr lang="en-ID" sz="1600" i="1" dirty="0">
                            <a:solidFill>
                              <a:srgbClr val="000000"/>
                            </a:solidFill>
                            <a:latin typeface="Cambria Math" panose="02040503050406030204" pitchFamily="18" charset="0"/>
                          </a:rPr>
                          <m:t>𝑇𝑁</m:t>
                        </m:r>
                      </m:den>
                    </m:f>
                  </m:oMath>
                </a14:m>
                <a:endParaRPr lang="en-US" sz="1600" i="1" dirty="0">
                  <a:solidFill>
                    <a:srgbClr val="000000"/>
                  </a:solidFill>
                  <a:latin typeface="Cambria Math" panose="02040503050406030204" pitchFamily="18" charset="0"/>
                </a:endParaRPr>
              </a:p>
              <a:p>
                <a:pPr algn="l">
                  <a:buFont typeface="Arial" panose="020B0604020202020204" pitchFamily="34" charset="0"/>
                  <a:buChar char="•"/>
                </a:pPr>
                <a:endParaRPr lang="en-US" sz="1600" i="1" dirty="0">
                  <a:solidFill>
                    <a:srgbClr val="000000"/>
                  </a:solidFill>
                  <a:latin typeface="Cambria Math" panose="02040503050406030204" pitchFamily="18" charset="0"/>
                </a:endParaRPr>
              </a:p>
              <a:p>
                <a:pPr algn="l">
                  <a:buFont typeface="Arial" panose="020B0604020202020204" pitchFamily="34" charset="0"/>
                  <a:buChar char="•"/>
                </a:pPr>
                <a14:m>
                  <m:oMath xmlns:m="http://schemas.openxmlformats.org/officeDocument/2006/math">
                    <m:r>
                      <a:rPr lang="en-ID" sz="1600" b="1" i="1" u="none" strike="noStrike" dirty="0" smtClean="0">
                        <a:solidFill>
                          <a:srgbClr val="000000"/>
                        </a:solidFill>
                        <a:effectLst/>
                        <a:latin typeface="Cambria Math" panose="02040503050406030204" pitchFamily="18" charset="0"/>
                      </a:rPr>
                      <m:t>𝑷𝒓𝒆𝒄𝒊𝒔𝒊𝒐𝒏</m:t>
                    </m:r>
                    <m:r>
                      <a:rPr lang="en-ID" sz="1600" b="0" i="1" u="none" strike="noStrike" dirty="0" smtClean="0">
                        <a:solidFill>
                          <a:srgbClr val="000000"/>
                        </a:solidFill>
                        <a:effectLst/>
                        <a:latin typeface="Cambria Math" panose="02040503050406030204" pitchFamily="18" charset="0"/>
                      </a:rPr>
                      <m:t>: </m:t>
                    </m:r>
                    <m:f>
                      <m:fPr>
                        <m:ctrlPr>
                          <a:rPr lang="en-ID" sz="1600" b="0" i="1" u="none" strike="noStrike" dirty="0" smtClean="0">
                            <a:solidFill>
                              <a:srgbClr val="000000"/>
                            </a:solidFill>
                            <a:effectLst/>
                            <a:latin typeface="Cambria Math" panose="02040503050406030204" pitchFamily="18" charset="0"/>
                          </a:rPr>
                        </m:ctrlPr>
                      </m:fPr>
                      <m:num>
                        <m:r>
                          <a:rPr lang="en-US" sz="1600" b="0" i="1" u="none" strike="noStrike" dirty="0" smtClean="0">
                            <a:solidFill>
                              <a:srgbClr val="000000"/>
                            </a:solidFill>
                            <a:effectLst/>
                            <a:latin typeface="Cambria Math" panose="02040503050406030204" pitchFamily="18" charset="0"/>
                          </a:rPr>
                          <m:t>𝑇𝑃</m:t>
                        </m:r>
                      </m:num>
                      <m:den>
                        <m:r>
                          <a:rPr lang="en-US" sz="1600" b="0" i="1" u="none" strike="noStrike" dirty="0" smtClean="0">
                            <a:solidFill>
                              <a:srgbClr val="000000"/>
                            </a:solidFill>
                            <a:effectLst/>
                            <a:latin typeface="Cambria Math" panose="02040503050406030204" pitchFamily="18" charset="0"/>
                          </a:rPr>
                          <m:t>𝑇𝑃</m:t>
                        </m:r>
                        <m:r>
                          <a:rPr lang="en-US" sz="1600" b="0" i="1" u="none" strike="noStrike" dirty="0" smtClean="0">
                            <a:solidFill>
                              <a:srgbClr val="000000"/>
                            </a:solidFill>
                            <a:effectLst/>
                            <a:latin typeface="Cambria Math" panose="02040503050406030204" pitchFamily="18" charset="0"/>
                          </a:rPr>
                          <m:t>+</m:t>
                        </m:r>
                        <m:r>
                          <a:rPr lang="en-US" sz="1600" b="0" i="1" u="none" strike="noStrike" dirty="0" smtClean="0">
                            <a:solidFill>
                              <a:srgbClr val="000000"/>
                            </a:solidFill>
                            <a:effectLst/>
                            <a:latin typeface="Cambria Math" panose="02040503050406030204" pitchFamily="18" charset="0"/>
                          </a:rPr>
                          <m:t>𝐹𝑃</m:t>
                        </m:r>
                      </m:den>
                    </m:f>
                  </m:oMath>
                </a14:m>
                <a:endParaRPr lang="en-ID" sz="1600" b="0" i="0" u="none" strike="noStrike" dirty="0">
                  <a:solidFill>
                    <a:srgbClr val="000000"/>
                  </a:solidFill>
                  <a:effectLst/>
                </a:endParaRPr>
              </a:p>
              <a:p>
                <a:pPr algn="l">
                  <a:buFont typeface="Arial" panose="020B0604020202020204" pitchFamily="34" charset="0"/>
                  <a:buChar char="•"/>
                </a:pPr>
                <a:endParaRPr lang="en-ID" sz="1600" b="0" i="0" u="none" strike="noStrike" dirty="0">
                  <a:solidFill>
                    <a:srgbClr val="000000"/>
                  </a:solidFill>
                  <a:effectLst/>
                </a:endParaRPr>
              </a:p>
              <a:p>
                <a:pPr algn="l">
                  <a:buFont typeface="Arial" panose="020B0604020202020204" pitchFamily="34" charset="0"/>
                  <a:buChar char="•"/>
                </a:pPr>
                <a14:m>
                  <m:oMath xmlns:m="http://schemas.openxmlformats.org/officeDocument/2006/math">
                    <m:r>
                      <a:rPr lang="en-ID" sz="1600" b="1" i="1" u="none" strike="noStrike" dirty="0" smtClean="0">
                        <a:solidFill>
                          <a:srgbClr val="000000"/>
                        </a:solidFill>
                        <a:effectLst/>
                        <a:latin typeface="Cambria Math" panose="02040503050406030204" pitchFamily="18" charset="0"/>
                      </a:rPr>
                      <m:t>𝑹𝒆𝒄𝒂𝒍𝒍</m:t>
                    </m:r>
                    <m:r>
                      <a:rPr lang="en-ID" sz="1600" b="0" i="1" u="none" strike="noStrike" dirty="0" smtClean="0">
                        <a:solidFill>
                          <a:srgbClr val="000000"/>
                        </a:solidFill>
                        <a:effectLst/>
                        <a:latin typeface="Cambria Math" panose="02040503050406030204" pitchFamily="18" charset="0"/>
                      </a:rPr>
                      <m:t>: </m:t>
                    </m:r>
                    <m:f>
                      <m:fPr>
                        <m:ctrlPr>
                          <a:rPr lang="en-ID" sz="1600" b="0" i="1" u="none" strike="noStrike" dirty="0" smtClean="0">
                            <a:solidFill>
                              <a:srgbClr val="000000"/>
                            </a:solidFill>
                            <a:effectLst/>
                            <a:latin typeface="Cambria Math" panose="02040503050406030204" pitchFamily="18" charset="0"/>
                          </a:rPr>
                        </m:ctrlPr>
                      </m:fPr>
                      <m:num>
                        <m:r>
                          <a:rPr lang="en-US" sz="1600" b="0" i="1" u="none" strike="noStrike" dirty="0" smtClean="0">
                            <a:solidFill>
                              <a:srgbClr val="000000"/>
                            </a:solidFill>
                            <a:effectLst/>
                            <a:latin typeface="Cambria Math" panose="02040503050406030204" pitchFamily="18" charset="0"/>
                          </a:rPr>
                          <m:t>𝑇𝑃</m:t>
                        </m:r>
                      </m:num>
                      <m:den>
                        <m:r>
                          <a:rPr lang="en-US" sz="1600" b="0" i="1" u="none" strike="noStrike" dirty="0" smtClean="0">
                            <a:solidFill>
                              <a:srgbClr val="000000"/>
                            </a:solidFill>
                            <a:effectLst/>
                            <a:latin typeface="Cambria Math" panose="02040503050406030204" pitchFamily="18" charset="0"/>
                          </a:rPr>
                          <m:t>𝑇𝑃</m:t>
                        </m:r>
                        <m:r>
                          <a:rPr lang="en-US" sz="1600" b="0" i="1" u="none" strike="noStrike" dirty="0" smtClean="0">
                            <a:solidFill>
                              <a:srgbClr val="000000"/>
                            </a:solidFill>
                            <a:effectLst/>
                            <a:latin typeface="Cambria Math" panose="02040503050406030204" pitchFamily="18" charset="0"/>
                          </a:rPr>
                          <m:t>+</m:t>
                        </m:r>
                        <m:r>
                          <a:rPr lang="en-US" sz="1600" b="0" i="1" u="none" strike="noStrike" dirty="0" smtClean="0">
                            <a:solidFill>
                              <a:srgbClr val="000000"/>
                            </a:solidFill>
                            <a:effectLst/>
                            <a:latin typeface="Cambria Math" panose="02040503050406030204" pitchFamily="18" charset="0"/>
                          </a:rPr>
                          <m:t>𝐹𝑁</m:t>
                        </m:r>
                      </m:den>
                    </m:f>
                  </m:oMath>
                </a14:m>
                <a:endParaRPr lang="en-US" sz="1600" b="0" i="1" u="none" strike="noStrike" dirty="0">
                  <a:solidFill>
                    <a:srgbClr val="000000"/>
                  </a:solidFill>
                  <a:effectLst/>
                  <a:latin typeface="Cambria Math" panose="02040503050406030204" pitchFamily="18" charset="0"/>
                </a:endParaRPr>
              </a:p>
              <a:p>
                <a:pPr algn="l">
                  <a:buFont typeface="Arial" panose="020B0604020202020204" pitchFamily="34" charset="0"/>
                  <a:buChar char="•"/>
                </a:pPr>
                <a:endParaRPr lang="en-US" sz="1600" b="0" i="1" u="none" strike="noStrike" dirty="0">
                  <a:solidFill>
                    <a:srgbClr val="000000"/>
                  </a:solidFill>
                  <a:effectLst/>
                  <a:latin typeface="Cambria Math" panose="02040503050406030204" pitchFamily="18" charset="0"/>
                </a:endParaRPr>
              </a:p>
              <a:p>
                <a:pPr algn="l">
                  <a:buFont typeface="Arial" panose="020B0604020202020204" pitchFamily="34" charset="0"/>
                  <a:buChar char="•"/>
                </a:pPr>
                <a14:m>
                  <m:oMath xmlns:m="http://schemas.openxmlformats.org/officeDocument/2006/math">
                    <m:r>
                      <a:rPr lang="en-ID" sz="1600" b="1" i="1" u="none" strike="noStrike" dirty="0" smtClean="0">
                        <a:solidFill>
                          <a:srgbClr val="000000"/>
                        </a:solidFill>
                        <a:effectLst/>
                        <a:latin typeface="Cambria Math" panose="02040503050406030204" pitchFamily="18" charset="0"/>
                      </a:rPr>
                      <m:t>𝑭</m:t>
                    </m:r>
                    <m:r>
                      <a:rPr lang="en-ID" sz="1600" b="1" i="1" u="none" strike="noStrike" dirty="0" smtClean="0">
                        <a:solidFill>
                          <a:srgbClr val="000000"/>
                        </a:solidFill>
                        <a:effectLst/>
                        <a:latin typeface="Cambria Math" panose="02040503050406030204" pitchFamily="18" charset="0"/>
                      </a:rPr>
                      <m:t>𝟏</m:t>
                    </m:r>
                    <m:r>
                      <a:rPr lang="en-ID" sz="1600" b="1" i="1" u="none" strike="noStrike" dirty="0" smtClean="0">
                        <a:solidFill>
                          <a:srgbClr val="000000"/>
                        </a:solidFill>
                        <a:effectLst/>
                        <a:latin typeface="Cambria Math" panose="02040503050406030204" pitchFamily="18" charset="0"/>
                      </a:rPr>
                      <m:t>−</m:t>
                    </m:r>
                    <m:r>
                      <a:rPr lang="en-ID" sz="1600" b="1" i="1" u="none" strike="noStrike" dirty="0" smtClean="0">
                        <a:solidFill>
                          <a:srgbClr val="000000"/>
                        </a:solidFill>
                        <a:effectLst/>
                        <a:latin typeface="Cambria Math" panose="02040503050406030204" pitchFamily="18" charset="0"/>
                      </a:rPr>
                      <m:t>𝒔𝒄𝒐𝒓𝒆</m:t>
                    </m:r>
                    <m:r>
                      <a:rPr lang="en-ID" sz="1600" b="0" i="1" u="none" strike="noStrike" dirty="0" smtClean="0">
                        <a:solidFill>
                          <a:srgbClr val="000000"/>
                        </a:solidFill>
                        <a:effectLst/>
                        <a:latin typeface="Cambria Math" panose="02040503050406030204" pitchFamily="18" charset="0"/>
                      </a:rPr>
                      <m:t>: </m:t>
                    </m:r>
                    <m:r>
                      <a:rPr lang="en-US" sz="1600" b="0" i="1" u="none" strike="noStrike" dirty="0" smtClean="0">
                        <a:solidFill>
                          <a:srgbClr val="000000"/>
                        </a:solidFill>
                        <a:effectLst/>
                        <a:latin typeface="Cambria Math" panose="02040503050406030204" pitchFamily="18" charset="0"/>
                      </a:rPr>
                      <m:t>2 </m:t>
                    </m:r>
                    <m:r>
                      <a:rPr lang="en-US" sz="1600" b="0" i="1" u="none" strike="noStrike" dirty="0" smtClean="0">
                        <a:solidFill>
                          <a:srgbClr val="000000"/>
                        </a:solidFill>
                        <a:effectLst/>
                        <a:latin typeface="Cambria Math" panose="02040503050406030204" pitchFamily="18" charset="0"/>
                        <a:ea typeface="Cambria Math" panose="02040503050406030204" pitchFamily="18" charset="0"/>
                      </a:rPr>
                      <m:t>× (</m:t>
                    </m:r>
                    <m:f>
                      <m:fPr>
                        <m:ctrlPr>
                          <a:rPr lang="en-ID" sz="1600" b="0" i="1" u="none" strike="noStrike" dirty="0" smtClean="0">
                            <a:solidFill>
                              <a:srgbClr val="000000"/>
                            </a:solidFill>
                            <a:effectLst/>
                            <a:latin typeface="Cambria Math" panose="02040503050406030204" pitchFamily="18" charset="0"/>
                          </a:rPr>
                        </m:ctrlPr>
                      </m:fPr>
                      <m:num>
                        <m:r>
                          <a:rPr lang="en-US" sz="1600" b="0" i="1" u="none" strike="noStrike" dirty="0" smtClean="0">
                            <a:solidFill>
                              <a:srgbClr val="000000"/>
                            </a:solidFill>
                            <a:effectLst/>
                            <a:latin typeface="Cambria Math" panose="02040503050406030204" pitchFamily="18" charset="0"/>
                          </a:rPr>
                          <m:t>𝑃𝑟𝑒𝑐𝑖𝑠𝑖𝑜𝑛</m:t>
                        </m:r>
                        <m:r>
                          <a:rPr lang="en-US" sz="1600" b="0" i="1" u="none" strike="noStrike" dirty="0" smtClean="0">
                            <a:solidFill>
                              <a:srgbClr val="000000"/>
                            </a:solidFill>
                            <a:effectLst/>
                            <a:latin typeface="Cambria Math" panose="02040503050406030204" pitchFamily="18" charset="0"/>
                          </a:rPr>
                          <m:t> × </m:t>
                        </m:r>
                        <m:r>
                          <a:rPr lang="en-US" sz="1600" b="0" i="1" u="none" strike="noStrike" dirty="0" smtClean="0">
                            <a:solidFill>
                              <a:srgbClr val="000000"/>
                            </a:solidFill>
                            <a:effectLst/>
                            <a:latin typeface="Cambria Math" panose="02040503050406030204" pitchFamily="18" charset="0"/>
                            <a:ea typeface="Cambria Math" panose="02040503050406030204" pitchFamily="18" charset="0"/>
                          </a:rPr>
                          <m:t>𝑅𝑒𝑐𝑎𝑙𝑙</m:t>
                        </m:r>
                      </m:num>
                      <m:den>
                        <m:r>
                          <a:rPr lang="en-US" sz="1600" b="0" i="1" u="none" strike="noStrike" dirty="0" smtClean="0">
                            <a:solidFill>
                              <a:srgbClr val="000000"/>
                            </a:solidFill>
                            <a:effectLst/>
                            <a:latin typeface="Cambria Math" panose="02040503050406030204" pitchFamily="18" charset="0"/>
                          </a:rPr>
                          <m:t>𝑃𝑟𝑒𝑐𝑖𝑠𝑖𝑜𝑛</m:t>
                        </m:r>
                        <m:r>
                          <a:rPr lang="en-US" sz="1600" b="0" i="1" u="none" strike="noStrike" dirty="0" smtClean="0">
                            <a:solidFill>
                              <a:srgbClr val="000000"/>
                            </a:solidFill>
                            <a:effectLst/>
                            <a:latin typeface="Cambria Math" panose="02040503050406030204" pitchFamily="18" charset="0"/>
                          </a:rPr>
                          <m:t>+</m:t>
                        </m:r>
                        <m:r>
                          <a:rPr lang="en-US" sz="1600" b="0" i="1" u="none" strike="noStrike" dirty="0" smtClean="0">
                            <a:solidFill>
                              <a:srgbClr val="000000"/>
                            </a:solidFill>
                            <a:effectLst/>
                            <a:latin typeface="Cambria Math" panose="02040503050406030204" pitchFamily="18" charset="0"/>
                          </a:rPr>
                          <m:t>𝑅𝑒𝑐𝑎𝑙𝑙</m:t>
                        </m:r>
                      </m:den>
                    </m:f>
                    <m:r>
                      <a:rPr lang="en-US" sz="1600" b="0" i="1" u="none" strike="noStrike" dirty="0" smtClean="0">
                        <a:solidFill>
                          <a:srgbClr val="000000"/>
                        </a:solidFill>
                        <a:effectLst/>
                        <a:latin typeface="Cambria Math" panose="02040503050406030204" pitchFamily="18" charset="0"/>
                      </a:rPr>
                      <m:t>)</m:t>
                    </m:r>
                  </m:oMath>
                </a14:m>
                <a:endParaRPr lang="en-ID" sz="1600" b="0" i="0" u="none" strike="noStrike" dirty="0">
                  <a:solidFill>
                    <a:srgbClr val="000000"/>
                  </a:solidFill>
                  <a:effectLst/>
                </a:endParaRPr>
              </a:p>
            </p:txBody>
          </p:sp>
        </mc:Choice>
        <mc:Fallback xmlns="">
          <p:sp>
            <p:nvSpPr>
              <p:cNvPr id="11" name="object 6">
                <a:extLst>
                  <a:ext uri="{FF2B5EF4-FFF2-40B4-BE49-F238E27FC236}">
                    <a16:creationId xmlns:a16="http://schemas.microsoft.com/office/drawing/2014/main" id="{0D570EB9-3265-DA00-5D90-1E8C7972EFA4}"/>
                  </a:ext>
                </a:extLst>
              </p:cNvPr>
              <p:cNvSpPr txBox="1">
                <a:spLocks noGrp="1" noRot="1" noChangeAspect="1" noMove="1" noResize="1" noEditPoints="1" noAdjustHandles="1" noChangeArrowheads="1" noChangeShapeType="1" noTextEdit="1"/>
              </p:cNvSpPr>
              <p:nvPr/>
            </p:nvSpPr>
            <p:spPr>
              <a:xfrm>
                <a:off x="7393678" y="1248681"/>
                <a:ext cx="3546465" cy="2259529"/>
              </a:xfrm>
              <a:prstGeom prst="rect">
                <a:avLst/>
              </a:prstGeom>
              <a:blipFill>
                <a:blip r:embed="rId2"/>
                <a:stretch>
                  <a:fillRect l="-3265" b="-1622"/>
                </a:stretch>
              </a:blipFill>
            </p:spPr>
            <p:txBody>
              <a:bodyPr/>
              <a:lstStyle/>
              <a:p>
                <a:r>
                  <a:rPr lang="en-ID">
                    <a:noFill/>
                  </a:rPr>
                  <a:t> </a:t>
                </a:r>
              </a:p>
            </p:txBody>
          </p:sp>
        </mc:Fallback>
      </mc:AlternateContent>
      <p:pic>
        <p:nvPicPr>
          <p:cNvPr id="12" name="table">
            <a:extLst>
              <a:ext uri="{FF2B5EF4-FFF2-40B4-BE49-F238E27FC236}">
                <a16:creationId xmlns:a16="http://schemas.microsoft.com/office/drawing/2014/main" id="{B738C553-A441-89A3-A788-88EA4BC3D81A}"/>
              </a:ext>
            </a:extLst>
          </p:cNvPr>
          <p:cNvPicPr>
            <a:picLocks noChangeAspect="1"/>
          </p:cNvPicPr>
          <p:nvPr/>
        </p:nvPicPr>
        <p:blipFill>
          <a:blip r:embed="rId3"/>
          <a:stretch>
            <a:fillRect/>
          </a:stretch>
        </p:blipFill>
        <p:spPr>
          <a:xfrm>
            <a:off x="7393678" y="3654800"/>
            <a:ext cx="3387673" cy="2498984"/>
          </a:xfrm>
          <a:prstGeom prst="rect">
            <a:avLst/>
          </a:prstGeom>
        </p:spPr>
      </p:pic>
      <p:sp>
        <p:nvSpPr>
          <p:cNvPr id="13" name="TextBox 12">
            <a:extLst>
              <a:ext uri="{FF2B5EF4-FFF2-40B4-BE49-F238E27FC236}">
                <a16:creationId xmlns:a16="http://schemas.microsoft.com/office/drawing/2014/main" id="{EE0B5AD3-7942-0582-FBEB-E48646F31CC0}"/>
              </a:ext>
            </a:extLst>
          </p:cNvPr>
          <p:cNvSpPr txBox="1"/>
          <p:nvPr/>
        </p:nvSpPr>
        <p:spPr>
          <a:xfrm>
            <a:off x="8425543" y="772886"/>
            <a:ext cx="2127871" cy="369332"/>
          </a:xfrm>
          <a:prstGeom prst="rect">
            <a:avLst/>
          </a:prstGeom>
          <a:noFill/>
        </p:spPr>
        <p:txBody>
          <a:bodyPr wrap="square" rtlCol="0">
            <a:spAutoFit/>
          </a:bodyPr>
          <a:lstStyle/>
          <a:p>
            <a:r>
              <a:rPr lang="en-US" dirty="0"/>
              <a:t>Evaluation Metrics</a:t>
            </a:r>
            <a:endParaRPr lang="en-ID" dirty="0"/>
          </a:p>
        </p:txBody>
      </p:sp>
      <p:sp>
        <p:nvSpPr>
          <p:cNvPr id="17" name="TextBox 16">
            <a:extLst>
              <a:ext uri="{FF2B5EF4-FFF2-40B4-BE49-F238E27FC236}">
                <a16:creationId xmlns:a16="http://schemas.microsoft.com/office/drawing/2014/main" id="{D7780041-5D02-64BC-A6CF-2C8F03C6FB99}"/>
              </a:ext>
            </a:extLst>
          </p:cNvPr>
          <p:cNvSpPr txBox="1"/>
          <p:nvPr/>
        </p:nvSpPr>
        <p:spPr>
          <a:xfrm>
            <a:off x="3069485" y="4329257"/>
            <a:ext cx="3821170" cy="1477328"/>
          </a:xfrm>
          <a:prstGeom prst="rect">
            <a:avLst/>
          </a:prstGeom>
          <a:noFill/>
        </p:spPr>
        <p:txBody>
          <a:bodyPr wrap="square" rtlCol="0">
            <a:spAutoFit/>
          </a:bodyPr>
          <a:lstStyle/>
          <a:p>
            <a:r>
              <a:rPr kumimoji="0" lang="en-US" altLang="en-US" sz="1800" b="0" i="0" u="none" strike="noStrike" cap="none" normalizeH="0" baseline="0" dirty="0">
                <a:ln>
                  <a:noFill/>
                </a:ln>
                <a:solidFill>
                  <a:schemeClr val="tx1"/>
                </a:solidFill>
                <a:effectLst/>
                <a:latin typeface="Arial" panose="020B0604020202020204" pitchFamily="34" charset="0"/>
              </a:rPr>
              <a:t>There is a difference value of global </a:t>
            </a:r>
            <a:r>
              <a:rPr kumimoji="0" lang="en-US" altLang="en-US" sz="1800" b="0" i="0" u="none" strike="noStrike" cap="none" normalizeH="0" baseline="0" dirty="0" err="1">
                <a:ln>
                  <a:noFill/>
                </a:ln>
                <a:solidFill>
                  <a:schemeClr val="tx1"/>
                </a:solidFill>
                <a:effectLst/>
                <a:latin typeface="Arial" panose="020B0604020202020204" pitchFamily="34" charset="0"/>
              </a:rPr>
              <a:t>clipnorm</a:t>
            </a:r>
            <a:r>
              <a:rPr kumimoji="0" lang="en-US" altLang="en-US" sz="1800" b="0" i="0" u="none" strike="noStrike" cap="none" normalizeH="0" baseline="0" dirty="0">
                <a:ln>
                  <a:noFill/>
                </a:ln>
                <a:solidFill>
                  <a:schemeClr val="tx1"/>
                </a:solidFill>
                <a:effectLst/>
                <a:latin typeface="Arial" panose="020B0604020202020204" pitchFamily="34" charset="0"/>
              </a:rPr>
              <a:t> in acne type detection because when using the same value, there will be overfitting.</a:t>
            </a:r>
          </a:p>
          <a:p>
            <a:endParaRPr lang="en-ID" dirty="0"/>
          </a:p>
        </p:txBody>
      </p:sp>
    </p:spTree>
    <p:extLst>
      <p:ext uri="{BB962C8B-B14F-4D97-AF65-F5344CB8AC3E}">
        <p14:creationId xmlns:p14="http://schemas.microsoft.com/office/powerpoint/2010/main" val="2350464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655CC9-2759-1AB5-3345-CF88051214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8D55BF-636B-1C0B-6220-307A1AECA84F}"/>
              </a:ext>
            </a:extLst>
          </p:cNvPr>
          <p:cNvSpPr>
            <a:spLocks noGrp="1"/>
          </p:cNvSpPr>
          <p:nvPr>
            <p:ph type="title"/>
          </p:nvPr>
        </p:nvSpPr>
        <p:spPr>
          <a:xfrm>
            <a:off x="838200" y="818147"/>
            <a:ext cx="10515600" cy="872541"/>
          </a:xfrm>
        </p:spPr>
        <p:txBody>
          <a:bodyPr/>
          <a:lstStyle/>
          <a:p>
            <a:r>
              <a:rPr lang="en-US" dirty="0"/>
              <a:t>Result and Evaluation Result</a:t>
            </a:r>
            <a:endParaRPr lang="en-ID" dirty="0"/>
          </a:p>
        </p:txBody>
      </p:sp>
      <p:sp>
        <p:nvSpPr>
          <p:cNvPr id="3" name="Content Placeholder 2">
            <a:extLst>
              <a:ext uri="{FF2B5EF4-FFF2-40B4-BE49-F238E27FC236}">
                <a16:creationId xmlns:a16="http://schemas.microsoft.com/office/drawing/2014/main" id="{B0E80AF6-4526-C9C6-3600-B47B4DF3FF85}"/>
              </a:ext>
            </a:extLst>
          </p:cNvPr>
          <p:cNvSpPr>
            <a:spLocks noGrp="1"/>
          </p:cNvSpPr>
          <p:nvPr>
            <p:ph sz="half" idx="1"/>
          </p:nvPr>
        </p:nvSpPr>
        <p:spPr/>
        <p:txBody>
          <a:bodyPr>
            <a:normAutofit/>
          </a:bodyPr>
          <a:lstStyle/>
          <a:p>
            <a:pPr marL="514350" indent="-514350">
              <a:buFont typeface="+mj-lt"/>
              <a:buAutoNum type="alphaUcPeriod"/>
            </a:pPr>
            <a:r>
              <a:rPr lang="en-US" sz="1800" b="1"/>
              <a:t>Location of Acne</a:t>
            </a:r>
            <a:endParaRPr lang="en-ID" sz="1800" b="1" dirty="0"/>
          </a:p>
        </p:txBody>
      </p:sp>
      <p:pic>
        <p:nvPicPr>
          <p:cNvPr id="7" name="Content Placeholder 6" descr="A close-up of a person's skin&#10;&#10;Description automatically generated">
            <a:extLst>
              <a:ext uri="{FF2B5EF4-FFF2-40B4-BE49-F238E27FC236}">
                <a16:creationId xmlns:a16="http://schemas.microsoft.com/office/drawing/2014/main" id="{3A756B24-42DD-4BA9-3A2B-63C19462E91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40823" y="2178551"/>
            <a:ext cx="1651237" cy="1603375"/>
          </a:xfrm>
        </p:spPr>
      </p:pic>
      <p:sp>
        <p:nvSpPr>
          <p:cNvPr id="5" name="Rectangle 4">
            <a:extLst>
              <a:ext uri="{FF2B5EF4-FFF2-40B4-BE49-F238E27FC236}">
                <a16:creationId xmlns:a16="http://schemas.microsoft.com/office/drawing/2014/main" id="{8013FB45-81A5-D6B8-DB56-F37F273F7C29}"/>
              </a:ext>
            </a:extLst>
          </p:cNvPr>
          <p:cNvSpPr/>
          <p:nvPr/>
        </p:nvSpPr>
        <p:spPr>
          <a:xfrm>
            <a:off x="0" y="5150324"/>
            <a:ext cx="2281646" cy="1719942"/>
          </a:xfrm>
          <a:prstGeom prst="rect">
            <a:avLst/>
          </a:prstGeom>
          <a:noFill/>
          <a:ln>
            <a:solidFill>
              <a:srgbClr val="FF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       Camera view</a:t>
            </a:r>
          </a:p>
        </p:txBody>
      </p:sp>
      <p:pic>
        <p:nvPicPr>
          <p:cNvPr id="9" name="Picture 8" descr="A close-up of a person's skin&#10;&#10;Description automatically generated">
            <a:extLst>
              <a:ext uri="{FF2B5EF4-FFF2-40B4-BE49-F238E27FC236}">
                <a16:creationId xmlns:a16="http://schemas.microsoft.com/office/drawing/2014/main" id="{591F2103-B231-A3D2-2998-50DBCD9AB4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4262" y="2178551"/>
            <a:ext cx="1651237" cy="1634861"/>
          </a:xfrm>
          <a:prstGeom prst="rect">
            <a:avLst/>
          </a:prstGeom>
        </p:spPr>
      </p:pic>
      <p:pic>
        <p:nvPicPr>
          <p:cNvPr id="11" name="Picture 10" descr="A person with her face covered in acne&#10;&#10;Description automatically generated">
            <a:extLst>
              <a:ext uri="{FF2B5EF4-FFF2-40B4-BE49-F238E27FC236}">
                <a16:creationId xmlns:a16="http://schemas.microsoft.com/office/drawing/2014/main" id="{D7FBE4B0-29C7-8CEC-8283-8836A060C4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8323" y="2173341"/>
            <a:ext cx="1600615" cy="1603375"/>
          </a:xfrm>
          <a:prstGeom prst="rect">
            <a:avLst/>
          </a:prstGeom>
        </p:spPr>
      </p:pic>
      <p:pic>
        <p:nvPicPr>
          <p:cNvPr id="15" name="Picture 14" descr="A diagram of a graph&#10;&#10;Description automatically generated with medium confidence">
            <a:extLst>
              <a:ext uri="{FF2B5EF4-FFF2-40B4-BE49-F238E27FC236}">
                <a16:creationId xmlns:a16="http://schemas.microsoft.com/office/drawing/2014/main" id="{4B8170D9-04BF-CF94-0879-6E3A08CECE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03950" y="1594436"/>
            <a:ext cx="4042238" cy="3208571"/>
          </a:xfrm>
          <a:prstGeom prst="rect">
            <a:avLst/>
          </a:prstGeom>
        </p:spPr>
      </p:pic>
      <p:graphicFrame>
        <p:nvGraphicFramePr>
          <p:cNvPr id="16" name="Table 15">
            <a:extLst>
              <a:ext uri="{FF2B5EF4-FFF2-40B4-BE49-F238E27FC236}">
                <a16:creationId xmlns:a16="http://schemas.microsoft.com/office/drawing/2014/main" id="{102C33A7-B75C-0122-E8E4-93F8A286C5B9}"/>
              </a:ext>
            </a:extLst>
          </p:cNvPr>
          <p:cNvGraphicFramePr>
            <a:graphicFrameLocks noGrp="1"/>
          </p:cNvGraphicFramePr>
          <p:nvPr>
            <p:extLst>
              <p:ext uri="{D42A27DB-BD31-4B8C-83A1-F6EECF244321}">
                <p14:modId xmlns:p14="http://schemas.microsoft.com/office/powerpoint/2010/main" val="1940348362"/>
              </p:ext>
            </p:extLst>
          </p:nvPr>
        </p:nvGraphicFramePr>
        <p:xfrm>
          <a:off x="2564724" y="4196254"/>
          <a:ext cx="2383134" cy="1828800"/>
        </p:xfrm>
        <a:graphic>
          <a:graphicData uri="http://schemas.openxmlformats.org/drawingml/2006/table">
            <a:tbl>
              <a:tblPr firstRow="1" bandRow="1">
                <a:tableStyleId>{5940675A-B579-460E-94D1-54222C63F5DA}</a:tableStyleId>
              </a:tblPr>
              <a:tblGrid>
                <a:gridCol w="1191567">
                  <a:extLst>
                    <a:ext uri="{9D8B030D-6E8A-4147-A177-3AD203B41FA5}">
                      <a16:colId xmlns:a16="http://schemas.microsoft.com/office/drawing/2014/main" val="3938304592"/>
                    </a:ext>
                  </a:extLst>
                </a:gridCol>
                <a:gridCol w="1191567">
                  <a:extLst>
                    <a:ext uri="{9D8B030D-6E8A-4147-A177-3AD203B41FA5}">
                      <a16:colId xmlns:a16="http://schemas.microsoft.com/office/drawing/2014/main" val="2005187340"/>
                    </a:ext>
                  </a:extLst>
                </a:gridCol>
              </a:tblGrid>
              <a:tr h="202035">
                <a:tc>
                  <a:txBody>
                    <a:bodyPr/>
                    <a:lstStyle/>
                    <a:p>
                      <a:r>
                        <a:rPr lang="en-US" b="1" dirty="0"/>
                        <a:t>Metric</a:t>
                      </a:r>
                      <a:endParaRPr lang="en-ID" b="1" dirty="0"/>
                    </a:p>
                  </a:txBody>
                  <a:tcPr/>
                </a:tc>
                <a:tc>
                  <a:txBody>
                    <a:bodyPr/>
                    <a:lstStyle/>
                    <a:p>
                      <a:r>
                        <a:rPr lang="en-US" b="1" dirty="0"/>
                        <a:t>Value</a:t>
                      </a:r>
                      <a:endParaRPr lang="en-ID" b="1" dirty="0"/>
                    </a:p>
                  </a:txBody>
                  <a:tcPr/>
                </a:tc>
                <a:extLst>
                  <a:ext uri="{0D108BD9-81ED-4DB2-BD59-A6C34878D82A}">
                    <a16:rowId xmlns:a16="http://schemas.microsoft.com/office/drawing/2014/main" val="4068281311"/>
                  </a:ext>
                </a:extLst>
              </a:tr>
              <a:tr h="353561">
                <a:tc>
                  <a:txBody>
                    <a:bodyPr/>
                    <a:lstStyle/>
                    <a:p>
                      <a:r>
                        <a:rPr lang="en-US" dirty="0"/>
                        <a:t>Accuracy</a:t>
                      </a:r>
                      <a:endParaRPr lang="en-ID" dirty="0"/>
                    </a:p>
                  </a:txBody>
                  <a:tcPr/>
                </a:tc>
                <a:tc>
                  <a:txBody>
                    <a:bodyPr/>
                    <a:lstStyle/>
                    <a:p>
                      <a:r>
                        <a:rPr lang="en-US" dirty="0"/>
                        <a:t>0.89</a:t>
                      </a:r>
                      <a:endParaRPr lang="en-ID" dirty="0"/>
                    </a:p>
                  </a:txBody>
                  <a:tcPr/>
                </a:tc>
                <a:extLst>
                  <a:ext uri="{0D108BD9-81ED-4DB2-BD59-A6C34878D82A}">
                    <a16:rowId xmlns:a16="http://schemas.microsoft.com/office/drawing/2014/main" val="532368445"/>
                  </a:ext>
                </a:extLst>
              </a:tr>
              <a:tr h="353561">
                <a:tc>
                  <a:txBody>
                    <a:bodyPr/>
                    <a:lstStyle/>
                    <a:p>
                      <a:r>
                        <a:rPr lang="en-US" dirty="0"/>
                        <a:t>Precision</a:t>
                      </a:r>
                      <a:endParaRPr lang="en-ID" dirty="0"/>
                    </a:p>
                  </a:txBody>
                  <a:tcPr/>
                </a:tc>
                <a:tc>
                  <a:txBody>
                    <a:bodyPr/>
                    <a:lstStyle/>
                    <a:p>
                      <a:r>
                        <a:rPr lang="en-US" dirty="0"/>
                        <a:t>0.82</a:t>
                      </a:r>
                      <a:endParaRPr lang="en-ID" dirty="0"/>
                    </a:p>
                  </a:txBody>
                  <a:tcPr/>
                </a:tc>
                <a:extLst>
                  <a:ext uri="{0D108BD9-81ED-4DB2-BD59-A6C34878D82A}">
                    <a16:rowId xmlns:a16="http://schemas.microsoft.com/office/drawing/2014/main" val="982692218"/>
                  </a:ext>
                </a:extLst>
              </a:tr>
              <a:tr h="202035">
                <a:tc>
                  <a:txBody>
                    <a:bodyPr/>
                    <a:lstStyle/>
                    <a:p>
                      <a:r>
                        <a:rPr lang="en-US" dirty="0"/>
                        <a:t>Recall</a:t>
                      </a:r>
                      <a:endParaRPr lang="en-ID" dirty="0"/>
                    </a:p>
                  </a:txBody>
                  <a:tcPr/>
                </a:tc>
                <a:tc>
                  <a:txBody>
                    <a:bodyPr/>
                    <a:lstStyle/>
                    <a:p>
                      <a:r>
                        <a:rPr lang="en-US" dirty="0"/>
                        <a:t>0.89</a:t>
                      </a:r>
                      <a:endParaRPr lang="en-ID" dirty="0"/>
                    </a:p>
                  </a:txBody>
                  <a:tcPr/>
                </a:tc>
                <a:extLst>
                  <a:ext uri="{0D108BD9-81ED-4DB2-BD59-A6C34878D82A}">
                    <a16:rowId xmlns:a16="http://schemas.microsoft.com/office/drawing/2014/main" val="3062435474"/>
                  </a:ext>
                </a:extLst>
              </a:tr>
              <a:tr h="353561">
                <a:tc>
                  <a:txBody>
                    <a:bodyPr/>
                    <a:lstStyle/>
                    <a:p>
                      <a:r>
                        <a:rPr lang="en-US" dirty="0"/>
                        <a:t>F1-Score</a:t>
                      </a:r>
                      <a:endParaRPr lang="en-ID" dirty="0"/>
                    </a:p>
                  </a:txBody>
                  <a:tcPr/>
                </a:tc>
                <a:tc>
                  <a:txBody>
                    <a:bodyPr/>
                    <a:lstStyle/>
                    <a:p>
                      <a:r>
                        <a:rPr lang="en-US" dirty="0"/>
                        <a:t>0.85</a:t>
                      </a:r>
                      <a:endParaRPr lang="en-ID" dirty="0"/>
                    </a:p>
                  </a:txBody>
                  <a:tcPr/>
                </a:tc>
                <a:extLst>
                  <a:ext uri="{0D108BD9-81ED-4DB2-BD59-A6C34878D82A}">
                    <a16:rowId xmlns:a16="http://schemas.microsoft.com/office/drawing/2014/main" val="1500860746"/>
                  </a:ext>
                </a:extLst>
              </a:tr>
            </a:tbl>
          </a:graphicData>
        </a:graphic>
      </p:graphicFrame>
      <p:sp>
        <p:nvSpPr>
          <p:cNvPr id="17" name="TextBox 16">
            <a:extLst>
              <a:ext uri="{FF2B5EF4-FFF2-40B4-BE49-F238E27FC236}">
                <a16:creationId xmlns:a16="http://schemas.microsoft.com/office/drawing/2014/main" id="{670A1630-1839-ABFA-B1C7-AC2E4D619BD9}"/>
              </a:ext>
            </a:extLst>
          </p:cNvPr>
          <p:cNvSpPr txBox="1"/>
          <p:nvPr/>
        </p:nvSpPr>
        <p:spPr>
          <a:xfrm>
            <a:off x="1168781" y="3778363"/>
            <a:ext cx="1595319" cy="276999"/>
          </a:xfrm>
          <a:prstGeom prst="rect">
            <a:avLst/>
          </a:prstGeom>
          <a:noFill/>
        </p:spPr>
        <p:txBody>
          <a:bodyPr wrap="square" rtlCol="0">
            <a:spAutoFit/>
          </a:bodyPr>
          <a:lstStyle/>
          <a:p>
            <a:r>
              <a:rPr lang="en-US" sz="1200" dirty="0"/>
              <a:t>Actual bounding box</a:t>
            </a:r>
            <a:endParaRPr lang="en-ID" sz="1200" dirty="0"/>
          </a:p>
        </p:txBody>
      </p:sp>
      <p:sp>
        <p:nvSpPr>
          <p:cNvPr id="18" name="TextBox 17">
            <a:extLst>
              <a:ext uri="{FF2B5EF4-FFF2-40B4-BE49-F238E27FC236}">
                <a16:creationId xmlns:a16="http://schemas.microsoft.com/office/drawing/2014/main" id="{AEDBC134-307F-904A-5C6F-553244B373E0}"/>
              </a:ext>
            </a:extLst>
          </p:cNvPr>
          <p:cNvSpPr txBox="1"/>
          <p:nvPr/>
        </p:nvSpPr>
        <p:spPr>
          <a:xfrm>
            <a:off x="2964650" y="3772856"/>
            <a:ext cx="1595319" cy="276999"/>
          </a:xfrm>
          <a:prstGeom prst="rect">
            <a:avLst/>
          </a:prstGeom>
          <a:noFill/>
        </p:spPr>
        <p:txBody>
          <a:bodyPr wrap="square" rtlCol="0">
            <a:spAutoFit/>
          </a:bodyPr>
          <a:lstStyle/>
          <a:p>
            <a:r>
              <a:rPr lang="en-US" sz="1200" dirty="0"/>
              <a:t>Predict bounding box</a:t>
            </a:r>
            <a:endParaRPr lang="en-ID" sz="1200" dirty="0"/>
          </a:p>
        </p:txBody>
      </p:sp>
      <p:sp>
        <p:nvSpPr>
          <p:cNvPr id="19" name="TextBox 18">
            <a:extLst>
              <a:ext uri="{FF2B5EF4-FFF2-40B4-BE49-F238E27FC236}">
                <a16:creationId xmlns:a16="http://schemas.microsoft.com/office/drawing/2014/main" id="{E158A22D-3352-CD50-B1EA-442174CD12DF}"/>
              </a:ext>
            </a:extLst>
          </p:cNvPr>
          <p:cNvSpPr txBox="1"/>
          <p:nvPr/>
        </p:nvSpPr>
        <p:spPr>
          <a:xfrm>
            <a:off x="4869956" y="3772855"/>
            <a:ext cx="1442027" cy="276999"/>
          </a:xfrm>
          <a:prstGeom prst="rect">
            <a:avLst/>
          </a:prstGeom>
          <a:noFill/>
        </p:spPr>
        <p:txBody>
          <a:bodyPr wrap="square" rtlCol="0">
            <a:spAutoFit/>
          </a:bodyPr>
          <a:lstStyle/>
          <a:p>
            <a:r>
              <a:rPr lang="en-US" sz="1200" dirty="0"/>
              <a:t>Detection result</a:t>
            </a:r>
            <a:endParaRPr lang="en-ID" sz="1200" dirty="0"/>
          </a:p>
        </p:txBody>
      </p:sp>
      <p:graphicFrame>
        <p:nvGraphicFramePr>
          <p:cNvPr id="20" name="Table 19">
            <a:extLst>
              <a:ext uri="{FF2B5EF4-FFF2-40B4-BE49-F238E27FC236}">
                <a16:creationId xmlns:a16="http://schemas.microsoft.com/office/drawing/2014/main" id="{81A3575D-5819-34CD-08E6-5D596E54FF3F}"/>
              </a:ext>
            </a:extLst>
          </p:cNvPr>
          <p:cNvGraphicFramePr>
            <a:graphicFrameLocks noGrp="1"/>
          </p:cNvGraphicFramePr>
          <p:nvPr>
            <p:extLst>
              <p:ext uri="{D42A27DB-BD31-4B8C-83A1-F6EECF244321}">
                <p14:modId xmlns:p14="http://schemas.microsoft.com/office/powerpoint/2010/main" val="2737219210"/>
              </p:ext>
            </p:extLst>
          </p:nvPr>
        </p:nvGraphicFramePr>
        <p:xfrm>
          <a:off x="5204924" y="4462016"/>
          <a:ext cx="2541400" cy="1067744"/>
        </p:xfrm>
        <a:graphic>
          <a:graphicData uri="http://schemas.openxmlformats.org/drawingml/2006/table">
            <a:tbl>
              <a:tblPr firstRow="1" bandRow="1">
                <a:tableStyleId>{5940675A-B579-460E-94D1-54222C63F5DA}</a:tableStyleId>
              </a:tblPr>
              <a:tblGrid>
                <a:gridCol w="1270700">
                  <a:extLst>
                    <a:ext uri="{9D8B030D-6E8A-4147-A177-3AD203B41FA5}">
                      <a16:colId xmlns:a16="http://schemas.microsoft.com/office/drawing/2014/main" val="3783083483"/>
                    </a:ext>
                  </a:extLst>
                </a:gridCol>
                <a:gridCol w="1270700">
                  <a:extLst>
                    <a:ext uri="{9D8B030D-6E8A-4147-A177-3AD203B41FA5}">
                      <a16:colId xmlns:a16="http://schemas.microsoft.com/office/drawing/2014/main" val="1166057268"/>
                    </a:ext>
                  </a:extLst>
                </a:gridCol>
              </a:tblGrid>
              <a:tr h="701984">
                <a:tc>
                  <a:txBody>
                    <a:bodyPr/>
                    <a:lstStyle/>
                    <a:p>
                      <a:r>
                        <a:rPr lang="en-US" b="1" dirty="0"/>
                        <a:t>Detection</a:t>
                      </a:r>
                      <a:endParaRPr lang="en-ID" b="1" dirty="0"/>
                    </a:p>
                  </a:txBody>
                  <a:tcPr/>
                </a:tc>
                <a:tc>
                  <a:txBody>
                    <a:bodyPr/>
                    <a:lstStyle/>
                    <a:p>
                      <a:r>
                        <a:rPr lang="en-US" b="1" dirty="0"/>
                        <a:t>Detection result</a:t>
                      </a:r>
                      <a:endParaRPr lang="en-ID" b="1" dirty="0"/>
                    </a:p>
                  </a:txBody>
                  <a:tcPr/>
                </a:tc>
                <a:extLst>
                  <a:ext uri="{0D108BD9-81ED-4DB2-BD59-A6C34878D82A}">
                    <a16:rowId xmlns:a16="http://schemas.microsoft.com/office/drawing/2014/main" val="257177638"/>
                  </a:ext>
                </a:extLst>
              </a:tr>
              <a:tr h="341651">
                <a:tc>
                  <a:txBody>
                    <a:bodyPr/>
                    <a:lstStyle/>
                    <a:p>
                      <a:r>
                        <a:rPr lang="en-US" dirty="0"/>
                        <a:t>Acne</a:t>
                      </a:r>
                      <a:endParaRPr lang="en-ID" dirty="0"/>
                    </a:p>
                  </a:txBody>
                  <a:tcPr/>
                </a:tc>
                <a:tc>
                  <a:txBody>
                    <a:bodyPr/>
                    <a:lstStyle/>
                    <a:p>
                      <a:r>
                        <a:rPr lang="en-US" dirty="0"/>
                        <a:t>3 acnes</a:t>
                      </a:r>
                      <a:endParaRPr lang="en-ID" dirty="0"/>
                    </a:p>
                  </a:txBody>
                  <a:tcPr/>
                </a:tc>
                <a:extLst>
                  <a:ext uri="{0D108BD9-81ED-4DB2-BD59-A6C34878D82A}">
                    <a16:rowId xmlns:a16="http://schemas.microsoft.com/office/drawing/2014/main" val="4148280622"/>
                  </a:ext>
                </a:extLst>
              </a:tr>
            </a:tbl>
          </a:graphicData>
        </a:graphic>
      </p:graphicFrame>
    </p:spTree>
    <p:extLst>
      <p:ext uri="{BB962C8B-B14F-4D97-AF65-F5344CB8AC3E}">
        <p14:creationId xmlns:p14="http://schemas.microsoft.com/office/powerpoint/2010/main" val="551850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50AAD3-4ADA-6DE6-E785-25A85AE2D52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E4CFFC-7827-C13F-1754-6D01ED404098}"/>
              </a:ext>
            </a:extLst>
          </p:cNvPr>
          <p:cNvSpPr>
            <a:spLocks noGrp="1"/>
          </p:cNvSpPr>
          <p:nvPr>
            <p:ph sz="half" idx="1"/>
          </p:nvPr>
        </p:nvSpPr>
        <p:spPr>
          <a:xfrm>
            <a:off x="734183" y="962573"/>
            <a:ext cx="5181600" cy="4351338"/>
          </a:xfrm>
        </p:spPr>
        <p:txBody>
          <a:bodyPr>
            <a:normAutofit/>
          </a:bodyPr>
          <a:lstStyle/>
          <a:p>
            <a:pPr marL="0" indent="0">
              <a:buNone/>
            </a:pPr>
            <a:r>
              <a:rPr lang="en-US" sz="1800" b="1" dirty="0"/>
              <a:t>B.    Amount of Acne</a:t>
            </a:r>
            <a:endParaRPr lang="en-ID" sz="1800" b="1" dirty="0"/>
          </a:p>
        </p:txBody>
      </p:sp>
      <p:sp>
        <p:nvSpPr>
          <p:cNvPr id="5" name="Rectangle 4">
            <a:extLst>
              <a:ext uri="{FF2B5EF4-FFF2-40B4-BE49-F238E27FC236}">
                <a16:creationId xmlns:a16="http://schemas.microsoft.com/office/drawing/2014/main" id="{EEC744DF-D974-291A-BC44-2930BE9AC61F}"/>
              </a:ext>
            </a:extLst>
          </p:cNvPr>
          <p:cNvSpPr/>
          <p:nvPr/>
        </p:nvSpPr>
        <p:spPr>
          <a:xfrm>
            <a:off x="0" y="5150324"/>
            <a:ext cx="2281646" cy="1719942"/>
          </a:xfrm>
          <a:prstGeom prst="rect">
            <a:avLst/>
          </a:prstGeom>
          <a:noFill/>
          <a:ln>
            <a:solidFill>
              <a:srgbClr val="FF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       Camera view</a:t>
            </a:r>
          </a:p>
        </p:txBody>
      </p:sp>
      <p:graphicFrame>
        <p:nvGraphicFramePr>
          <p:cNvPr id="16" name="Table 15">
            <a:extLst>
              <a:ext uri="{FF2B5EF4-FFF2-40B4-BE49-F238E27FC236}">
                <a16:creationId xmlns:a16="http://schemas.microsoft.com/office/drawing/2014/main" id="{024E66B8-DF50-F189-4802-DE83E598E26D}"/>
              </a:ext>
            </a:extLst>
          </p:cNvPr>
          <p:cNvGraphicFramePr>
            <a:graphicFrameLocks noGrp="1"/>
          </p:cNvGraphicFramePr>
          <p:nvPr>
            <p:extLst>
              <p:ext uri="{D42A27DB-BD31-4B8C-83A1-F6EECF244321}">
                <p14:modId xmlns:p14="http://schemas.microsoft.com/office/powerpoint/2010/main" val="2467518726"/>
              </p:ext>
            </p:extLst>
          </p:nvPr>
        </p:nvGraphicFramePr>
        <p:xfrm>
          <a:off x="9074683" y="2165237"/>
          <a:ext cx="2383134" cy="1828800"/>
        </p:xfrm>
        <a:graphic>
          <a:graphicData uri="http://schemas.openxmlformats.org/drawingml/2006/table">
            <a:tbl>
              <a:tblPr firstRow="1" bandRow="1">
                <a:tableStyleId>{5940675A-B579-460E-94D1-54222C63F5DA}</a:tableStyleId>
              </a:tblPr>
              <a:tblGrid>
                <a:gridCol w="1191567">
                  <a:extLst>
                    <a:ext uri="{9D8B030D-6E8A-4147-A177-3AD203B41FA5}">
                      <a16:colId xmlns:a16="http://schemas.microsoft.com/office/drawing/2014/main" val="3938304592"/>
                    </a:ext>
                  </a:extLst>
                </a:gridCol>
                <a:gridCol w="1191567">
                  <a:extLst>
                    <a:ext uri="{9D8B030D-6E8A-4147-A177-3AD203B41FA5}">
                      <a16:colId xmlns:a16="http://schemas.microsoft.com/office/drawing/2014/main" val="2005187340"/>
                    </a:ext>
                  </a:extLst>
                </a:gridCol>
              </a:tblGrid>
              <a:tr h="202035">
                <a:tc>
                  <a:txBody>
                    <a:bodyPr/>
                    <a:lstStyle/>
                    <a:p>
                      <a:r>
                        <a:rPr lang="en-US" b="1" dirty="0"/>
                        <a:t>Metric</a:t>
                      </a:r>
                      <a:endParaRPr lang="en-ID" b="1" dirty="0"/>
                    </a:p>
                  </a:txBody>
                  <a:tcPr/>
                </a:tc>
                <a:tc>
                  <a:txBody>
                    <a:bodyPr/>
                    <a:lstStyle/>
                    <a:p>
                      <a:r>
                        <a:rPr lang="en-US" b="1" dirty="0"/>
                        <a:t>Value</a:t>
                      </a:r>
                      <a:endParaRPr lang="en-ID" b="1" dirty="0"/>
                    </a:p>
                  </a:txBody>
                  <a:tcPr/>
                </a:tc>
                <a:extLst>
                  <a:ext uri="{0D108BD9-81ED-4DB2-BD59-A6C34878D82A}">
                    <a16:rowId xmlns:a16="http://schemas.microsoft.com/office/drawing/2014/main" val="4068281311"/>
                  </a:ext>
                </a:extLst>
              </a:tr>
              <a:tr h="353561">
                <a:tc>
                  <a:txBody>
                    <a:bodyPr/>
                    <a:lstStyle/>
                    <a:p>
                      <a:r>
                        <a:rPr lang="en-US" dirty="0"/>
                        <a:t>Accuracy</a:t>
                      </a:r>
                      <a:endParaRPr lang="en-ID" dirty="0"/>
                    </a:p>
                  </a:txBody>
                  <a:tcPr/>
                </a:tc>
                <a:tc>
                  <a:txBody>
                    <a:bodyPr/>
                    <a:lstStyle/>
                    <a:p>
                      <a:r>
                        <a:rPr lang="en-US" dirty="0"/>
                        <a:t>0.82</a:t>
                      </a:r>
                      <a:endParaRPr lang="en-ID" dirty="0"/>
                    </a:p>
                  </a:txBody>
                  <a:tcPr/>
                </a:tc>
                <a:extLst>
                  <a:ext uri="{0D108BD9-81ED-4DB2-BD59-A6C34878D82A}">
                    <a16:rowId xmlns:a16="http://schemas.microsoft.com/office/drawing/2014/main" val="532368445"/>
                  </a:ext>
                </a:extLst>
              </a:tr>
              <a:tr h="353561">
                <a:tc>
                  <a:txBody>
                    <a:bodyPr/>
                    <a:lstStyle/>
                    <a:p>
                      <a:r>
                        <a:rPr lang="en-US" dirty="0"/>
                        <a:t>Precision</a:t>
                      </a:r>
                      <a:endParaRPr lang="en-ID" dirty="0"/>
                    </a:p>
                  </a:txBody>
                  <a:tcPr/>
                </a:tc>
                <a:tc>
                  <a:txBody>
                    <a:bodyPr/>
                    <a:lstStyle/>
                    <a:p>
                      <a:r>
                        <a:rPr lang="en-US" dirty="0"/>
                        <a:t>0.80</a:t>
                      </a:r>
                      <a:endParaRPr lang="en-ID" dirty="0"/>
                    </a:p>
                  </a:txBody>
                  <a:tcPr/>
                </a:tc>
                <a:extLst>
                  <a:ext uri="{0D108BD9-81ED-4DB2-BD59-A6C34878D82A}">
                    <a16:rowId xmlns:a16="http://schemas.microsoft.com/office/drawing/2014/main" val="982692218"/>
                  </a:ext>
                </a:extLst>
              </a:tr>
              <a:tr h="202035">
                <a:tc>
                  <a:txBody>
                    <a:bodyPr/>
                    <a:lstStyle/>
                    <a:p>
                      <a:r>
                        <a:rPr lang="en-US" dirty="0"/>
                        <a:t>Recall</a:t>
                      </a:r>
                      <a:endParaRPr lang="en-ID" dirty="0"/>
                    </a:p>
                  </a:txBody>
                  <a:tcPr/>
                </a:tc>
                <a:tc>
                  <a:txBody>
                    <a:bodyPr/>
                    <a:lstStyle/>
                    <a:p>
                      <a:r>
                        <a:rPr lang="en-US" dirty="0"/>
                        <a:t>0.82</a:t>
                      </a:r>
                      <a:endParaRPr lang="en-ID" dirty="0"/>
                    </a:p>
                  </a:txBody>
                  <a:tcPr/>
                </a:tc>
                <a:extLst>
                  <a:ext uri="{0D108BD9-81ED-4DB2-BD59-A6C34878D82A}">
                    <a16:rowId xmlns:a16="http://schemas.microsoft.com/office/drawing/2014/main" val="3062435474"/>
                  </a:ext>
                </a:extLst>
              </a:tr>
              <a:tr h="353561">
                <a:tc>
                  <a:txBody>
                    <a:bodyPr/>
                    <a:lstStyle/>
                    <a:p>
                      <a:r>
                        <a:rPr lang="en-US" dirty="0"/>
                        <a:t>F1-Score</a:t>
                      </a:r>
                      <a:endParaRPr lang="en-ID" dirty="0"/>
                    </a:p>
                  </a:txBody>
                  <a:tcPr/>
                </a:tc>
                <a:tc>
                  <a:txBody>
                    <a:bodyPr/>
                    <a:lstStyle/>
                    <a:p>
                      <a:r>
                        <a:rPr lang="en-US" dirty="0"/>
                        <a:t>0.81</a:t>
                      </a:r>
                      <a:endParaRPr lang="en-ID" dirty="0"/>
                    </a:p>
                  </a:txBody>
                  <a:tcPr/>
                </a:tc>
                <a:extLst>
                  <a:ext uri="{0D108BD9-81ED-4DB2-BD59-A6C34878D82A}">
                    <a16:rowId xmlns:a16="http://schemas.microsoft.com/office/drawing/2014/main" val="1500860746"/>
                  </a:ext>
                </a:extLst>
              </a:tr>
            </a:tbl>
          </a:graphicData>
        </a:graphic>
      </p:graphicFrame>
      <p:sp>
        <p:nvSpPr>
          <p:cNvPr id="17" name="TextBox 16">
            <a:extLst>
              <a:ext uri="{FF2B5EF4-FFF2-40B4-BE49-F238E27FC236}">
                <a16:creationId xmlns:a16="http://schemas.microsoft.com/office/drawing/2014/main" id="{08CBA5EA-AEB9-97B6-D197-6E12C94917EE}"/>
              </a:ext>
            </a:extLst>
          </p:cNvPr>
          <p:cNvSpPr txBox="1"/>
          <p:nvPr/>
        </p:nvSpPr>
        <p:spPr>
          <a:xfrm>
            <a:off x="1027302" y="3132930"/>
            <a:ext cx="1595319" cy="461665"/>
          </a:xfrm>
          <a:prstGeom prst="rect">
            <a:avLst/>
          </a:prstGeom>
          <a:noFill/>
        </p:spPr>
        <p:txBody>
          <a:bodyPr wrap="square" rtlCol="0">
            <a:spAutoFit/>
          </a:bodyPr>
          <a:lstStyle/>
          <a:p>
            <a:r>
              <a:rPr lang="en-US" sz="1200" dirty="0"/>
              <a:t>Actual &amp; Prediction bounding box</a:t>
            </a:r>
            <a:endParaRPr lang="en-ID" sz="1200" dirty="0"/>
          </a:p>
        </p:txBody>
      </p:sp>
      <p:sp>
        <p:nvSpPr>
          <p:cNvPr id="19" name="TextBox 18">
            <a:extLst>
              <a:ext uri="{FF2B5EF4-FFF2-40B4-BE49-F238E27FC236}">
                <a16:creationId xmlns:a16="http://schemas.microsoft.com/office/drawing/2014/main" id="{27527895-C706-70C1-B792-F62B078A3769}"/>
              </a:ext>
            </a:extLst>
          </p:cNvPr>
          <p:cNvSpPr txBox="1"/>
          <p:nvPr/>
        </p:nvSpPr>
        <p:spPr>
          <a:xfrm>
            <a:off x="3024820" y="3119593"/>
            <a:ext cx="1442027" cy="276999"/>
          </a:xfrm>
          <a:prstGeom prst="rect">
            <a:avLst/>
          </a:prstGeom>
          <a:noFill/>
        </p:spPr>
        <p:txBody>
          <a:bodyPr wrap="square" rtlCol="0">
            <a:spAutoFit/>
          </a:bodyPr>
          <a:lstStyle/>
          <a:p>
            <a:r>
              <a:rPr lang="en-US" sz="1200" dirty="0"/>
              <a:t>Detection result</a:t>
            </a:r>
            <a:endParaRPr lang="en-ID" sz="1200" dirty="0"/>
          </a:p>
        </p:txBody>
      </p:sp>
      <p:pic>
        <p:nvPicPr>
          <p:cNvPr id="10" name="Content Placeholder 9" descr="A close-up of a person's face&#10;&#10;Description automatically generated">
            <a:extLst>
              <a:ext uri="{FF2B5EF4-FFF2-40B4-BE49-F238E27FC236}">
                <a16:creationId xmlns:a16="http://schemas.microsoft.com/office/drawing/2014/main" id="{D2F5005F-26F5-0AB0-D83A-C8F5D0CEB6B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27302" y="1479188"/>
            <a:ext cx="1595319" cy="1600449"/>
          </a:xfrm>
        </p:spPr>
      </p:pic>
      <p:pic>
        <p:nvPicPr>
          <p:cNvPr id="13" name="Picture 12" descr="A graph of a bar graph&#10;&#10;Description automatically generated with medium confidence">
            <a:extLst>
              <a:ext uri="{FF2B5EF4-FFF2-40B4-BE49-F238E27FC236}">
                <a16:creationId xmlns:a16="http://schemas.microsoft.com/office/drawing/2014/main" id="{CE6D8062-AF85-E7A2-8E2E-1E37A4542C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4650" y="1566398"/>
            <a:ext cx="3832524" cy="2943120"/>
          </a:xfrm>
          <a:prstGeom prst="rect">
            <a:avLst/>
          </a:prstGeom>
        </p:spPr>
      </p:pic>
      <p:pic>
        <p:nvPicPr>
          <p:cNvPr id="20" name="Picture 19" descr="A screenshot of a person's face&#10;&#10;Description automatically generated">
            <a:extLst>
              <a:ext uri="{FF2B5EF4-FFF2-40B4-BE49-F238E27FC236}">
                <a16:creationId xmlns:a16="http://schemas.microsoft.com/office/drawing/2014/main" id="{1E876E75-F476-386F-74DC-E41A091C05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0148" y="1380747"/>
            <a:ext cx="1731373" cy="1752183"/>
          </a:xfrm>
          <a:prstGeom prst="rect">
            <a:avLst/>
          </a:prstGeom>
        </p:spPr>
      </p:pic>
      <p:graphicFrame>
        <p:nvGraphicFramePr>
          <p:cNvPr id="23" name="Table 22">
            <a:extLst>
              <a:ext uri="{FF2B5EF4-FFF2-40B4-BE49-F238E27FC236}">
                <a16:creationId xmlns:a16="http://schemas.microsoft.com/office/drawing/2014/main" id="{B1ACCBAB-57A3-A268-3600-C1A73B2D1C9D}"/>
              </a:ext>
            </a:extLst>
          </p:cNvPr>
          <p:cNvGraphicFramePr>
            <a:graphicFrameLocks noGrp="1"/>
          </p:cNvGraphicFramePr>
          <p:nvPr>
            <p:extLst>
              <p:ext uri="{D42A27DB-BD31-4B8C-83A1-F6EECF244321}">
                <p14:modId xmlns:p14="http://schemas.microsoft.com/office/powerpoint/2010/main" val="1464883561"/>
              </p:ext>
            </p:extLst>
          </p:nvPr>
        </p:nvGraphicFramePr>
        <p:xfrm>
          <a:off x="2298549" y="3701203"/>
          <a:ext cx="2628592" cy="1280160"/>
        </p:xfrm>
        <a:graphic>
          <a:graphicData uri="http://schemas.openxmlformats.org/drawingml/2006/table">
            <a:tbl>
              <a:tblPr firstRow="1" bandRow="1">
                <a:tableStyleId>{5940675A-B579-460E-94D1-54222C63F5DA}</a:tableStyleId>
              </a:tblPr>
              <a:tblGrid>
                <a:gridCol w="1314296">
                  <a:extLst>
                    <a:ext uri="{9D8B030D-6E8A-4147-A177-3AD203B41FA5}">
                      <a16:colId xmlns:a16="http://schemas.microsoft.com/office/drawing/2014/main" val="867254035"/>
                    </a:ext>
                  </a:extLst>
                </a:gridCol>
                <a:gridCol w="1314296">
                  <a:extLst>
                    <a:ext uri="{9D8B030D-6E8A-4147-A177-3AD203B41FA5}">
                      <a16:colId xmlns:a16="http://schemas.microsoft.com/office/drawing/2014/main" val="3339286340"/>
                    </a:ext>
                  </a:extLst>
                </a:gridCol>
              </a:tblGrid>
              <a:tr h="603376">
                <a:tc>
                  <a:txBody>
                    <a:bodyPr/>
                    <a:lstStyle/>
                    <a:p>
                      <a:r>
                        <a:rPr lang="en-US" b="1" dirty="0"/>
                        <a:t>Detection</a:t>
                      </a:r>
                      <a:endParaRPr lang="en-ID" b="1" dirty="0"/>
                    </a:p>
                  </a:txBody>
                  <a:tcPr/>
                </a:tc>
                <a:tc>
                  <a:txBody>
                    <a:bodyPr/>
                    <a:lstStyle/>
                    <a:p>
                      <a:r>
                        <a:rPr lang="en-US" b="1" dirty="0"/>
                        <a:t>Detection result</a:t>
                      </a:r>
                      <a:endParaRPr lang="en-ID" b="1" dirty="0"/>
                    </a:p>
                  </a:txBody>
                  <a:tcPr/>
                </a:tc>
                <a:extLst>
                  <a:ext uri="{0D108BD9-81ED-4DB2-BD59-A6C34878D82A}">
                    <a16:rowId xmlns:a16="http://schemas.microsoft.com/office/drawing/2014/main" val="2265897626"/>
                  </a:ext>
                </a:extLst>
              </a:tr>
              <a:tr h="513904">
                <a:tc>
                  <a:txBody>
                    <a:bodyPr/>
                    <a:lstStyle/>
                    <a:p>
                      <a:r>
                        <a:rPr lang="en-US" dirty="0"/>
                        <a:t>Amount of acne</a:t>
                      </a:r>
                      <a:endParaRPr lang="en-ID" dirty="0"/>
                    </a:p>
                  </a:txBody>
                  <a:tcPr/>
                </a:tc>
                <a:tc>
                  <a:txBody>
                    <a:bodyPr/>
                    <a:lstStyle/>
                    <a:p>
                      <a:r>
                        <a:rPr lang="en-US" dirty="0"/>
                        <a:t>100</a:t>
                      </a:r>
                      <a:endParaRPr lang="en-ID" dirty="0"/>
                    </a:p>
                  </a:txBody>
                  <a:tcPr/>
                </a:tc>
                <a:extLst>
                  <a:ext uri="{0D108BD9-81ED-4DB2-BD59-A6C34878D82A}">
                    <a16:rowId xmlns:a16="http://schemas.microsoft.com/office/drawing/2014/main" val="662466257"/>
                  </a:ext>
                </a:extLst>
              </a:tr>
            </a:tbl>
          </a:graphicData>
        </a:graphic>
      </p:graphicFrame>
      <p:sp>
        <p:nvSpPr>
          <p:cNvPr id="26" name="TextBox 25">
            <a:extLst>
              <a:ext uri="{FF2B5EF4-FFF2-40B4-BE49-F238E27FC236}">
                <a16:creationId xmlns:a16="http://schemas.microsoft.com/office/drawing/2014/main" id="{4C18C0FB-46D0-6E6B-613E-D76FB73CAA17}"/>
              </a:ext>
            </a:extLst>
          </p:cNvPr>
          <p:cNvSpPr txBox="1"/>
          <p:nvPr/>
        </p:nvSpPr>
        <p:spPr>
          <a:xfrm>
            <a:off x="5588799" y="4695098"/>
            <a:ext cx="5869018" cy="1200329"/>
          </a:xfrm>
          <a:prstGeom prst="rect">
            <a:avLst/>
          </a:prstGeom>
          <a:noFill/>
        </p:spPr>
        <p:txBody>
          <a:bodyPr wrap="square" rtlCol="0">
            <a:spAutoFit/>
          </a:bodyPr>
          <a:lstStyle/>
          <a:p>
            <a:r>
              <a:rPr kumimoji="0" lang="en-US" altLang="en-US" sz="1800" b="0" i="0" u="none" strike="noStrike" cap="none" normalizeH="0" baseline="0" dirty="0">
                <a:ln>
                  <a:noFill/>
                </a:ln>
                <a:solidFill>
                  <a:schemeClr val="tx1"/>
                </a:solidFill>
                <a:effectLst/>
              </a:rPr>
              <a:t>The results detected a total of 100 acne pimples, but the image only had 2 acne right in the facial area as the rest were outside the facial area. </a:t>
            </a:r>
          </a:p>
          <a:p>
            <a:endParaRPr lang="en-ID" dirty="0"/>
          </a:p>
        </p:txBody>
      </p:sp>
    </p:spTree>
    <p:extLst>
      <p:ext uri="{BB962C8B-B14F-4D97-AF65-F5344CB8AC3E}">
        <p14:creationId xmlns:p14="http://schemas.microsoft.com/office/powerpoint/2010/main" val="1588726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2386</TotalTime>
  <Words>1117</Words>
  <Application>Microsoft Office PowerPoint</Application>
  <PresentationFormat>Widescreen</PresentationFormat>
  <Paragraphs>144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Calibri</vt:lpstr>
      <vt:lpstr>Cambria Math</vt:lpstr>
      <vt:lpstr>Office Theme</vt:lpstr>
      <vt:lpstr>Analyzing Performance YOLOv8 in Detection,Amount, and Type of Acne Lesions</vt:lpstr>
      <vt:lpstr>Outline</vt:lpstr>
      <vt:lpstr>Introduction</vt:lpstr>
      <vt:lpstr>PowerPoint Presentation</vt:lpstr>
      <vt:lpstr>Methodology</vt:lpstr>
      <vt:lpstr>PowerPoint Presentation</vt:lpstr>
      <vt:lpstr>PowerPoint Presentation</vt:lpstr>
      <vt:lpstr>Result and Evaluation Result</vt:lpstr>
      <vt:lpstr>PowerPoint Presentation</vt:lpstr>
      <vt:lpstr>PowerPoint Presentation</vt:lpstr>
      <vt:lpstr>Conclusion</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RC HUMIC Engineering</dc:creator>
  <cp:lastModifiedBy>DEVI ZAHRA AULIA</cp:lastModifiedBy>
  <cp:revision>21</cp:revision>
  <dcterms:created xsi:type="dcterms:W3CDTF">2025-01-08T07:06:20Z</dcterms:created>
  <dcterms:modified xsi:type="dcterms:W3CDTF">2025-01-25T16:57:25Z</dcterms:modified>
</cp:coreProperties>
</file>