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71" r:id="rId11"/>
    <p:sldId id="264" r:id="rId12"/>
    <p:sldId id="265" r:id="rId13"/>
    <p:sldId id="266" r:id="rId14"/>
    <p:sldId id="267" r:id="rId15"/>
    <p:sldId id="268" r:id="rId16"/>
    <p:sldId id="273" r:id="rId17"/>
    <p:sldId id="274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15BA2-FF81-4692-A78E-3213BEFB6E3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3DC42-DF3B-4DBD-A002-208AAFF78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876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15BA2-FF81-4692-A78E-3213BEFB6E3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3DC42-DF3B-4DBD-A002-208AAFF78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3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15BA2-FF81-4692-A78E-3213BEFB6E3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3DC42-DF3B-4DBD-A002-208AAFF78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28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15BA2-FF81-4692-A78E-3213BEFB6E3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3DC42-DF3B-4DBD-A002-208AAFF78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1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15BA2-FF81-4692-A78E-3213BEFB6E3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3DC42-DF3B-4DBD-A002-208AAFF78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44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15BA2-FF81-4692-A78E-3213BEFB6E3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3DC42-DF3B-4DBD-A002-208AAFF78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32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15BA2-FF81-4692-A78E-3213BEFB6E3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3DC42-DF3B-4DBD-A002-208AAFF78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13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15BA2-FF81-4692-A78E-3213BEFB6E3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3DC42-DF3B-4DBD-A002-208AAFF78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546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15BA2-FF81-4692-A78E-3213BEFB6E3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3DC42-DF3B-4DBD-A002-208AAFF78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18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15BA2-FF81-4692-A78E-3213BEFB6E3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3DC42-DF3B-4DBD-A002-208AAFF78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22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15BA2-FF81-4692-A78E-3213BEFB6E3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3DC42-DF3B-4DBD-A002-208AAFF78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339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15BA2-FF81-4692-A78E-3213BEFB6E3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3DC42-DF3B-4DBD-A002-208AAFF78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161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FC5381A-D0FA-549F-167B-001F6095FF25}"/>
              </a:ext>
            </a:extLst>
          </p:cNvPr>
          <p:cNvSpPr/>
          <p:nvPr/>
        </p:nvSpPr>
        <p:spPr>
          <a:xfrm>
            <a:off x="4094480" y="91440"/>
            <a:ext cx="2834640" cy="6197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b="1" dirty="0"/>
              <a:t>Docker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D293D7-40E0-329B-E066-A4A73537B561}"/>
              </a:ext>
            </a:extLst>
          </p:cNvPr>
          <p:cNvSpPr txBox="1"/>
          <p:nvPr/>
        </p:nvSpPr>
        <p:spPr>
          <a:xfrm>
            <a:off x="0" y="894080"/>
            <a:ext cx="1219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Before Docker , we must know about </a:t>
            </a:r>
            <a:r>
              <a:rPr lang="en-US" sz="2400" b="1" dirty="0">
                <a:solidFill>
                  <a:schemeClr val="accent5"/>
                </a:solidFill>
              </a:rPr>
              <a:t>Virtualization</a:t>
            </a:r>
            <a:r>
              <a:rPr lang="en-US" sz="2400" b="1" dirty="0"/>
              <a:t>.</a:t>
            </a:r>
          </a:p>
          <a:p>
            <a:endParaRPr lang="en-US" sz="2400" b="1" dirty="0"/>
          </a:p>
          <a:p>
            <a:r>
              <a:rPr lang="en-US" sz="2400" b="1" dirty="0"/>
              <a:t>## What is  </a:t>
            </a:r>
            <a:r>
              <a:rPr lang="en-US" sz="2400" b="1" dirty="0">
                <a:solidFill>
                  <a:schemeClr val="accent5"/>
                </a:solidFill>
              </a:rPr>
              <a:t>Virtualizations </a:t>
            </a:r>
            <a:r>
              <a:rPr lang="en-US" sz="2400" b="1" dirty="0"/>
              <a:t>? </a:t>
            </a:r>
          </a:p>
          <a:p>
            <a:r>
              <a:rPr lang="en-US" sz="2400" b="1" dirty="0"/>
              <a:t>It is  technique of splitting a physical resource into as many logical resource as we want .</a:t>
            </a:r>
          </a:p>
          <a:p>
            <a:endParaRPr lang="en-US" sz="2400" b="1" dirty="0"/>
          </a:p>
          <a:p>
            <a:r>
              <a:rPr lang="en-US" sz="2400" b="1" dirty="0"/>
              <a:t>Example of virtualization .</a:t>
            </a:r>
          </a:p>
          <a:p>
            <a:r>
              <a:rPr lang="en-US" sz="2400" b="1" dirty="0"/>
              <a:t>In IT, we virtualize our Data center , we don’t know where the </a:t>
            </a:r>
            <a:r>
              <a:rPr lang="en-US" sz="2400" b="1" dirty="0">
                <a:solidFill>
                  <a:schemeClr val="accent6"/>
                </a:solidFill>
              </a:rPr>
              <a:t>hardware</a:t>
            </a:r>
            <a:r>
              <a:rPr lang="en-US" sz="2400" b="1" dirty="0"/>
              <a:t> is but we virtualization  it . We are splitting it , splitting mean breaking one system into different parts. Like we have a laptop having </a:t>
            </a:r>
            <a:r>
              <a:rPr lang="en-US" sz="2400" b="1" dirty="0">
                <a:solidFill>
                  <a:schemeClr val="accent6"/>
                </a:solidFill>
              </a:rPr>
              <a:t>16GB  &amp; 2TB</a:t>
            </a:r>
            <a:r>
              <a:rPr lang="en-US" sz="2400" b="1" dirty="0"/>
              <a:t> internal with i7 processor.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A9E9AEC-8670-A532-093A-CF52CFA4B398}"/>
              </a:ext>
            </a:extLst>
          </p:cNvPr>
          <p:cNvSpPr/>
          <p:nvPr/>
        </p:nvSpPr>
        <p:spPr>
          <a:xfrm>
            <a:off x="1452880" y="5039360"/>
            <a:ext cx="1706880" cy="9956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47BFDB-A1EC-5470-91E9-3D6B7D6B6464}"/>
              </a:ext>
            </a:extLst>
          </p:cNvPr>
          <p:cNvSpPr txBox="1"/>
          <p:nvPr/>
        </p:nvSpPr>
        <p:spPr>
          <a:xfrm>
            <a:off x="1788160" y="5132923"/>
            <a:ext cx="1595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16 GB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2 TB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5758CF3-BB5C-82E8-9A27-7B19096B4CE9}"/>
              </a:ext>
            </a:extLst>
          </p:cNvPr>
          <p:cNvSpPr/>
          <p:nvPr/>
        </p:nvSpPr>
        <p:spPr>
          <a:xfrm>
            <a:off x="7040880" y="4496852"/>
            <a:ext cx="1493520" cy="7315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F176C57-BA84-9F44-92AA-860D0C664038}"/>
              </a:ext>
            </a:extLst>
          </p:cNvPr>
          <p:cNvSpPr/>
          <p:nvPr/>
        </p:nvSpPr>
        <p:spPr>
          <a:xfrm>
            <a:off x="7040880" y="5903793"/>
            <a:ext cx="1493520" cy="7315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bg1"/>
                </a:solidFill>
              </a:rPr>
              <a:t>8 GB</a:t>
            </a:r>
          </a:p>
          <a:p>
            <a:pPr algn="ctr"/>
            <a:r>
              <a:rPr lang="en-US" sz="2200" b="1" dirty="0">
                <a:solidFill>
                  <a:schemeClr val="bg1"/>
                </a:solidFill>
              </a:rPr>
              <a:t>1 TB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9A43F8-3B0D-1DF7-3972-6C7C5175DA4B}"/>
              </a:ext>
            </a:extLst>
          </p:cNvPr>
          <p:cNvCxnSpPr>
            <a:endCxn id="9" idx="1"/>
          </p:cNvCxnSpPr>
          <p:nvPr/>
        </p:nvCxnSpPr>
        <p:spPr>
          <a:xfrm flipV="1">
            <a:off x="3159760" y="4862612"/>
            <a:ext cx="3881120" cy="5221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3098866-7F1C-A08F-8574-08EAD8AB4FCF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159760" y="5576133"/>
            <a:ext cx="3881120" cy="6934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00B238B-E63D-5900-72DB-F8F9B5B40EB4}"/>
              </a:ext>
            </a:extLst>
          </p:cNvPr>
          <p:cNvSpPr txBox="1"/>
          <p:nvPr/>
        </p:nvSpPr>
        <p:spPr>
          <a:xfrm>
            <a:off x="7447280" y="4536381"/>
            <a:ext cx="13004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8 GB</a:t>
            </a:r>
          </a:p>
          <a:p>
            <a:r>
              <a:rPr lang="en-US" sz="2200" b="1" dirty="0">
                <a:solidFill>
                  <a:schemeClr val="bg1"/>
                </a:solidFill>
              </a:rPr>
              <a:t>1 TB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8EFD17-CFB0-495D-69EF-BFFCE7E03C1F}"/>
              </a:ext>
            </a:extLst>
          </p:cNvPr>
          <p:cNvSpPr txBox="1"/>
          <p:nvPr/>
        </p:nvSpPr>
        <p:spPr>
          <a:xfrm>
            <a:off x="8763000" y="4769386"/>
            <a:ext cx="113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2 CORE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1F2190-2E4C-EAA2-1BCB-9776226EA101}"/>
              </a:ext>
            </a:extLst>
          </p:cNvPr>
          <p:cNvSpPr txBox="1"/>
          <p:nvPr/>
        </p:nvSpPr>
        <p:spPr>
          <a:xfrm>
            <a:off x="8778240" y="6084887"/>
            <a:ext cx="1137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2 CORE</a:t>
            </a:r>
          </a:p>
        </p:txBody>
      </p:sp>
    </p:spTree>
    <p:extLst>
      <p:ext uri="{BB962C8B-B14F-4D97-AF65-F5344CB8AC3E}">
        <p14:creationId xmlns:p14="http://schemas.microsoft.com/office/powerpoint/2010/main" val="215458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5253ADF-C90E-5772-B239-31FF5D8FB3BE}"/>
              </a:ext>
            </a:extLst>
          </p:cNvPr>
          <p:cNvSpPr/>
          <p:nvPr/>
        </p:nvSpPr>
        <p:spPr>
          <a:xfrm>
            <a:off x="284480" y="203200"/>
            <a:ext cx="4246880" cy="6908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Example of Docker File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6E2C77-FFE1-013A-EC7F-255F91D0779F}"/>
              </a:ext>
            </a:extLst>
          </p:cNvPr>
          <p:cNvSpPr txBox="1"/>
          <p:nvPr/>
        </p:nvSpPr>
        <p:spPr>
          <a:xfrm>
            <a:off x="111760" y="1198880"/>
            <a:ext cx="11938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FROM python:3.9</a:t>
            </a:r>
          </a:p>
          <a:p>
            <a:endParaRPr lang="en-US" sz="2200" b="1" dirty="0"/>
          </a:p>
          <a:p>
            <a:r>
              <a:rPr lang="en-US" sz="2200" b="1" dirty="0"/>
              <a:t>WORKDIR /app/backend</a:t>
            </a:r>
          </a:p>
          <a:p>
            <a:endParaRPr lang="en-US" sz="2200" b="1" dirty="0"/>
          </a:p>
          <a:p>
            <a:r>
              <a:rPr lang="en-US" sz="2200" b="1" dirty="0"/>
              <a:t>COPY requirements.txt /app/backend</a:t>
            </a:r>
          </a:p>
          <a:p>
            <a:r>
              <a:rPr lang="en-US" sz="2200" b="1" dirty="0"/>
              <a:t>RUN pip install -r requirements.txt</a:t>
            </a:r>
          </a:p>
          <a:p>
            <a:endParaRPr lang="en-US" sz="2200" b="1" dirty="0"/>
          </a:p>
          <a:p>
            <a:r>
              <a:rPr lang="en-US" sz="2200" b="1" dirty="0"/>
              <a:t>COPY . /app/backend</a:t>
            </a:r>
          </a:p>
          <a:p>
            <a:endParaRPr lang="en-US" sz="2200" b="1" dirty="0"/>
          </a:p>
          <a:p>
            <a:r>
              <a:rPr lang="en-US" sz="2200" b="1" dirty="0"/>
              <a:t>EXPOSE 8000</a:t>
            </a:r>
          </a:p>
          <a:p>
            <a:endParaRPr lang="en-US" sz="2200" b="1" dirty="0"/>
          </a:p>
          <a:p>
            <a:r>
              <a:rPr lang="en-US" sz="2200" b="1" dirty="0"/>
              <a:t>CMD python /app/backend/manage.py </a:t>
            </a:r>
            <a:r>
              <a:rPr lang="en-US" sz="2200" b="1" dirty="0" err="1"/>
              <a:t>runserver</a:t>
            </a:r>
            <a:r>
              <a:rPr lang="en-US" sz="2200" b="1" dirty="0"/>
              <a:t> 0.0.0.0:8000</a:t>
            </a:r>
          </a:p>
        </p:txBody>
      </p:sp>
    </p:spTree>
    <p:extLst>
      <p:ext uri="{BB962C8B-B14F-4D97-AF65-F5344CB8AC3E}">
        <p14:creationId xmlns:p14="http://schemas.microsoft.com/office/powerpoint/2010/main" val="628741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C0E3AC7-A8D0-4AFD-2F14-B8C89EBCBD86}"/>
              </a:ext>
            </a:extLst>
          </p:cNvPr>
          <p:cNvSpPr/>
          <p:nvPr/>
        </p:nvSpPr>
        <p:spPr>
          <a:xfrm>
            <a:off x="3149600" y="5695"/>
            <a:ext cx="4541520" cy="7766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DOCKER COMMANDS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15AC62-2C17-C834-71E3-6792F24175A8}"/>
              </a:ext>
            </a:extLst>
          </p:cNvPr>
          <p:cNvSpPr txBox="1"/>
          <p:nvPr/>
        </p:nvSpPr>
        <p:spPr>
          <a:xfrm>
            <a:off x="132080" y="965200"/>
            <a:ext cx="1185672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1. docker pull :-</a:t>
            </a:r>
          </a:p>
          <a:p>
            <a:r>
              <a:rPr lang="en-US" sz="2200" b="1" dirty="0"/>
              <a:t>   - Usage: </a:t>
            </a:r>
            <a:r>
              <a:rPr lang="en-US" sz="2200" b="1" dirty="0">
                <a:solidFill>
                  <a:schemeClr val="accent6"/>
                </a:solidFill>
              </a:rPr>
              <a:t>`docker pull &lt;</a:t>
            </a:r>
            <a:r>
              <a:rPr lang="en-US" sz="2200" b="1" dirty="0" err="1">
                <a:solidFill>
                  <a:schemeClr val="accent6"/>
                </a:solidFill>
              </a:rPr>
              <a:t>image_name</a:t>
            </a:r>
            <a:r>
              <a:rPr lang="en-US" sz="2200" b="1" dirty="0">
                <a:solidFill>
                  <a:schemeClr val="accent6"/>
                </a:solidFill>
              </a:rPr>
              <a:t>&gt;`</a:t>
            </a:r>
          </a:p>
          <a:p>
            <a:r>
              <a:rPr lang="en-US" sz="2200" b="1" dirty="0"/>
              <a:t>   - Explanation: This command is used to pull Docker images from a Docker registry like Docker Hub. If you want to use an image that is not available locally, you use `docker pull` to download it onto your machine.</a:t>
            </a:r>
          </a:p>
          <a:p>
            <a:endParaRPr lang="en-US" sz="2200" b="1" dirty="0"/>
          </a:p>
          <a:p>
            <a:r>
              <a:rPr lang="en-US" sz="2200" b="1" dirty="0"/>
              <a:t>2. docker run :-</a:t>
            </a:r>
          </a:p>
          <a:p>
            <a:r>
              <a:rPr lang="en-US" sz="2200" b="1" dirty="0"/>
              <a:t>   - Usage: </a:t>
            </a:r>
            <a:r>
              <a:rPr lang="en-US" sz="2200" b="1" dirty="0">
                <a:solidFill>
                  <a:schemeClr val="accent6"/>
                </a:solidFill>
              </a:rPr>
              <a:t>`docker run &lt;</a:t>
            </a:r>
            <a:r>
              <a:rPr lang="en-US" sz="2200" b="1" dirty="0" err="1">
                <a:solidFill>
                  <a:schemeClr val="accent6"/>
                </a:solidFill>
              </a:rPr>
              <a:t>image_name</a:t>
            </a:r>
            <a:r>
              <a:rPr lang="en-US" sz="2200" b="1" dirty="0">
                <a:solidFill>
                  <a:schemeClr val="accent6"/>
                </a:solidFill>
              </a:rPr>
              <a:t>&gt;`</a:t>
            </a:r>
          </a:p>
          <a:p>
            <a:r>
              <a:rPr lang="en-US" sz="2200" b="1" dirty="0"/>
              <a:t>   - Explanation: This command creates and starts a new container based on the specified Docker image. If the image is not available locally, Docker will automatically pull it before running the container.</a:t>
            </a:r>
          </a:p>
          <a:p>
            <a:endParaRPr lang="en-US" sz="2200" b="1" dirty="0"/>
          </a:p>
          <a:p>
            <a:r>
              <a:rPr lang="en-US" sz="2200" b="1" dirty="0"/>
              <a:t>3. docker build :-</a:t>
            </a:r>
          </a:p>
          <a:p>
            <a:r>
              <a:rPr lang="en-US" sz="2200" b="1" dirty="0"/>
              <a:t>   - Usage: </a:t>
            </a:r>
            <a:r>
              <a:rPr lang="en-US" sz="2200" b="1" dirty="0">
                <a:solidFill>
                  <a:schemeClr val="accent6"/>
                </a:solidFill>
              </a:rPr>
              <a:t>`docker build -t &lt;</a:t>
            </a:r>
            <a:r>
              <a:rPr lang="en-US" sz="2200" b="1" dirty="0" err="1">
                <a:solidFill>
                  <a:schemeClr val="accent6"/>
                </a:solidFill>
              </a:rPr>
              <a:t>image_name</a:t>
            </a:r>
            <a:r>
              <a:rPr lang="en-US" sz="2200" b="1" dirty="0">
                <a:solidFill>
                  <a:schemeClr val="accent6"/>
                </a:solidFill>
              </a:rPr>
              <a:t>&gt; &lt;</a:t>
            </a:r>
            <a:r>
              <a:rPr lang="en-US" sz="2200" b="1" dirty="0" err="1">
                <a:solidFill>
                  <a:schemeClr val="accent6"/>
                </a:solidFill>
              </a:rPr>
              <a:t>path_to_Dockerfile</a:t>
            </a:r>
            <a:r>
              <a:rPr lang="en-US" sz="2200" b="1" dirty="0">
                <a:solidFill>
                  <a:schemeClr val="accent6"/>
                </a:solidFill>
              </a:rPr>
              <a:t>&gt;`</a:t>
            </a:r>
          </a:p>
          <a:p>
            <a:r>
              <a:rPr lang="en-US" sz="2200" b="1" dirty="0"/>
              <a:t>   - Explanation: Docker uses </a:t>
            </a:r>
            <a:r>
              <a:rPr lang="en-US" sz="2200" b="1" dirty="0" err="1"/>
              <a:t>Dockerfiles</a:t>
            </a:r>
            <a:r>
              <a:rPr lang="en-US" sz="2200" b="1" dirty="0"/>
              <a:t> to build images. This command builds a Docker image from a </a:t>
            </a:r>
            <a:r>
              <a:rPr lang="en-US" sz="2200" b="1" dirty="0" err="1"/>
              <a:t>Dockerfile</a:t>
            </a:r>
            <a:r>
              <a:rPr lang="en-US" sz="2200" b="1" dirty="0"/>
              <a:t> located at the specified path. The `-t` flag is used to tag the resulting image with a name.</a:t>
            </a:r>
          </a:p>
          <a:p>
            <a:endParaRPr lang="en-US" sz="2200" b="1" dirty="0"/>
          </a:p>
          <a:p>
            <a:endParaRPr lang="en-US" sz="2200" b="1" dirty="0"/>
          </a:p>
          <a:p>
            <a:endParaRPr lang="en-US" sz="2200" b="1" dirty="0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B330E777-51AB-9924-99FE-4570692AE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6"/>
            <a:ext cx="184731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514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C0E3AC7-A8D0-4AFD-2F14-B8C89EBCBD86}"/>
              </a:ext>
            </a:extLst>
          </p:cNvPr>
          <p:cNvSpPr/>
          <p:nvPr/>
        </p:nvSpPr>
        <p:spPr>
          <a:xfrm>
            <a:off x="3149600" y="5695"/>
            <a:ext cx="4541520" cy="7766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DOCKER COMMANDS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B330E777-51AB-9924-99FE-4570692AE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6"/>
            <a:ext cx="184731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0A7EB1-8BB5-E2A1-6F88-E979CB1C7B88}"/>
              </a:ext>
            </a:extLst>
          </p:cNvPr>
          <p:cNvSpPr txBox="1"/>
          <p:nvPr/>
        </p:nvSpPr>
        <p:spPr>
          <a:xfrm>
            <a:off x="0" y="904240"/>
            <a:ext cx="119888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200" b="1" dirty="0"/>
          </a:p>
          <a:p>
            <a:r>
              <a:rPr lang="en-US" sz="2200" b="1" dirty="0"/>
              <a:t>4. docker </a:t>
            </a:r>
            <a:r>
              <a:rPr lang="en-US" sz="2200" b="1" dirty="0" err="1"/>
              <a:t>ps</a:t>
            </a:r>
            <a:r>
              <a:rPr lang="en-US" sz="2200" b="1" dirty="0"/>
              <a:t>:</a:t>
            </a:r>
          </a:p>
          <a:p>
            <a:r>
              <a:rPr lang="en-US" sz="2200" b="1" dirty="0"/>
              <a:t>   - Usage: `docker </a:t>
            </a:r>
            <a:r>
              <a:rPr lang="en-US" sz="2200" b="1" dirty="0" err="1"/>
              <a:t>ps`</a:t>
            </a:r>
            <a:endParaRPr lang="en-US" sz="2200" b="1" dirty="0"/>
          </a:p>
          <a:p>
            <a:r>
              <a:rPr lang="en-US" sz="2200" b="1" dirty="0"/>
              <a:t>   - Explanation: This command lists the currently running containers. By default, it only shows active containers. To show all containers, including stopped ones, you can use the `-a` flag: `docker </a:t>
            </a:r>
            <a:r>
              <a:rPr lang="en-US" sz="2200" b="1" dirty="0" err="1"/>
              <a:t>ps</a:t>
            </a:r>
            <a:r>
              <a:rPr lang="en-US" sz="2200" b="1" dirty="0"/>
              <a:t> -a`.</a:t>
            </a:r>
          </a:p>
          <a:p>
            <a:endParaRPr lang="en-US" sz="2200" b="1" dirty="0"/>
          </a:p>
          <a:p>
            <a:r>
              <a:rPr lang="en-US" sz="2200" b="1" dirty="0"/>
              <a:t>5. docker exec:</a:t>
            </a:r>
          </a:p>
          <a:p>
            <a:r>
              <a:rPr lang="en-US" sz="2200" b="1" dirty="0"/>
              <a:t>   - Usage: `docker exec &lt;</a:t>
            </a:r>
            <a:r>
              <a:rPr lang="en-US" sz="2200" b="1" dirty="0" err="1"/>
              <a:t>container_id</a:t>
            </a:r>
            <a:r>
              <a:rPr lang="en-US" sz="2200" b="1" dirty="0"/>
              <a:t>&gt; &lt;command&gt;`</a:t>
            </a:r>
          </a:p>
          <a:p>
            <a:r>
              <a:rPr lang="en-US" sz="2200" b="1" dirty="0"/>
              <a:t>   - Explanation: This command allows you to execute a command inside a running container. It is useful for running diagnostic commands or interacting with a container's filesystem.</a:t>
            </a:r>
          </a:p>
          <a:p>
            <a:endParaRPr lang="en-US" sz="2200" b="1" dirty="0"/>
          </a:p>
          <a:p>
            <a:r>
              <a:rPr lang="en-US" sz="2200" b="1" dirty="0"/>
              <a:t>6. docker stop:</a:t>
            </a:r>
          </a:p>
          <a:p>
            <a:r>
              <a:rPr lang="en-US" sz="2200" b="1" dirty="0"/>
              <a:t>   - Usage: `docker stop &lt;</a:t>
            </a:r>
            <a:r>
              <a:rPr lang="en-US" sz="2200" b="1" dirty="0" err="1"/>
              <a:t>container_id</a:t>
            </a:r>
            <a:r>
              <a:rPr lang="en-US" sz="2200" b="1" dirty="0"/>
              <a:t>&gt;`</a:t>
            </a:r>
          </a:p>
          <a:p>
            <a:r>
              <a:rPr lang="en-US" sz="2200" b="1" dirty="0"/>
              <a:t>   - Explanation: Stops one or more running containers. It sends a SIGTERM signal to the container, giving it a chance to shut down gracefully before being forcefully stopped.</a:t>
            </a:r>
          </a:p>
          <a:p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465971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C0E3AC7-A8D0-4AFD-2F14-B8C89EBCBD86}"/>
              </a:ext>
            </a:extLst>
          </p:cNvPr>
          <p:cNvSpPr/>
          <p:nvPr/>
        </p:nvSpPr>
        <p:spPr>
          <a:xfrm>
            <a:off x="3149600" y="5695"/>
            <a:ext cx="4541520" cy="7766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DOCKER COMMANDS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B330E777-51AB-9924-99FE-4570692AE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6"/>
            <a:ext cx="184731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0A7EB1-8BB5-E2A1-6F88-E979CB1C7B88}"/>
              </a:ext>
            </a:extLst>
          </p:cNvPr>
          <p:cNvSpPr txBox="1"/>
          <p:nvPr/>
        </p:nvSpPr>
        <p:spPr>
          <a:xfrm>
            <a:off x="0" y="904240"/>
            <a:ext cx="119888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7. docker rm:</a:t>
            </a:r>
          </a:p>
          <a:p>
            <a:r>
              <a:rPr lang="en-US" sz="2200" b="1" dirty="0"/>
              <a:t>   - Usage: `docker rm &lt;</a:t>
            </a:r>
            <a:r>
              <a:rPr lang="en-US" sz="2200" b="1" dirty="0" err="1"/>
              <a:t>container_id</a:t>
            </a:r>
            <a:r>
              <a:rPr lang="en-US" sz="2200" b="1" dirty="0"/>
              <a:t>&gt;`</a:t>
            </a:r>
          </a:p>
          <a:p>
            <a:r>
              <a:rPr lang="en-US" sz="2200" b="1" dirty="0"/>
              <a:t>   - Explanation: Removes one or more stopped containers from the system. It's useful for cleaning up containers that are no longer needed.</a:t>
            </a:r>
          </a:p>
          <a:p>
            <a:endParaRPr lang="en-US" sz="2200" b="1" dirty="0"/>
          </a:p>
          <a:p>
            <a:r>
              <a:rPr lang="en-US" sz="2200" b="1" dirty="0"/>
              <a:t>8. docker </a:t>
            </a:r>
            <a:r>
              <a:rPr lang="en-US" sz="2200" b="1" dirty="0" err="1"/>
              <a:t>rmi</a:t>
            </a:r>
            <a:r>
              <a:rPr lang="en-US" sz="2200" b="1" dirty="0"/>
              <a:t>:</a:t>
            </a:r>
          </a:p>
          <a:p>
            <a:r>
              <a:rPr lang="en-US" sz="2200" b="1" dirty="0"/>
              <a:t>   - Usage: `docker </a:t>
            </a:r>
            <a:r>
              <a:rPr lang="en-US" sz="2200" b="1" dirty="0" err="1"/>
              <a:t>rmi</a:t>
            </a:r>
            <a:r>
              <a:rPr lang="en-US" sz="2200" b="1" dirty="0"/>
              <a:t> &lt;</a:t>
            </a:r>
            <a:r>
              <a:rPr lang="en-US" sz="2200" b="1" dirty="0" err="1"/>
              <a:t>image_id</a:t>
            </a:r>
            <a:r>
              <a:rPr lang="en-US" sz="2200" b="1" dirty="0"/>
              <a:t>&gt;`</a:t>
            </a:r>
          </a:p>
          <a:p>
            <a:r>
              <a:rPr lang="en-US" sz="2200" b="1" dirty="0"/>
              <a:t>   - Explanation: Removes one or more Docker images from the local system. This command is useful for cleaning up unused or obsolete images.</a:t>
            </a:r>
          </a:p>
          <a:p>
            <a:endParaRPr lang="en-US" sz="2200" b="1" dirty="0"/>
          </a:p>
          <a:p>
            <a:r>
              <a:rPr lang="en-US" sz="2200" b="1" dirty="0"/>
              <a:t>9. docker images:</a:t>
            </a:r>
          </a:p>
          <a:p>
            <a:r>
              <a:rPr lang="en-US" sz="2200" b="1" dirty="0"/>
              <a:t>   - Usage: `docker images`</a:t>
            </a:r>
          </a:p>
          <a:p>
            <a:r>
              <a:rPr lang="en-US" sz="2200" b="1" dirty="0"/>
              <a:t>   - Explanation: Lists all locally stored Docker images. It provides information such as the repository, tag, and image ID.</a:t>
            </a:r>
          </a:p>
          <a:p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210229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C0E3AC7-A8D0-4AFD-2F14-B8C89EBCBD86}"/>
              </a:ext>
            </a:extLst>
          </p:cNvPr>
          <p:cNvSpPr/>
          <p:nvPr/>
        </p:nvSpPr>
        <p:spPr>
          <a:xfrm>
            <a:off x="3149600" y="5695"/>
            <a:ext cx="4541520" cy="7766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DOCKER COMMANDS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B330E777-51AB-9924-99FE-4570692AE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6"/>
            <a:ext cx="184731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0A7EB1-8BB5-E2A1-6F88-E979CB1C7B88}"/>
              </a:ext>
            </a:extLst>
          </p:cNvPr>
          <p:cNvSpPr txBox="1"/>
          <p:nvPr/>
        </p:nvSpPr>
        <p:spPr>
          <a:xfrm>
            <a:off x="0" y="904240"/>
            <a:ext cx="119888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7. docker rm:</a:t>
            </a:r>
          </a:p>
          <a:p>
            <a:r>
              <a:rPr lang="en-US" sz="2200" b="1" dirty="0"/>
              <a:t>   - Usage: </a:t>
            </a:r>
            <a:r>
              <a:rPr lang="en-US" sz="2200" b="1" dirty="0">
                <a:solidFill>
                  <a:schemeClr val="accent6"/>
                </a:solidFill>
              </a:rPr>
              <a:t>`docker rm &lt;</a:t>
            </a:r>
            <a:r>
              <a:rPr lang="en-US" sz="2200" b="1" dirty="0" err="1">
                <a:solidFill>
                  <a:schemeClr val="accent6"/>
                </a:solidFill>
              </a:rPr>
              <a:t>container_id</a:t>
            </a:r>
            <a:r>
              <a:rPr lang="en-US" sz="2200" b="1" dirty="0">
                <a:solidFill>
                  <a:schemeClr val="accent6"/>
                </a:solidFill>
              </a:rPr>
              <a:t>&gt;`</a:t>
            </a:r>
          </a:p>
          <a:p>
            <a:r>
              <a:rPr lang="en-US" sz="2200" b="1" dirty="0"/>
              <a:t>   - Explanation: Removes one or more stopped containers from the system. It's useful for cleaning up containers that are no longer needed.</a:t>
            </a:r>
          </a:p>
          <a:p>
            <a:endParaRPr lang="en-US" sz="2200" b="1" dirty="0"/>
          </a:p>
          <a:p>
            <a:r>
              <a:rPr lang="en-US" sz="2200" b="1" dirty="0"/>
              <a:t>8. docker </a:t>
            </a:r>
            <a:r>
              <a:rPr lang="en-US" sz="2200" b="1" dirty="0" err="1"/>
              <a:t>rmi</a:t>
            </a:r>
            <a:r>
              <a:rPr lang="en-US" sz="2200" b="1" dirty="0"/>
              <a:t>:</a:t>
            </a:r>
          </a:p>
          <a:p>
            <a:r>
              <a:rPr lang="en-US" sz="2200" b="1" dirty="0"/>
              <a:t>   - Usage: </a:t>
            </a:r>
            <a:r>
              <a:rPr lang="en-US" sz="2200" b="1" dirty="0">
                <a:solidFill>
                  <a:schemeClr val="accent6"/>
                </a:solidFill>
              </a:rPr>
              <a:t>`docker </a:t>
            </a:r>
            <a:r>
              <a:rPr lang="en-US" sz="2200" b="1" dirty="0" err="1">
                <a:solidFill>
                  <a:schemeClr val="accent6"/>
                </a:solidFill>
              </a:rPr>
              <a:t>rmi</a:t>
            </a:r>
            <a:r>
              <a:rPr lang="en-US" sz="2200" b="1" dirty="0">
                <a:solidFill>
                  <a:schemeClr val="accent6"/>
                </a:solidFill>
              </a:rPr>
              <a:t> &lt;</a:t>
            </a:r>
            <a:r>
              <a:rPr lang="en-US" sz="2200" b="1" dirty="0" err="1">
                <a:solidFill>
                  <a:schemeClr val="accent6"/>
                </a:solidFill>
              </a:rPr>
              <a:t>image_id</a:t>
            </a:r>
            <a:r>
              <a:rPr lang="en-US" sz="2200" b="1" dirty="0">
                <a:solidFill>
                  <a:schemeClr val="accent6"/>
                </a:solidFill>
              </a:rPr>
              <a:t>&gt;`</a:t>
            </a:r>
          </a:p>
          <a:p>
            <a:r>
              <a:rPr lang="en-US" sz="2200" b="1" dirty="0"/>
              <a:t>   - Explanation: Removes one or more Docker images from the local system. This command is useful for cleaning up unused or obsolete images.</a:t>
            </a:r>
          </a:p>
          <a:p>
            <a:endParaRPr lang="en-US" sz="2200" b="1" dirty="0"/>
          </a:p>
          <a:p>
            <a:r>
              <a:rPr lang="en-US" sz="2200" b="1" dirty="0"/>
              <a:t>9. docker images:</a:t>
            </a:r>
          </a:p>
          <a:p>
            <a:r>
              <a:rPr lang="en-US" sz="2200" b="1" dirty="0"/>
              <a:t>   - Usage</a:t>
            </a:r>
            <a:r>
              <a:rPr lang="en-US" sz="2200" b="1" dirty="0">
                <a:solidFill>
                  <a:schemeClr val="accent6"/>
                </a:solidFill>
              </a:rPr>
              <a:t>: `docker images`</a:t>
            </a:r>
          </a:p>
          <a:p>
            <a:r>
              <a:rPr lang="en-US" sz="2200" b="1" dirty="0"/>
              <a:t>   - Explanation: Lists all locally stored Docker images. It provides information such as the repository, tag, and image ID.</a:t>
            </a:r>
          </a:p>
          <a:p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942910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C0E3AC7-A8D0-4AFD-2F14-B8C89EBCBD86}"/>
              </a:ext>
            </a:extLst>
          </p:cNvPr>
          <p:cNvSpPr/>
          <p:nvPr/>
        </p:nvSpPr>
        <p:spPr>
          <a:xfrm>
            <a:off x="3149600" y="5695"/>
            <a:ext cx="4541520" cy="7766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DOCKER COMMANDS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B330E777-51AB-9924-99FE-4570692AE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6"/>
            <a:ext cx="184731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0A7EB1-8BB5-E2A1-6F88-E979CB1C7B88}"/>
              </a:ext>
            </a:extLst>
          </p:cNvPr>
          <p:cNvSpPr txBox="1"/>
          <p:nvPr/>
        </p:nvSpPr>
        <p:spPr>
          <a:xfrm>
            <a:off x="0" y="904240"/>
            <a:ext cx="119888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10</a:t>
            </a:r>
            <a:r>
              <a:rPr lang="en-US" sz="2200" b="1" dirty="0">
                <a:solidFill>
                  <a:schemeClr val="accent6"/>
                </a:solidFill>
              </a:rPr>
              <a:t>. docker network and docker volume:</a:t>
            </a:r>
          </a:p>
          <a:p>
            <a:r>
              <a:rPr lang="en-US" sz="2200" b="1" dirty="0"/>
              <a:t>    - Usage: </a:t>
            </a:r>
            <a:r>
              <a:rPr lang="en-US" sz="22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`docker network &lt;subcommand&gt;` and `docker volume &lt;subcommand&gt;`</a:t>
            </a:r>
          </a:p>
          <a:p>
            <a:r>
              <a:rPr lang="en-US" sz="2200" b="1" dirty="0"/>
              <a:t>    - Explanation: These commands are used for managing Docker networks and volumes, respectively. Docker networks allow containers to communicate with each other, while Docker volumes provide persistent storage for container data.</a:t>
            </a:r>
          </a:p>
          <a:p>
            <a:endParaRPr lang="en-US" sz="2200" b="1" dirty="0"/>
          </a:p>
          <a:p>
            <a:r>
              <a:rPr lang="en-US" sz="2200" b="1" dirty="0"/>
              <a:t>11. docker-compose:</a:t>
            </a:r>
          </a:p>
          <a:p>
            <a:r>
              <a:rPr lang="en-US" sz="2200" b="1" dirty="0"/>
              <a:t>    - Usage: </a:t>
            </a:r>
            <a:r>
              <a:rPr lang="en-US" sz="2200" b="1" dirty="0">
                <a:solidFill>
                  <a:schemeClr val="accent6"/>
                </a:solidFill>
              </a:rPr>
              <a:t>`docker-compose &lt;command&gt;`</a:t>
            </a:r>
          </a:p>
          <a:p>
            <a:r>
              <a:rPr lang="en-US" sz="2200" b="1" dirty="0"/>
              <a:t>    - Explanation: Docker Compose is a tool for defining and running multi-container Docker applications. It uses a YAML file to configure the application's services and dependencies, making it easy to manage complex containerized environments.</a:t>
            </a:r>
          </a:p>
        </p:txBody>
      </p:sp>
    </p:spTree>
    <p:extLst>
      <p:ext uri="{BB962C8B-B14F-4D97-AF65-F5344CB8AC3E}">
        <p14:creationId xmlns:p14="http://schemas.microsoft.com/office/powerpoint/2010/main" val="2108842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C0E3AC7-A8D0-4AFD-2F14-B8C89EBCBD86}"/>
              </a:ext>
            </a:extLst>
          </p:cNvPr>
          <p:cNvSpPr/>
          <p:nvPr/>
        </p:nvSpPr>
        <p:spPr>
          <a:xfrm>
            <a:off x="3149600" y="5695"/>
            <a:ext cx="4541520" cy="7766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DOCKER COMMANDS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B330E777-51AB-9924-99FE-4570692AE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6"/>
            <a:ext cx="184731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0A7EB1-8BB5-E2A1-6F88-E979CB1C7B88}"/>
              </a:ext>
            </a:extLst>
          </p:cNvPr>
          <p:cNvSpPr txBox="1"/>
          <p:nvPr/>
        </p:nvSpPr>
        <p:spPr>
          <a:xfrm>
            <a:off x="0" y="904240"/>
            <a:ext cx="11988800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In Docker, FROM, WORKDIR, COPY, RUN, CMD, and ENTRYPOINT are all </a:t>
            </a:r>
            <a:r>
              <a:rPr lang="en-US" sz="2200" b="1" dirty="0" err="1"/>
              <a:t>Dockerfile</a:t>
            </a:r>
            <a:r>
              <a:rPr lang="en-US" sz="2200" b="1" dirty="0"/>
              <a:t> instructions used to define the behavior of Docker containers. Here are the use cases for each:</a:t>
            </a:r>
          </a:p>
          <a:p>
            <a:endParaRPr lang="en-US" sz="2200" b="1" dirty="0"/>
          </a:p>
          <a:p>
            <a:r>
              <a:rPr lang="en-US" sz="2200" b="1" dirty="0"/>
              <a:t> </a:t>
            </a:r>
            <a:r>
              <a:rPr lang="en-US" sz="2200" b="1" dirty="0">
                <a:solidFill>
                  <a:schemeClr val="accent6"/>
                </a:solidFill>
              </a:rPr>
              <a:t>FROM: </a:t>
            </a:r>
            <a:r>
              <a:rPr lang="en-US" sz="2200" b="1" dirty="0"/>
              <a:t>This instruction sets the base image for subsequent instructions in the </a:t>
            </a:r>
            <a:r>
              <a:rPr lang="en-US" sz="2200" b="1" dirty="0" err="1">
                <a:solidFill>
                  <a:schemeClr val="accent6"/>
                </a:solidFill>
              </a:rPr>
              <a:t>Dockerfile</a:t>
            </a:r>
            <a:r>
              <a:rPr lang="en-US" sz="2200" b="1" dirty="0"/>
              <a:t>. It specifies the starting point for the build process. For example:</a:t>
            </a:r>
          </a:p>
          <a:p>
            <a:r>
              <a:rPr lang="en-US" sz="2400" b="0" i="0" dirty="0">
                <a:solidFill>
                  <a:srgbClr val="FFFFFF"/>
                </a:solidFill>
                <a:effectLst/>
                <a:latin typeface="Söhne Mono"/>
              </a:rPr>
              <a:t>										</a:t>
            </a:r>
            <a:r>
              <a:rPr lang="en-US" sz="2400" b="1" i="0" dirty="0">
                <a:solidFill>
                  <a:srgbClr val="FFFFFF"/>
                </a:solidFill>
                <a:effectLst/>
                <a:latin typeface="Söhne Mono"/>
              </a:rPr>
              <a:t>FROM </a:t>
            </a:r>
            <a:r>
              <a:rPr lang="en-US" sz="2400" b="1" i="0" dirty="0" err="1">
                <a:solidFill>
                  <a:srgbClr val="FFFFFF"/>
                </a:solidFill>
                <a:effectLst/>
                <a:latin typeface="Söhne Mono"/>
              </a:rPr>
              <a:t>ubuntu:latest</a:t>
            </a:r>
            <a:endParaRPr lang="en-US" sz="2400" b="1" i="0" dirty="0">
              <a:solidFill>
                <a:srgbClr val="FFFFFF"/>
              </a:solidFill>
              <a:effectLst/>
              <a:latin typeface="Söhne Mono"/>
            </a:endParaRPr>
          </a:p>
          <a:p>
            <a:endParaRPr lang="en-US" sz="2400" dirty="0">
              <a:solidFill>
                <a:srgbClr val="FFFFFF"/>
              </a:solidFill>
              <a:latin typeface="Söhne Mono"/>
            </a:endParaRPr>
          </a:p>
          <a:p>
            <a:r>
              <a:rPr lang="en-US" sz="2200" b="1" dirty="0">
                <a:solidFill>
                  <a:schemeClr val="accent6"/>
                </a:solidFill>
              </a:rPr>
              <a:t>WORKDIR: </a:t>
            </a:r>
            <a:r>
              <a:rPr lang="en-US" sz="2200" b="1" dirty="0"/>
              <a:t>This instruction sets the working directory for any </a:t>
            </a:r>
            <a:r>
              <a:rPr lang="en-US" sz="2200" b="1" dirty="0">
                <a:solidFill>
                  <a:schemeClr val="accent6"/>
                </a:solidFill>
              </a:rPr>
              <a:t>RUN, CMD, ENTRYPOINT, COPY, and ADD instructions</a:t>
            </a:r>
            <a:r>
              <a:rPr lang="en-US" sz="2200" b="1" dirty="0"/>
              <a:t> that follow in the </a:t>
            </a:r>
            <a:r>
              <a:rPr lang="en-US" sz="2200" b="1" dirty="0" err="1"/>
              <a:t>Dockerfile</a:t>
            </a:r>
            <a:r>
              <a:rPr lang="en-US" sz="2200" b="1" dirty="0"/>
              <a:t>. It is used to specify where the </a:t>
            </a:r>
            <a:r>
              <a:rPr lang="en-US" sz="2200" b="1" dirty="0">
                <a:solidFill>
                  <a:schemeClr val="accent6"/>
                </a:solidFill>
              </a:rPr>
              <a:t>commands should be executed or files </a:t>
            </a:r>
            <a:r>
              <a:rPr lang="en-US" sz="2200" b="1" dirty="0"/>
              <a:t>should be copied to. For example:</a:t>
            </a:r>
          </a:p>
          <a:p>
            <a:r>
              <a:rPr lang="en-US" sz="2400" b="0" i="0" dirty="0">
                <a:solidFill>
                  <a:srgbClr val="FFFFFF"/>
                </a:solidFill>
                <a:effectLst/>
                <a:latin typeface="Söhne Mono"/>
              </a:rPr>
              <a:t>     										</a:t>
            </a:r>
            <a:r>
              <a:rPr lang="en-US" sz="2400" b="1" i="0" dirty="0">
                <a:solidFill>
                  <a:srgbClr val="FFFFFF"/>
                </a:solidFill>
                <a:effectLst/>
                <a:latin typeface="Söhne Mono"/>
              </a:rPr>
              <a:t>WORKDIR /app</a:t>
            </a:r>
            <a:endParaRPr lang="en-US" sz="2200" b="1" dirty="0"/>
          </a:p>
          <a:p>
            <a:endParaRPr lang="en-US" sz="2200" b="1" dirty="0"/>
          </a:p>
          <a:p>
            <a:r>
              <a:rPr lang="en-US" sz="2200" b="1" dirty="0">
                <a:solidFill>
                  <a:schemeClr val="accent6"/>
                </a:solidFill>
              </a:rPr>
              <a:t>COPY: </a:t>
            </a:r>
            <a:r>
              <a:rPr lang="en-US" sz="2200" b="1" dirty="0"/>
              <a:t>This instruction copies files or directories from the Docker host into the Docker image at a specified destination. It is commonly used to add application code or configuration files into the image. For example:</a:t>
            </a:r>
          </a:p>
          <a:p>
            <a:r>
              <a:rPr lang="en-US" sz="2400" b="1" i="0" dirty="0">
                <a:solidFill>
                  <a:srgbClr val="FFFFFF"/>
                </a:solidFill>
                <a:effectLst/>
                <a:latin typeface="Söhne Mono"/>
              </a:rPr>
              <a:t>										COPY . /app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831741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C0E3AC7-A8D0-4AFD-2F14-B8C89EBCBD86}"/>
              </a:ext>
            </a:extLst>
          </p:cNvPr>
          <p:cNvSpPr/>
          <p:nvPr/>
        </p:nvSpPr>
        <p:spPr>
          <a:xfrm>
            <a:off x="3149600" y="5695"/>
            <a:ext cx="4541520" cy="7766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DOCKER COMMANDS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B330E777-51AB-9924-99FE-4570692AE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6"/>
            <a:ext cx="184731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0A7EB1-8BB5-E2A1-6F88-E979CB1C7B88}"/>
              </a:ext>
            </a:extLst>
          </p:cNvPr>
          <p:cNvSpPr txBox="1"/>
          <p:nvPr/>
        </p:nvSpPr>
        <p:spPr>
          <a:xfrm>
            <a:off x="0" y="904240"/>
            <a:ext cx="11988800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accent6"/>
                </a:solidFill>
              </a:rPr>
              <a:t>RUN: </a:t>
            </a:r>
            <a:r>
              <a:rPr lang="en-US" sz="2200" b="1" dirty="0"/>
              <a:t>This instruction executes commands in a new layer on top of the current image and commits the results. It is used </a:t>
            </a:r>
            <a:r>
              <a:rPr lang="en-US" sz="2200" b="1" dirty="0">
                <a:solidFill>
                  <a:schemeClr val="accent6"/>
                </a:solidFill>
              </a:rPr>
              <a:t>to install packages, run build scripts, or any other operations required </a:t>
            </a:r>
            <a:r>
              <a:rPr lang="en-US" sz="2200" b="1" dirty="0"/>
              <a:t>during image creation. For example</a:t>
            </a:r>
          </a:p>
          <a:p>
            <a:endParaRPr lang="en-US" sz="2200" b="1" dirty="0"/>
          </a:p>
          <a:p>
            <a:r>
              <a:rPr lang="en-US" sz="2200" b="1" dirty="0"/>
              <a:t>				RUN apt-get update &amp;&amp; apt-get install -y python3</a:t>
            </a:r>
          </a:p>
          <a:p>
            <a:endParaRPr lang="en-US" sz="2200" b="1" dirty="0"/>
          </a:p>
          <a:p>
            <a:endParaRPr lang="en-US" sz="2200" b="1" dirty="0"/>
          </a:p>
          <a:p>
            <a:r>
              <a:rPr lang="en-US" sz="2200" b="1" dirty="0">
                <a:solidFill>
                  <a:schemeClr val="accent6"/>
                </a:solidFill>
              </a:rPr>
              <a:t>CMD: </a:t>
            </a:r>
            <a:r>
              <a:rPr lang="en-US" sz="2200" b="1" dirty="0"/>
              <a:t>This instruction specifies the default command to run </a:t>
            </a:r>
            <a:r>
              <a:rPr lang="en-US" sz="2200" b="1" dirty="0">
                <a:solidFill>
                  <a:schemeClr val="accent6"/>
                </a:solidFill>
              </a:rPr>
              <a:t>when a container is started from the image</a:t>
            </a:r>
            <a:r>
              <a:rPr lang="en-US" sz="2200" b="1" dirty="0"/>
              <a:t>. It can be overridden at runtime by providing arguments to docker run. It is typically used to start the primary process in the container. For example:</a:t>
            </a:r>
          </a:p>
          <a:p>
            <a:r>
              <a:rPr lang="en-US" sz="2200" b="1" dirty="0"/>
              <a:t>									CMD ["python3", "app.py"]</a:t>
            </a:r>
          </a:p>
          <a:p>
            <a:endParaRPr lang="en-US" sz="2200" b="1" dirty="0"/>
          </a:p>
          <a:p>
            <a:r>
              <a:rPr lang="en-US" sz="2200" b="1" dirty="0">
                <a:solidFill>
                  <a:schemeClr val="accent6"/>
                </a:solidFill>
              </a:rPr>
              <a:t>ENTRYPOINT: </a:t>
            </a:r>
            <a:r>
              <a:rPr lang="en-US" sz="2200" b="1" dirty="0"/>
              <a:t>This instruction configures a container to run as an executable. </a:t>
            </a:r>
            <a:r>
              <a:rPr lang="en-US" sz="2200" b="1" dirty="0">
                <a:solidFill>
                  <a:schemeClr val="accent6"/>
                </a:solidFill>
              </a:rPr>
              <a:t>It is similar to CMD, but ENTRYPOINT specifies the executable to run, while CMD provides default arguments to that executable. </a:t>
            </a:r>
            <a:r>
              <a:rPr lang="en-US" sz="2200" b="1" dirty="0"/>
              <a:t>It is commonly used to set the primary command for the container. For example:</a:t>
            </a:r>
          </a:p>
          <a:p>
            <a:endParaRPr lang="en-US" sz="2200" b="1" dirty="0"/>
          </a:p>
          <a:p>
            <a:pPr lvl="7"/>
            <a:r>
              <a:rPr lang="en-US" sz="2200" b="1" dirty="0"/>
              <a:t>ENTRYPOINT ["python3", "app.py"]</a:t>
            </a:r>
          </a:p>
        </p:txBody>
      </p:sp>
    </p:spTree>
    <p:extLst>
      <p:ext uri="{BB962C8B-B14F-4D97-AF65-F5344CB8AC3E}">
        <p14:creationId xmlns:p14="http://schemas.microsoft.com/office/powerpoint/2010/main" val="359561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C0E3AC7-A8D0-4AFD-2F14-B8C89EBCBD86}"/>
              </a:ext>
            </a:extLst>
          </p:cNvPr>
          <p:cNvSpPr/>
          <p:nvPr/>
        </p:nvSpPr>
        <p:spPr>
          <a:xfrm>
            <a:off x="3149600" y="5695"/>
            <a:ext cx="4541520" cy="7766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DOCKER SWARM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B330E777-51AB-9924-99FE-4570692AE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6"/>
            <a:ext cx="184731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AC2AD2-38E6-5CB1-5C29-C3585ACF10E5}"/>
              </a:ext>
            </a:extLst>
          </p:cNvPr>
          <p:cNvSpPr txBox="1"/>
          <p:nvPr/>
        </p:nvSpPr>
        <p:spPr>
          <a:xfrm>
            <a:off x="0" y="883920"/>
            <a:ext cx="12110720" cy="615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Docker Swarm</a:t>
            </a:r>
            <a:r>
              <a:rPr lang="en-US" sz="2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a container orchestration tool provided by Docker. It allows users to manage a cluster of Docker hosts as a single virtual system. The primary purpose of Docker Swarm is to simplify the </a:t>
            </a:r>
            <a:r>
              <a:rPr lang="en-US" sz="2200" b="1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deployment, scaling, and management</a:t>
            </a:r>
            <a:r>
              <a:rPr lang="en-US" sz="2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containerized applications across multiple hosts.</a:t>
            </a:r>
          </a:p>
          <a:p>
            <a:pPr marL="45720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R="0"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effectLst/>
                <a:highlight>
                  <a:srgbClr val="C0C0C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 features of Docker Swarm include:-</a:t>
            </a:r>
          </a:p>
          <a:p>
            <a:pPr marL="45720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2900" marR="0" lvl="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Clustering: Docker Swarm enables you to create a cluster of Docker hosts (nodes) where each node runs the Docker engine. These nodes can be </a:t>
            </a:r>
            <a:r>
              <a:rPr lang="en-US" sz="2200" b="1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physical or virtual machines.</a:t>
            </a:r>
          </a:p>
          <a:p>
            <a:pPr marL="342900" marR="0" lvl="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AutoNum type="arabicPeriod" startAt="2"/>
            </a:pPr>
            <a:r>
              <a:rPr lang="en-US" sz="2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Service Scaling: Docker Swarm allows you to </a:t>
            </a:r>
            <a:r>
              <a:rPr lang="en-US" sz="2200" b="1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scale containerized services up or down by adding or removing </a:t>
            </a:r>
            <a:r>
              <a:rPr lang="en-US" sz="2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replicas of   containers across the cluster. This helps in handling increased traffic or workload demands.</a:t>
            </a:r>
            <a:endParaRPr lang="en-US" sz="2200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FontTx/>
              <a:buAutoNum type="arabicPeriod" startAt="2"/>
            </a:pPr>
            <a:r>
              <a:rPr lang="en-US" sz="2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Service Discovery: Swarm includes a </a:t>
            </a:r>
            <a:r>
              <a:rPr lang="en-US" sz="2200" b="1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built-in service discovery mechanism </a:t>
            </a:r>
            <a:r>
              <a:rPr lang="en-US" sz="2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allows containers to communicate with each other across the cluster, even if the containers are running on different hosts.</a:t>
            </a:r>
          </a:p>
          <a:p>
            <a:pPr marL="342900" marR="0" lvl="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AutoNum type="arabicPeriod" startAt="2"/>
            </a:pPr>
            <a:endParaRPr lang="en-US" sz="2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899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C0E3AC7-A8D0-4AFD-2F14-B8C89EBCBD86}"/>
              </a:ext>
            </a:extLst>
          </p:cNvPr>
          <p:cNvSpPr/>
          <p:nvPr/>
        </p:nvSpPr>
        <p:spPr>
          <a:xfrm>
            <a:off x="3149600" y="5695"/>
            <a:ext cx="4541520" cy="7766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DOCKER SWARM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B330E777-51AB-9924-99FE-4570692AE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6"/>
            <a:ext cx="184731" cy="64633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AC2AD2-38E6-5CB1-5C29-C3585ACF10E5}"/>
              </a:ext>
            </a:extLst>
          </p:cNvPr>
          <p:cNvSpPr txBox="1"/>
          <p:nvPr/>
        </p:nvSpPr>
        <p:spPr>
          <a:xfrm>
            <a:off x="40640" y="1564640"/>
            <a:ext cx="12110720" cy="4534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 Balancing: Swarm provides load balancing for services by distributing incoming requests among the various containers running the service. This helps in improving the </a:t>
            </a:r>
            <a:r>
              <a:rPr lang="en-US" sz="2200" b="1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availability and performance of applications.</a:t>
            </a:r>
          </a:p>
          <a:p>
            <a:pPr marL="45720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2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Rolling Updates: Docker Swarm supports rolling updates, allowing you to update containerized services without downtime by </a:t>
            </a:r>
            <a:r>
              <a:rPr lang="en-US" sz="2200" b="1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gradually replacing old containers with new ones.</a:t>
            </a:r>
          </a:p>
          <a:p>
            <a:pPr marL="457200" marR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2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 Availability: Swarm ensures high availability of services by automatically rescheduling </a:t>
            </a:r>
            <a:r>
              <a:rPr lang="en-US" sz="2200" b="1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containers in case of node failures or other disruptions.</a:t>
            </a:r>
          </a:p>
          <a:p>
            <a:pPr marR="0"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b="1" dirty="0">
                <a:solidFill>
                  <a:schemeClr val="accent6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R="0"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2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982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D5DD9E-DEDC-AA94-B5C9-7D1DD50350C7}"/>
              </a:ext>
            </a:extLst>
          </p:cNvPr>
          <p:cNvSpPr txBox="1"/>
          <p:nvPr/>
        </p:nvSpPr>
        <p:spPr>
          <a:xfrm>
            <a:off x="157480" y="132080"/>
            <a:ext cx="1187704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Let take  an other example of mobile , whose storage is </a:t>
            </a:r>
            <a:r>
              <a:rPr lang="en-US" sz="2200" b="1" dirty="0">
                <a:solidFill>
                  <a:schemeClr val="accent6"/>
                </a:solidFill>
              </a:rPr>
              <a:t>16GB internal &amp; 2GB  </a:t>
            </a:r>
            <a:r>
              <a:rPr lang="en-US" sz="2200" b="1" dirty="0"/>
              <a:t>external and we want to upload the file whose size is 17 GB , then what virtualization do, it combine both storage (internal &amp;  external) and provide the space from than to </a:t>
            </a:r>
            <a:r>
              <a:rPr lang="en-US" sz="2200" b="1" dirty="0">
                <a:solidFill>
                  <a:schemeClr val="accent6"/>
                </a:solidFill>
              </a:rPr>
              <a:t>store 17GB file</a:t>
            </a:r>
            <a:r>
              <a:rPr lang="en-US" sz="2200" b="1" dirty="0"/>
              <a:t>.</a:t>
            </a:r>
          </a:p>
          <a:p>
            <a:endParaRPr lang="en-US" sz="2200" b="1" dirty="0"/>
          </a:p>
          <a:p>
            <a:r>
              <a:rPr lang="en-US" sz="2200" b="1" dirty="0"/>
              <a:t>We can also said , virtualization is a technology that transform </a:t>
            </a:r>
            <a:r>
              <a:rPr lang="en-US" sz="2200" b="1" dirty="0">
                <a:solidFill>
                  <a:schemeClr val="accent6"/>
                </a:solidFill>
              </a:rPr>
              <a:t>hardware into software.</a:t>
            </a:r>
          </a:p>
          <a:p>
            <a:endParaRPr lang="en-US" sz="2200" b="1" dirty="0"/>
          </a:p>
          <a:p>
            <a:r>
              <a:rPr lang="en-US" sz="2200" b="1" dirty="0">
                <a:solidFill>
                  <a:schemeClr val="accent5"/>
                </a:solidFill>
              </a:rPr>
              <a:t>Hypervisor:- </a:t>
            </a:r>
            <a:r>
              <a:rPr lang="en-US" sz="2200" b="1" dirty="0"/>
              <a:t> It is a software which help to do virtualizations . Hypervisor is a piece of software or firmware that creates and run virtual machine.</a:t>
            </a:r>
          </a:p>
          <a:p>
            <a:r>
              <a:rPr lang="en-US" sz="2200" b="1" dirty="0"/>
              <a:t>				</a:t>
            </a:r>
          </a:p>
          <a:p>
            <a:r>
              <a:rPr lang="en-US" sz="2200" b="1" dirty="0"/>
              <a:t>   								     4GB      </a:t>
            </a:r>
            <a:r>
              <a:rPr lang="en-US" sz="2200" b="1" dirty="0" err="1"/>
              <a:t>4GB</a:t>
            </a:r>
            <a:r>
              <a:rPr lang="en-US" sz="2200" b="1" dirty="0"/>
              <a:t>	 4GB    </a:t>
            </a:r>
          </a:p>
          <a:p>
            <a:endParaRPr lang="en-US" sz="2200" b="1" dirty="0"/>
          </a:p>
          <a:p>
            <a:endParaRPr lang="en-US" sz="2200" b="1" dirty="0"/>
          </a:p>
          <a:p>
            <a:endParaRPr lang="en-US" sz="2200" b="1" dirty="0"/>
          </a:p>
          <a:p>
            <a:endParaRPr lang="en-US" sz="2200" b="1" dirty="0"/>
          </a:p>
          <a:p>
            <a:endParaRPr lang="en-US" sz="2200" b="1" dirty="0"/>
          </a:p>
          <a:p>
            <a:endParaRPr lang="en-US" sz="2200" b="1" dirty="0"/>
          </a:p>
          <a:p>
            <a:endParaRPr lang="en-US" sz="2200" b="1" dirty="0"/>
          </a:p>
          <a:p>
            <a:endParaRPr lang="en-US" sz="2200" b="1" dirty="0"/>
          </a:p>
          <a:p>
            <a:r>
              <a:rPr lang="en-US" sz="2200" b="1" dirty="0"/>
              <a:t>ALL </a:t>
            </a:r>
            <a:r>
              <a:rPr lang="en-US" sz="2200" b="1" dirty="0">
                <a:solidFill>
                  <a:schemeClr val="accent6"/>
                </a:solidFill>
              </a:rPr>
              <a:t>VM are isolated </a:t>
            </a:r>
            <a:r>
              <a:rPr lang="en-US" sz="2200" b="1" dirty="0"/>
              <a:t>, it mean they are not talking to </a:t>
            </a:r>
            <a:r>
              <a:rPr lang="en-US" sz="2200" b="1" dirty="0">
                <a:solidFill>
                  <a:schemeClr val="accent6"/>
                </a:solidFill>
              </a:rPr>
              <a:t>each other.</a:t>
            </a:r>
          </a:p>
          <a:p>
            <a:endParaRPr lang="en-US" sz="2200" b="1" dirty="0">
              <a:solidFill>
                <a:schemeClr val="accent6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463B3A1-C788-4E86-1708-37F96B98991E}"/>
              </a:ext>
            </a:extLst>
          </p:cNvPr>
          <p:cNvSpPr/>
          <p:nvPr/>
        </p:nvSpPr>
        <p:spPr>
          <a:xfrm>
            <a:off x="4104640" y="5120640"/>
            <a:ext cx="2346960" cy="7315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SERVER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0D49AE6-217F-B6C8-8DC0-A76100F2A8CD}"/>
              </a:ext>
            </a:extLst>
          </p:cNvPr>
          <p:cNvSpPr/>
          <p:nvPr/>
        </p:nvSpPr>
        <p:spPr>
          <a:xfrm>
            <a:off x="4104640" y="4389120"/>
            <a:ext cx="2346960" cy="7315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HYPERVISOR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03B1FE2-900E-48A3-E9AC-C9F02ABB25DB}"/>
              </a:ext>
            </a:extLst>
          </p:cNvPr>
          <p:cNvSpPr/>
          <p:nvPr/>
        </p:nvSpPr>
        <p:spPr>
          <a:xfrm>
            <a:off x="4104640" y="3759200"/>
            <a:ext cx="762000" cy="6299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VM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FF65376-3FFF-50C7-1204-5D5158FECB63}"/>
              </a:ext>
            </a:extLst>
          </p:cNvPr>
          <p:cNvSpPr/>
          <p:nvPr/>
        </p:nvSpPr>
        <p:spPr>
          <a:xfrm>
            <a:off x="4866640" y="3759200"/>
            <a:ext cx="762000" cy="6299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VM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371FF76-2500-1052-4C4B-2CAF06E8E375}"/>
              </a:ext>
            </a:extLst>
          </p:cNvPr>
          <p:cNvSpPr/>
          <p:nvPr/>
        </p:nvSpPr>
        <p:spPr>
          <a:xfrm>
            <a:off x="5628640" y="3759200"/>
            <a:ext cx="762000" cy="6299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VM</a:t>
            </a:r>
          </a:p>
        </p:txBody>
      </p:sp>
    </p:spTree>
    <p:extLst>
      <p:ext uri="{BB962C8B-B14F-4D97-AF65-F5344CB8AC3E}">
        <p14:creationId xmlns:p14="http://schemas.microsoft.com/office/powerpoint/2010/main" val="2734179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7708BE-2E2C-68C0-4942-ECFD26E8A2EB}"/>
              </a:ext>
            </a:extLst>
          </p:cNvPr>
          <p:cNvSpPr txBox="1"/>
          <p:nvPr/>
        </p:nvSpPr>
        <p:spPr>
          <a:xfrm>
            <a:off x="121920" y="182880"/>
            <a:ext cx="44602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Advantage of Virtualization :-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No Cooling is required.    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No extra space is required.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No extra electricity required.</a:t>
            </a:r>
          </a:p>
          <a:p>
            <a:r>
              <a:rPr lang="en-US" sz="2400" b="1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6C997E-814C-51AB-1B01-21A6A54DBAA8}"/>
              </a:ext>
            </a:extLst>
          </p:cNvPr>
          <p:cNvSpPr txBox="1"/>
          <p:nvPr/>
        </p:nvSpPr>
        <p:spPr>
          <a:xfrm>
            <a:off x="5405120" y="182096"/>
            <a:ext cx="67868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Billing Reduced.   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Cost Reduced.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Reduced </a:t>
            </a:r>
            <a:r>
              <a:rPr lang="en-US" sz="2400" b="1" dirty="0" err="1">
                <a:solidFill>
                  <a:schemeClr val="accent6"/>
                </a:solidFill>
              </a:rPr>
              <a:t>Copex</a:t>
            </a:r>
            <a:r>
              <a:rPr lang="en-US" sz="2400" b="1" dirty="0">
                <a:solidFill>
                  <a:schemeClr val="accent6"/>
                </a:solidFill>
              </a:rPr>
              <a:t>+ </a:t>
            </a:r>
            <a:r>
              <a:rPr lang="en-US" sz="2400" b="1" dirty="0" err="1">
                <a:solidFill>
                  <a:schemeClr val="accent6"/>
                </a:solidFill>
              </a:rPr>
              <a:t>Opex</a:t>
            </a:r>
            <a:r>
              <a:rPr lang="en-US" sz="2400" b="1" dirty="0">
                <a:solidFill>
                  <a:schemeClr val="accent6"/>
                </a:solidFill>
              </a:rPr>
              <a:t>.</a:t>
            </a:r>
          </a:p>
          <a:p>
            <a:r>
              <a:rPr lang="en-US" sz="2400" b="1" dirty="0"/>
              <a:t>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BFA684F-DC34-5E47-82AD-175664BA000A}"/>
              </a:ext>
            </a:extLst>
          </p:cNvPr>
          <p:cNvSpPr/>
          <p:nvPr/>
        </p:nvSpPr>
        <p:spPr>
          <a:xfrm>
            <a:off x="121920" y="2011680"/>
            <a:ext cx="3007360" cy="508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TYPES OF HYPERVISOR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763DD4-A234-E92B-A8A2-AA43C42E4DF9}"/>
              </a:ext>
            </a:extLst>
          </p:cNvPr>
          <p:cNvSpPr txBox="1"/>
          <p:nvPr/>
        </p:nvSpPr>
        <p:spPr>
          <a:xfrm>
            <a:off x="76200" y="2523926"/>
            <a:ext cx="118872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accent6"/>
                </a:solidFill>
              </a:rPr>
              <a:t>Type 1:- </a:t>
            </a:r>
            <a:r>
              <a:rPr lang="en-US" sz="2200" b="1" dirty="0"/>
              <a:t>It is also called </a:t>
            </a:r>
            <a:r>
              <a:rPr lang="en-US" sz="2200" b="1" dirty="0">
                <a:solidFill>
                  <a:schemeClr val="accent6"/>
                </a:solidFill>
              </a:rPr>
              <a:t>Bare Metal or Native Hypervisor</a:t>
            </a:r>
            <a:r>
              <a:rPr lang="en-US" sz="2200" b="1" dirty="0"/>
              <a:t>. Type 1 hypervisor run directly on the hardware.  A guest O.S runs on another level above the hypervisor. AWS uses </a:t>
            </a:r>
            <a:r>
              <a:rPr lang="en-US" sz="2200" b="1" dirty="0">
                <a:solidFill>
                  <a:srgbClr val="FF0000"/>
                </a:solidFill>
              </a:rPr>
              <a:t>XEN hypervisor </a:t>
            </a:r>
            <a:r>
              <a:rPr lang="en-US" sz="2200" b="1" dirty="0"/>
              <a:t>(which is the type 1 hypervisor). Azure uses </a:t>
            </a:r>
            <a:r>
              <a:rPr lang="en-US" sz="2200" b="1" dirty="0">
                <a:solidFill>
                  <a:schemeClr val="accent6"/>
                </a:solidFill>
              </a:rPr>
              <a:t>Hyper-V hypervisor</a:t>
            </a:r>
            <a:r>
              <a:rPr lang="en-US" sz="2200" b="1" dirty="0"/>
              <a:t>. GCP uses </a:t>
            </a:r>
            <a:r>
              <a:rPr lang="en-US" sz="2400" b="0" i="0" dirty="0">
                <a:solidFill>
                  <a:schemeClr val="accent6"/>
                </a:solidFill>
                <a:effectLst/>
                <a:latin typeface="Google Sans"/>
              </a:rPr>
              <a:t>KVM hypervisor </a:t>
            </a:r>
            <a:r>
              <a:rPr lang="en-US" sz="2400" b="0" i="0" dirty="0">
                <a:effectLst/>
                <a:latin typeface="Google Sans"/>
              </a:rPr>
              <a:t>.</a:t>
            </a:r>
            <a:endParaRPr lang="en-US" sz="2200" b="1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16873DC-6074-110E-0F24-25B179C3483E}"/>
              </a:ext>
            </a:extLst>
          </p:cNvPr>
          <p:cNvSpPr/>
          <p:nvPr/>
        </p:nvSpPr>
        <p:spPr>
          <a:xfrm>
            <a:off x="4114800" y="5862320"/>
            <a:ext cx="2346960" cy="7315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Hardware 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685BB95-FF5D-CB57-3E4F-516E779FBAF6}"/>
              </a:ext>
            </a:extLst>
          </p:cNvPr>
          <p:cNvSpPr/>
          <p:nvPr/>
        </p:nvSpPr>
        <p:spPr>
          <a:xfrm>
            <a:off x="4114800" y="5130800"/>
            <a:ext cx="2346960" cy="7315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HYPERVISOR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63519EC-7EC8-BC73-C7B4-2010EF87490C}"/>
              </a:ext>
            </a:extLst>
          </p:cNvPr>
          <p:cNvSpPr/>
          <p:nvPr/>
        </p:nvSpPr>
        <p:spPr>
          <a:xfrm>
            <a:off x="4114800" y="4500880"/>
            <a:ext cx="762000" cy="6299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VM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44E2B46-9636-0179-A769-B25754EBAB12}"/>
              </a:ext>
            </a:extLst>
          </p:cNvPr>
          <p:cNvSpPr/>
          <p:nvPr/>
        </p:nvSpPr>
        <p:spPr>
          <a:xfrm>
            <a:off x="4876800" y="4500880"/>
            <a:ext cx="762000" cy="6299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VM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B4B2E478-592C-A251-467F-08D84B716E8A}"/>
              </a:ext>
            </a:extLst>
          </p:cNvPr>
          <p:cNvSpPr/>
          <p:nvPr/>
        </p:nvSpPr>
        <p:spPr>
          <a:xfrm>
            <a:off x="5638800" y="4500880"/>
            <a:ext cx="762000" cy="6299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VM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113FF35-731D-9AB4-31C7-359608991E1F}"/>
              </a:ext>
            </a:extLst>
          </p:cNvPr>
          <p:cNvSpPr/>
          <p:nvPr/>
        </p:nvSpPr>
        <p:spPr>
          <a:xfrm>
            <a:off x="4114800" y="3868241"/>
            <a:ext cx="762000" cy="6299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OS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F5133C0-A5C9-E104-72EA-9036C5CE5D08}"/>
              </a:ext>
            </a:extLst>
          </p:cNvPr>
          <p:cNvSpPr/>
          <p:nvPr/>
        </p:nvSpPr>
        <p:spPr>
          <a:xfrm>
            <a:off x="4899660" y="3849924"/>
            <a:ext cx="762000" cy="6299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OS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D76B6CB-52FB-4DA7-8731-189851459648}"/>
              </a:ext>
            </a:extLst>
          </p:cNvPr>
          <p:cNvSpPr/>
          <p:nvPr/>
        </p:nvSpPr>
        <p:spPr>
          <a:xfrm>
            <a:off x="5638800" y="3849924"/>
            <a:ext cx="762000" cy="6299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OS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94EB13-42AC-35A1-C7B4-3B3EA42A403B}"/>
              </a:ext>
            </a:extLst>
          </p:cNvPr>
          <p:cNvSpPr txBox="1"/>
          <p:nvPr/>
        </p:nvSpPr>
        <p:spPr>
          <a:xfrm>
            <a:off x="7061200" y="6024880"/>
            <a:ext cx="4094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TYPE 1 </a:t>
            </a:r>
            <a:r>
              <a:rPr lang="en-US" sz="2200" b="1" dirty="0">
                <a:solidFill>
                  <a:schemeClr val="accent6"/>
                </a:solidFill>
              </a:rPr>
              <a:t>HYPERVISOR</a:t>
            </a:r>
          </a:p>
        </p:txBody>
      </p:sp>
    </p:spTree>
    <p:extLst>
      <p:ext uri="{BB962C8B-B14F-4D97-AF65-F5344CB8AC3E}">
        <p14:creationId xmlns:p14="http://schemas.microsoft.com/office/powerpoint/2010/main" val="1031572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7708BE-2E2C-68C0-4942-ECFD26E8A2EB}"/>
              </a:ext>
            </a:extLst>
          </p:cNvPr>
          <p:cNvSpPr txBox="1"/>
          <p:nvPr/>
        </p:nvSpPr>
        <p:spPr>
          <a:xfrm>
            <a:off x="121920" y="182880"/>
            <a:ext cx="121716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TYPE -2 </a:t>
            </a:r>
            <a:r>
              <a:rPr lang="en-US" sz="2400" b="1" dirty="0"/>
              <a:t>Hypervisor :- It is called Hosted / software type Hypervisor. It is called hosted hypervisor because it work on O.S . It does not work on new Hardware as compared to Type-1.</a:t>
            </a:r>
          </a:p>
          <a:p>
            <a:r>
              <a:rPr lang="en-US" sz="2400" b="1" dirty="0"/>
              <a:t> </a:t>
            </a:r>
          </a:p>
          <a:p>
            <a:endParaRPr lang="en-US" sz="2400" b="1" dirty="0"/>
          </a:p>
          <a:p>
            <a:endParaRPr lang="en-US" sz="2400" b="1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113FF35-731D-9AB4-31C7-359608991E1F}"/>
              </a:ext>
            </a:extLst>
          </p:cNvPr>
          <p:cNvSpPr/>
          <p:nvPr/>
        </p:nvSpPr>
        <p:spPr>
          <a:xfrm>
            <a:off x="4114800" y="3868241"/>
            <a:ext cx="762000" cy="6299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OS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F5133C0-A5C9-E104-72EA-9036C5CE5D08}"/>
              </a:ext>
            </a:extLst>
          </p:cNvPr>
          <p:cNvSpPr/>
          <p:nvPr/>
        </p:nvSpPr>
        <p:spPr>
          <a:xfrm>
            <a:off x="4899660" y="3849924"/>
            <a:ext cx="762000" cy="6299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OS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D76B6CB-52FB-4DA7-8731-189851459648}"/>
              </a:ext>
            </a:extLst>
          </p:cNvPr>
          <p:cNvSpPr/>
          <p:nvPr/>
        </p:nvSpPr>
        <p:spPr>
          <a:xfrm>
            <a:off x="5638800" y="3849924"/>
            <a:ext cx="762000" cy="6299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OS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94EB13-42AC-35A1-C7B4-3B3EA42A403B}"/>
              </a:ext>
            </a:extLst>
          </p:cNvPr>
          <p:cNvSpPr txBox="1"/>
          <p:nvPr/>
        </p:nvSpPr>
        <p:spPr>
          <a:xfrm>
            <a:off x="3830320" y="5988375"/>
            <a:ext cx="4094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TYPE 2 </a:t>
            </a:r>
            <a:r>
              <a:rPr lang="en-US" sz="2200" b="1" dirty="0">
                <a:solidFill>
                  <a:schemeClr val="accent6"/>
                </a:solidFill>
              </a:rPr>
              <a:t>HYPERVISOR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A0ADD0A-64BC-0015-F86C-B8C171129DBB}"/>
              </a:ext>
            </a:extLst>
          </p:cNvPr>
          <p:cNvSpPr/>
          <p:nvPr/>
        </p:nvSpPr>
        <p:spPr>
          <a:xfrm>
            <a:off x="4053840" y="3930778"/>
            <a:ext cx="2346960" cy="7315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HOST OS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9658E92-AF0F-976B-9FEE-3E510C061556}"/>
              </a:ext>
            </a:extLst>
          </p:cNvPr>
          <p:cNvSpPr/>
          <p:nvPr/>
        </p:nvSpPr>
        <p:spPr>
          <a:xfrm>
            <a:off x="4053840" y="3199258"/>
            <a:ext cx="2346960" cy="7315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HYPERVISOR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86C484A-0F30-DEB4-ED1E-13B9B81FC9B8}"/>
              </a:ext>
            </a:extLst>
          </p:cNvPr>
          <p:cNvSpPr/>
          <p:nvPr/>
        </p:nvSpPr>
        <p:spPr>
          <a:xfrm>
            <a:off x="4053840" y="2569338"/>
            <a:ext cx="762000" cy="6299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VM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8F952A4-8100-5FA6-984E-48AFBEA318B7}"/>
              </a:ext>
            </a:extLst>
          </p:cNvPr>
          <p:cNvSpPr/>
          <p:nvPr/>
        </p:nvSpPr>
        <p:spPr>
          <a:xfrm>
            <a:off x="4815840" y="2569338"/>
            <a:ext cx="762000" cy="6299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VM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4981C9A-8242-451A-D6B9-D5E6A0BA75D6}"/>
              </a:ext>
            </a:extLst>
          </p:cNvPr>
          <p:cNvSpPr/>
          <p:nvPr/>
        </p:nvSpPr>
        <p:spPr>
          <a:xfrm>
            <a:off x="5577840" y="2569338"/>
            <a:ext cx="762000" cy="6299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VM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4F5273F-3CC8-730D-ED0D-C3DBFA40A421}"/>
              </a:ext>
            </a:extLst>
          </p:cNvPr>
          <p:cNvSpPr/>
          <p:nvPr/>
        </p:nvSpPr>
        <p:spPr>
          <a:xfrm>
            <a:off x="4053840" y="1936699"/>
            <a:ext cx="762000" cy="6299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OS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552801B-FC15-F474-78D3-E5BFBE951FC1}"/>
              </a:ext>
            </a:extLst>
          </p:cNvPr>
          <p:cNvSpPr/>
          <p:nvPr/>
        </p:nvSpPr>
        <p:spPr>
          <a:xfrm>
            <a:off x="4838700" y="1918382"/>
            <a:ext cx="762000" cy="6299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OS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E918DB6-DE0A-C0DA-F001-ADCF8C4FE4EF}"/>
              </a:ext>
            </a:extLst>
          </p:cNvPr>
          <p:cNvSpPr/>
          <p:nvPr/>
        </p:nvSpPr>
        <p:spPr>
          <a:xfrm>
            <a:off x="5577840" y="1918382"/>
            <a:ext cx="762000" cy="6299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OS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E938EB2-FF97-684B-998B-9F539069F662}"/>
              </a:ext>
            </a:extLst>
          </p:cNvPr>
          <p:cNvSpPr/>
          <p:nvPr/>
        </p:nvSpPr>
        <p:spPr>
          <a:xfrm>
            <a:off x="4053840" y="4662298"/>
            <a:ext cx="2346960" cy="7315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Hardware </a:t>
            </a:r>
          </a:p>
        </p:txBody>
      </p:sp>
    </p:spTree>
    <p:extLst>
      <p:ext uri="{BB962C8B-B14F-4D97-AF65-F5344CB8AC3E}">
        <p14:creationId xmlns:p14="http://schemas.microsoft.com/office/powerpoint/2010/main" val="1430003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7708BE-2E2C-68C0-4942-ECFD26E8A2EB}"/>
              </a:ext>
            </a:extLst>
          </p:cNvPr>
          <p:cNvSpPr txBox="1"/>
          <p:nvPr/>
        </p:nvSpPr>
        <p:spPr>
          <a:xfrm>
            <a:off x="121920" y="182880"/>
            <a:ext cx="1192784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FFC000"/>
                </a:solidFill>
              </a:rPr>
              <a:t>DOCKER:- </a:t>
            </a:r>
            <a:r>
              <a:rPr lang="en-US" sz="2400" b="1" dirty="0"/>
              <a:t>Docker is the name of company , docker engine is a tool which </a:t>
            </a:r>
            <a:r>
              <a:rPr lang="en-US" sz="2400" b="1" dirty="0" err="1"/>
              <a:t>creats</a:t>
            </a:r>
            <a:r>
              <a:rPr lang="en-US" sz="2400" b="1" dirty="0"/>
              <a:t> a virtual machine(VM). Docker was first released in 2013 . It was developed by Solomon </a:t>
            </a:r>
            <a:r>
              <a:rPr lang="en-US" sz="2400" b="1" dirty="0" err="1"/>
              <a:t>Hykes</a:t>
            </a:r>
            <a:r>
              <a:rPr lang="en-US" sz="2400" b="1" dirty="0"/>
              <a:t> and </a:t>
            </a:r>
            <a:r>
              <a:rPr lang="en-US" sz="2400" b="1" dirty="0">
                <a:solidFill>
                  <a:schemeClr val="accent6"/>
                </a:solidFill>
              </a:rPr>
              <a:t>Sebastian </a:t>
            </a:r>
            <a:r>
              <a:rPr lang="en-US" sz="2400" b="1" dirty="0" err="1">
                <a:solidFill>
                  <a:schemeClr val="accent6"/>
                </a:solidFill>
              </a:rPr>
              <a:t>Pahl</a:t>
            </a:r>
            <a:r>
              <a:rPr lang="en-US" sz="2400" b="1" dirty="0">
                <a:solidFill>
                  <a:schemeClr val="accent6"/>
                </a:solidFill>
              </a:rPr>
              <a:t>. </a:t>
            </a:r>
          </a:p>
          <a:p>
            <a:endParaRPr lang="en-US" sz="2400" b="1" dirty="0">
              <a:solidFill>
                <a:schemeClr val="accent6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Docker is an </a:t>
            </a:r>
            <a:r>
              <a:rPr lang="en-US" sz="2400" b="1" dirty="0">
                <a:solidFill>
                  <a:schemeClr val="accent6"/>
                </a:solidFill>
              </a:rPr>
              <a:t>open source centralized platform </a:t>
            </a:r>
            <a:r>
              <a:rPr lang="en-US" sz="2400" b="1" dirty="0"/>
              <a:t>designed to create , deploy and run application.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Docker uses container on the </a:t>
            </a:r>
            <a:r>
              <a:rPr lang="en-US" sz="2400" b="1" dirty="0">
                <a:solidFill>
                  <a:schemeClr val="accent6"/>
                </a:solidFill>
              </a:rPr>
              <a:t>host O.S</a:t>
            </a:r>
            <a:r>
              <a:rPr lang="en-US" sz="2400" b="1" dirty="0"/>
              <a:t> to run applications. It allow application to use the same </a:t>
            </a:r>
            <a:r>
              <a:rPr lang="en-US" sz="2400" b="1" dirty="0" err="1"/>
              <a:t>linux</a:t>
            </a:r>
            <a:r>
              <a:rPr lang="en-US" sz="2400" b="1" dirty="0"/>
              <a:t> </a:t>
            </a:r>
            <a:r>
              <a:rPr lang="en-US" sz="2400" b="1" dirty="0" err="1"/>
              <a:t>kernal</a:t>
            </a:r>
            <a:r>
              <a:rPr lang="en-US" sz="2400" b="1" dirty="0"/>
              <a:t> as a system on the host computer rather than creating a whole virtual O.S.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We can install docker on any O.S but docker engine run  natively on Linux distribution.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Docker written in </a:t>
            </a:r>
            <a:r>
              <a:rPr lang="en-US" sz="2400" b="1" dirty="0">
                <a:solidFill>
                  <a:schemeClr val="accent6"/>
                </a:solidFill>
              </a:rPr>
              <a:t>“go” language.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Docker is a tool  that perform O.S level virtualization also know as </a:t>
            </a:r>
            <a:r>
              <a:rPr lang="en-US" sz="2400" b="1" dirty="0">
                <a:solidFill>
                  <a:schemeClr val="accent5"/>
                </a:solidFill>
              </a:rPr>
              <a:t>containerization.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Before Docker, many users faces the problem that a particular code is running in the </a:t>
            </a:r>
            <a:r>
              <a:rPr lang="en-US" sz="2400" b="1" dirty="0">
                <a:solidFill>
                  <a:schemeClr val="accent5"/>
                </a:solidFill>
              </a:rPr>
              <a:t>developer’s system but not in the user system</a:t>
            </a:r>
            <a:r>
              <a:rPr lang="en-US" sz="2400" b="1" dirty="0"/>
              <a:t>. So overcome this problem we use docker.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Docker is the advance version of virtualization . Docker do </a:t>
            </a:r>
            <a:r>
              <a:rPr lang="en-US" sz="2400" b="1" dirty="0">
                <a:solidFill>
                  <a:schemeClr val="accent5"/>
                </a:solidFill>
              </a:rPr>
              <a:t>O.S level </a:t>
            </a:r>
            <a:r>
              <a:rPr lang="en-US" sz="2400" b="1" dirty="0"/>
              <a:t>of virtualizations where VM  do </a:t>
            </a:r>
            <a:r>
              <a:rPr lang="en-US" sz="2400" b="1" dirty="0">
                <a:solidFill>
                  <a:schemeClr val="accent5"/>
                </a:solidFill>
              </a:rPr>
              <a:t>hardware level </a:t>
            </a:r>
            <a:r>
              <a:rPr lang="en-US" sz="2400" b="1" dirty="0"/>
              <a:t>of virtualization.</a:t>
            </a: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86971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7708BE-2E2C-68C0-4942-ECFD26E8A2EB}"/>
              </a:ext>
            </a:extLst>
          </p:cNvPr>
          <p:cNvSpPr txBox="1"/>
          <p:nvPr/>
        </p:nvSpPr>
        <p:spPr>
          <a:xfrm>
            <a:off x="121920" y="182880"/>
            <a:ext cx="1192784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accent6"/>
                </a:solidFill>
              </a:rPr>
              <a:t>Advantage of Docker :-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No pre-allocation of RAM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accent6"/>
                </a:solidFill>
              </a:rPr>
              <a:t>CONTINUOUS INTEGRATION (CI) </a:t>
            </a:r>
            <a:r>
              <a:rPr lang="en-US" sz="2400" b="1" dirty="0"/>
              <a:t>Efficiency :- Docker enables you to build a container image and use that same image across every step of the deployment process.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We can also say that running of image is called Container.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Less cost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It is </a:t>
            </a:r>
            <a:r>
              <a:rPr lang="en-US" sz="2400" b="1" dirty="0">
                <a:solidFill>
                  <a:schemeClr val="accent6"/>
                </a:solidFill>
              </a:rPr>
              <a:t>light in weight.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It can run on physical </a:t>
            </a:r>
            <a:r>
              <a:rPr lang="en-US" sz="2400" b="1" dirty="0">
                <a:solidFill>
                  <a:schemeClr val="accent6"/>
                </a:solidFill>
              </a:rPr>
              <a:t>Hardware / virtual Hardware </a:t>
            </a:r>
            <a:r>
              <a:rPr lang="en-US" sz="2400" b="1" dirty="0"/>
              <a:t>or on cloud.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Docker does not  support less than window 10  . It only support window 10 or higher version.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To run Docker on Window , you need to </a:t>
            </a:r>
            <a:r>
              <a:rPr lang="en-US" sz="2400" b="1" dirty="0">
                <a:solidFill>
                  <a:schemeClr val="accent6"/>
                </a:solidFill>
              </a:rPr>
              <a:t>install Docker hub for window.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accent6"/>
                </a:solidFill>
              </a:rPr>
              <a:t>Disadvantage of Docker:-</a:t>
            </a:r>
          </a:p>
          <a:p>
            <a:r>
              <a:rPr lang="en-US" sz="2400" b="1" dirty="0"/>
              <a:t>Docker does not provide cross-platform compatibility , it means if an application is designed to run in a docker container on window, then it can’t run on </a:t>
            </a:r>
            <a:r>
              <a:rPr lang="en-US" sz="2400" b="1" dirty="0" err="1"/>
              <a:t>linux</a:t>
            </a:r>
            <a:r>
              <a:rPr lang="en-US" sz="2400" b="1" dirty="0"/>
              <a:t> or vice-versa image.</a:t>
            </a:r>
          </a:p>
          <a:p>
            <a:r>
              <a:rPr lang="en-US" sz="2400" b="1" dirty="0"/>
              <a:t>Docker is not good solution for </a:t>
            </a:r>
            <a:r>
              <a:rPr lang="en-US" sz="2400" b="1" dirty="0" err="1"/>
              <a:t>applicaton</a:t>
            </a:r>
            <a:r>
              <a:rPr lang="en-US" sz="2400" b="1" dirty="0"/>
              <a:t> that requires rich GUI . </a:t>
            </a:r>
            <a:r>
              <a:rPr lang="en-US" sz="2400" b="1" dirty="0">
                <a:solidFill>
                  <a:schemeClr val="accent6"/>
                </a:solidFill>
              </a:rPr>
              <a:t>VMware</a:t>
            </a:r>
            <a:r>
              <a:rPr lang="en-US" sz="2400" b="1" dirty="0"/>
              <a:t> is used in those scenario.</a:t>
            </a:r>
          </a:p>
        </p:txBody>
      </p:sp>
    </p:spTree>
    <p:extLst>
      <p:ext uri="{BB962C8B-B14F-4D97-AF65-F5344CB8AC3E}">
        <p14:creationId xmlns:p14="http://schemas.microsoft.com/office/powerpoint/2010/main" val="3310233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7708BE-2E2C-68C0-4942-ECFD26E8A2EB}"/>
              </a:ext>
            </a:extLst>
          </p:cNvPr>
          <p:cNvSpPr txBox="1"/>
          <p:nvPr/>
        </p:nvSpPr>
        <p:spPr>
          <a:xfrm>
            <a:off x="121920" y="182880"/>
            <a:ext cx="1192784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Docker is suitable when the </a:t>
            </a:r>
            <a:r>
              <a:rPr lang="en-US" sz="2400" b="1" dirty="0">
                <a:solidFill>
                  <a:schemeClr val="accent6"/>
                </a:solidFill>
              </a:rPr>
              <a:t>development or testing O.S are same </a:t>
            </a:r>
            <a:r>
              <a:rPr lang="en-US" sz="2400" b="1" dirty="0"/>
              <a:t>but if it different then it will not work . We can say it will work but it takes lot of times. Here it again required to download , all the dependencies files from docker hub.</a:t>
            </a:r>
          </a:p>
          <a:p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accent6"/>
                </a:solidFill>
              </a:rPr>
              <a:t>Components of Docker:-</a:t>
            </a:r>
          </a:p>
          <a:p>
            <a:endParaRPr lang="en-US" sz="2400" b="1" dirty="0">
              <a:solidFill>
                <a:schemeClr val="accent6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6"/>
                </a:solidFill>
              </a:rPr>
              <a:t>Docker Daemon:- </a:t>
            </a:r>
            <a:r>
              <a:rPr lang="en-US" sz="2400" b="1" dirty="0"/>
              <a:t>It run on the host O.S . It is responsible for running container to manages docker services. Docker Daemon can communicate with other daemon.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6"/>
                </a:solidFill>
              </a:rPr>
              <a:t>Docker Client:- </a:t>
            </a:r>
            <a:r>
              <a:rPr lang="en-US" sz="2400" b="1" dirty="0"/>
              <a:t>Docker users can interact with docker daemon through client (CLI). Docker client uses commands and Rest API to communicate with the docker daemon.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/>
              <a:t>When a client run any server command on the docker client terminal , the client terminal sends these docker commands to the </a:t>
            </a:r>
            <a:r>
              <a:rPr lang="en-US" sz="2400" b="1" dirty="0">
                <a:solidFill>
                  <a:schemeClr val="accent6"/>
                </a:solidFill>
              </a:rPr>
              <a:t>docker daemon.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6"/>
                </a:solidFill>
              </a:rPr>
              <a:t>Docker Host:- </a:t>
            </a:r>
            <a:r>
              <a:rPr lang="en-US" sz="2400" b="1" dirty="0"/>
              <a:t>It is used to provide and run on environment to execute application. It contains the docker daemon, images, containers, network and storage.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/>
              <a:t>Docker Images:- Docker images are the read only </a:t>
            </a:r>
            <a:r>
              <a:rPr lang="en-US" sz="2400" b="1" dirty="0">
                <a:solidFill>
                  <a:schemeClr val="accent6"/>
                </a:solidFill>
              </a:rPr>
              <a:t>binary templates </a:t>
            </a:r>
            <a:r>
              <a:rPr lang="en-US" sz="2400" b="1" dirty="0"/>
              <a:t>used to create docker containers. </a:t>
            </a:r>
          </a:p>
        </p:txBody>
      </p:sp>
    </p:spTree>
    <p:extLst>
      <p:ext uri="{BB962C8B-B14F-4D97-AF65-F5344CB8AC3E}">
        <p14:creationId xmlns:p14="http://schemas.microsoft.com/office/powerpoint/2010/main" val="3917729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7708BE-2E2C-68C0-4942-ECFD26E8A2EB}"/>
              </a:ext>
            </a:extLst>
          </p:cNvPr>
          <p:cNvSpPr txBox="1"/>
          <p:nvPr/>
        </p:nvSpPr>
        <p:spPr>
          <a:xfrm>
            <a:off x="121920" y="182880"/>
            <a:ext cx="1192784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FFFF00"/>
                </a:solidFill>
              </a:rPr>
              <a:t>DOCKER HUB/REGISTRY:- </a:t>
            </a:r>
            <a:r>
              <a:rPr lang="en-US" sz="2400" b="1" dirty="0"/>
              <a:t>It is like storage , where it manage &amp; stores the docker images. </a:t>
            </a:r>
          </a:p>
          <a:p>
            <a:r>
              <a:rPr lang="en-US" sz="2400" b="1" dirty="0"/>
              <a:t>There are two types of registries in docker</a:t>
            </a:r>
          </a:p>
          <a:p>
            <a:endParaRPr lang="en-US" sz="2400" b="1" dirty="0"/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chemeClr val="accent6"/>
                </a:solidFill>
              </a:rPr>
              <a:t>Public Registry :-  </a:t>
            </a:r>
            <a:r>
              <a:rPr lang="en-US" sz="2400" b="1" dirty="0"/>
              <a:t>Public registry is also called docker hub. Public registry means which is available to all.</a:t>
            </a: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chemeClr val="accent6"/>
                </a:solidFill>
              </a:rPr>
              <a:t>Private Registry:-  </a:t>
            </a:r>
            <a:r>
              <a:rPr lang="en-US" sz="2400" b="1" dirty="0"/>
              <a:t>It is used to share images within the enterprises. It is paid or private.</a:t>
            </a:r>
          </a:p>
          <a:p>
            <a:endParaRPr lang="en-US" sz="2400" b="1" dirty="0"/>
          </a:p>
          <a:p>
            <a:r>
              <a:rPr lang="en-US" sz="2400" b="1" dirty="0">
                <a:solidFill>
                  <a:srgbClr val="FFFF00"/>
                </a:solidFill>
              </a:rPr>
              <a:t>DOCKER ENGINE:- </a:t>
            </a:r>
            <a:r>
              <a:rPr lang="en-US" sz="2400" b="1" dirty="0"/>
              <a:t>Container hold the entire package that is needed to run the application . In other words , we can say that the image is a template and the container is a copy of that template. We cannot modify the image because it is template but we can modify the container. Container is like V.M. </a:t>
            </a:r>
          </a:p>
          <a:p>
            <a:r>
              <a:rPr lang="en-US" sz="2400" b="1" dirty="0"/>
              <a:t>Image become container when they run on </a:t>
            </a:r>
            <a:r>
              <a:rPr lang="en-US" sz="2400" b="1" dirty="0">
                <a:solidFill>
                  <a:schemeClr val="accent6"/>
                </a:solidFill>
              </a:rPr>
              <a:t>docker engine.</a:t>
            </a:r>
          </a:p>
          <a:p>
            <a:endParaRPr lang="en-US" sz="2400" b="1" dirty="0">
              <a:solidFill>
                <a:schemeClr val="accent6"/>
              </a:solidFill>
            </a:endParaRPr>
          </a:p>
          <a:p>
            <a:endParaRPr lang="en-US" sz="2400" b="1" dirty="0">
              <a:solidFill>
                <a:schemeClr val="accent6"/>
              </a:solidFill>
            </a:endParaRPr>
          </a:p>
          <a:p>
            <a:endParaRPr lang="en-US" sz="2400" b="1" dirty="0"/>
          </a:p>
          <a:p>
            <a:pPr marL="457200" indent="-457200">
              <a:buAutoNum type="arabicPeriod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5691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2685A72-82A4-59D2-E18E-98D6E7901022}"/>
              </a:ext>
            </a:extLst>
          </p:cNvPr>
          <p:cNvSpPr/>
          <p:nvPr/>
        </p:nvSpPr>
        <p:spPr>
          <a:xfrm>
            <a:off x="3017520" y="101600"/>
            <a:ext cx="4551680" cy="7518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How to create a Docker Image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D3FA27-BB28-C015-31C1-9A3C859E4998}"/>
              </a:ext>
            </a:extLst>
          </p:cNvPr>
          <p:cNvSpPr txBox="1"/>
          <p:nvPr/>
        </p:nvSpPr>
        <p:spPr>
          <a:xfrm>
            <a:off x="0" y="1137920"/>
            <a:ext cx="1212088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There are several ways to create a docker image:-</a:t>
            </a:r>
          </a:p>
          <a:p>
            <a:pPr marL="342900" indent="-342900">
              <a:buAutoNum type="arabicPeriod"/>
            </a:pPr>
            <a:r>
              <a:rPr lang="en-US" sz="2200" b="1" dirty="0"/>
              <a:t>We can create a Docker image with Docker file</a:t>
            </a:r>
          </a:p>
          <a:p>
            <a:pPr marL="342900" indent="-342900">
              <a:buAutoNum type="arabicPeriod"/>
            </a:pPr>
            <a:r>
              <a:rPr lang="en-US" sz="2200" b="1" dirty="0"/>
              <a:t>We can create a Docker image with existing image  from docker hub</a:t>
            </a:r>
          </a:p>
          <a:p>
            <a:endParaRPr lang="en-US" sz="2200" b="1" dirty="0"/>
          </a:p>
          <a:p>
            <a:pPr marL="342900" indent="-342900">
              <a:buAutoNum type="arabicPeriod"/>
            </a:pPr>
            <a:r>
              <a:rPr lang="en-US" sz="2200" b="1" dirty="0">
                <a:solidFill>
                  <a:schemeClr val="accent6"/>
                </a:solidFill>
              </a:rPr>
              <a:t>First Scenario :- </a:t>
            </a:r>
            <a:r>
              <a:rPr lang="en-US" sz="2200" b="1" dirty="0"/>
              <a:t> First of all we will create a docker file , </a:t>
            </a:r>
            <a:r>
              <a:rPr lang="en-US" sz="2200" b="1" dirty="0" err="1"/>
              <a:t>Dockerfile</a:t>
            </a:r>
            <a:r>
              <a:rPr lang="en-US" sz="2200" b="1" dirty="0"/>
              <a:t> is nothing but it is a collection of different layers that help to create a image. In </a:t>
            </a:r>
            <a:r>
              <a:rPr lang="en-US" sz="2200" b="1" dirty="0" err="1"/>
              <a:t>Dockerfile</a:t>
            </a:r>
            <a:r>
              <a:rPr lang="en-US" sz="2200" b="1" dirty="0"/>
              <a:t> we creates different types of layers . </a:t>
            </a:r>
          </a:p>
          <a:p>
            <a:endParaRPr lang="en-US" sz="2200" b="1" dirty="0"/>
          </a:p>
          <a:p>
            <a:r>
              <a:rPr lang="en-US" sz="2200" b="1" dirty="0"/>
              <a:t>Note:- Must give </a:t>
            </a:r>
            <a:r>
              <a:rPr lang="en-US" sz="2200" b="1" dirty="0" err="1">
                <a:solidFill>
                  <a:schemeClr val="accent6"/>
                </a:solidFill>
              </a:rPr>
              <a:t>Dockerfile</a:t>
            </a:r>
            <a:r>
              <a:rPr lang="en-US" sz="2200" b="1" dirty="0">
                <a:solidFill>
                  <a:schemeClr val="accent6"/>
                </a:solidFill>
              </a:rPr>
              <a:t>  (capital D) </a:t>
            </a:r>
            <a:r>
              <a:rPr lang="en-US" sz="2200" b="1" dirty="0"/>
              <a:t>name of the </a:t>
            </a:r>
            <a:r>
              <a:rPr lang="en-US" sz="2200" b="1" dirty="0" err="1"/>
              <a:t>dockerfile</a:t>
            </a:r>
            <a:r>
              <a:rPr lang="en-US" sz="2200" b="1" dirty="0"/>
              <a:t> .</a:t>
            </a:r>
          </a:p>
          <a:p>
            <a:endParaRPr lang="en-US" sz="2200" b="1" dirty="0"/>
          </a:p>
          <a:p>
            <a:pPr marL="342900" indent="-342900">
              <a:buAutoNum type="arabicPeriod" startAt="2"/>
            </a:pPr>
            <a:r>
              <a:rPr lang="en-US" sz="2200" b="1" dirty="0">
                <a:solidFill>
                  <a:schemeClr val="accent6"/>
                </a:solidFill>
              </a:rPr>
              <a:t>Second Scenario :- </a:t>
            </a:r>
            <a:r>
              <a:rPr lang="en-US" sz="2200" b="1" dirty="0"/>
              <a:t>You can direct download the images from </a:t>
            </a:r>
            <a:r>
              <a:rPr lang="en-US" sz="2200" b="1" dirty="0" err="1"/>
              <a:t>dockerhub</a:t>
            </a:r>
            <a:r>
              <a:rPr lang="en-US" sz="2200" b="1" dirty="0"/>
              <a:t> . After downloading the image from </a:t>
            </a:r>
            <a:r>
              <a:rPr lang="en-US" sz="2200" b="1" dirty="0" err="1"/>
              <a:t>dockerhub</a:t>
            </a:r>
            <a:r>
              <a:rPr lang="en-US" sz="2200" b="1" dirty="0"/>
              <a:t> , you can make correction inside it and do commit to create a new images.</a:t>
            </a:r>
          </a:p>
          <a:p>
            <a:r>
              <a:rPr lang="en-US" sz="2200" b="1" dirty="0"/>
              <a:t>  </a:t>
            </a:r>
          </a:p>
          <a:p>
            <a:endParaRPr lang="en-US" sz="2200" b="1" dirty="0"/>
          </a:p>
          <a:p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839718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2033</TotalTime>
  <Words>2590</Words>
  <Application>Microsoft Office PowerPoint</Application>
  <PresentationFormat>Widescreen</PresentationFormat>
  <Paragraphs>237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Google Sans</vt:lpstr>
      <vt:lpstr>Söhne Mono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 CS</dc:creator>
  <cp:lastModifiedBy>SI CS</cp:lastModifiedBy>
  <cp:revision>13</cp:revision>
  <dcterms:created xsi:type="dcterms:W3CDTF">2024-03-15T06:25:32Z</dcterms:created>
  <dcterms:modified xsi:type="dcterms:W3CDTF">2024-04-01T05:45:10Z</dcterms:modified>
</cp:coreProperties>
</file>