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5F5F84-4A2F-4863-BDB8-0FE75BE5EA33}"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6271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F5F84-4A2F-4863-BDB8-0FE75BE5EA33}"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181121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F5F84-4A2F-4863-BDB8-0FE75BE5EA33}"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240909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5F5F84-4A2F-4863-BDB8-0FE75BE5EA33}"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186821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F5F84-4A2F-4863-BDB8-0FE75BE5EA33}"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19348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5F5F84-4A2F-4863-BDB8-0FE75BE5EA33}"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120942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F5F84-4A2F-4863-BDB8-0FE75BE5EA33}"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99835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5F5F84-4A2F-4863-BDB8-0FE75BE5EA33}"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25470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F5F84-4A2F-4863-BDB8-0FE75BE5EA33}"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112638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F5F84-4A2F-4863-BDB8-0FE75BE5EA33}"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27273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F5F84-4A2F-4863-BDB8-0FE75BE5EA33}"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FE126-FC65-4B2D-99EF-99EEB10C6A05}" type="slidenum">
              <a:rPr lang="en-US" smtClean="0"/>
              <a:t>‹#›</a:t>
            </a:fld>
            <a:endParaRPr lang="en-US"/>
          </a:p>
        </p:txBody>
      </p:sp>
    </p:spTree>
    <p:extLst>
      <p:ext uri="{BB962C8B-B14F-4D97-AF65-F5344CB8AC3E}">
        <p14:creationId xmlns:p14="http://schemas.microsoft.com/office/powerpoint/2010/main" val="175573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F5F84-4A2F-4863-BDB8-0FE75BE5EA33}" type="datetimeFigureOut">
              <a:rPr lang="en-US" smtClean="0"/>
              <a:t>2/13/2025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FE126-FC65-4B2D-99EF-99EEB10C6A05}" type="slidenum">
              <a:rPr lang="en-US" smtClean="0"/>
              <a:t>‹#›</a:t>
            </a:fld>
            <a:endParaRPr lang="en-US"/>
          </a:p>
        </p:txBody>
      </p:sp>
    </p:spTree>
    <p:extLst>
      <p:ext uri="{BB962C8B-B14F-4D97-AF65-F5344CB8AC3E}">
        <p14:creationId xmlns:p14="http://schemas.microsoft.com/office/powerpoint/2010/main" val="26113088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3FBE1E-7D64-8159-EFD2-EEF8CB802FAD}"/>
              </a:ext>
            </a:extLst>
          </p:cNvPr>
          <p:cNvSpPr txBox="1"/>
          <p:nvPr/>
        </p:nvSpPr>
        <p:spPr>
          <a:xfrm>
            <a:off x="558800" y="1574800"/>
            <a:ext cx="1056640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It is Software Configuration Management or </a:t>
            </a:r>
            <a:r>
              <a:rPr lang="en-US" sz="2400" dirty="0">
                <a:solidFill>
                  <a:schemeClr val="accent2"/>
                </a:solidFill>
              </a:rPr>
              <a:t>Source Code </a:t>
            </a:r>
            <a:r>
              <a:rPr lang="en-US" sz="2400" dirty="0"/>
              <a:t>Managements.</a:t>
            </a:r>
          </a:p>
          <a:p>
            <a:pPr marL="342900" indent="-342900">
              <a:buFont typeface="Wingdings" panose="05000000000000000000" pitchFamily="2" charset="2"/>
              <a:buChar char="Ø"/>
            </a:pPr>
            <a:r>
              <a:rPr lang="en-US" sz="2400" dirty="0"/>
              <a:t>We can also called it </a:t>
            </a:r>
            <a:r>
              <a:rPr lang="en-US" sz="2400" dirty="0">
                <a:solidFill>
                  <a:schemeClr val="accent2"/>
                </a:solidFill>
              </a:rPr>
              <a:t>Version Control System</a:t>
            </a:r>
          </a:p>
          <a:p>
            <a:endParaRPr lang="en-US" sz="2400" dirty="0"/>
          </a:p>
        </p:txBody>
      </p:sp>
      <p:sp>
        <p:nvSpPr>
          <p:cNvPr id="8" name="Rectangle: Rounded Corners 7">
            <a:extLst>
              <a:ext uri="{FF2B5EF4-FFF2-40B4-BE49-F238E27FC236}">
                <a16:creationId xmlns:a16="http://schemas.microsoft.com/office/drawing/2014/main" id="{1B7E3FE4-9DCE-961F-703F-AD8B5304672F}"/>
              </a:ext>
            </a:extLst>
          </p:cNvPr>
          <p:cNvSpPr/>
          <p:nvPr/>
        </p:nvSpPr>
        <p:spPr>
          <a:xfrm>
            <a:off x="2865120" y="2993394"/>
            <a:ext cx="5425440" cy="797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spc="50" dirty="0">
                <a:ln w="0"/>
                <a:solidFill>
                  <a:schemeClr val="bg2"/>
                </a:solidFill>
                <a:effectLst>
                  <a:innerShdw blurRad="63500" dist="50800" dir="13500000">
                    <a:srgbClr val="000000">
                      <a:alpha val="50000"/>
                    </a:srgbClr>
                  </a:innerShdw>
                </a:effectLst>
              </a:rPr>
              <a:t>VERSION CONTROL SYSTEM</a:t>
            </a:r>
          </a:p>
        </p:txBody>
      </p:sp>
      <p:sp>
        <p:nvSpPr>
          <p:cNvPr id="13" name="Rectangle: Rounded Corners 12">
            <a:extLst>
              <a:ext uri="{FF2B5EF4-FFF2-40B4-BE49-F238E27FC236}">
                <a16:creationId xmlns:a16="http://schemas.microsoft.com/office/drawing/2014/main" id="{8C00A8B3-7035-1E7B-F41E-7B30420DCBE3}"/>
              </a:ext>
            </a:extLst>
          </p:cNvPr>
          <p:cNvSpPr/>
          <p:nvPr/>
        </p:nvSpPr>
        <p:spPr>
          <a:xfrm>
            <a:off x="772160" y="5356855"/>
            <a:ext cx="3881120" cy="797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a:t>Centralised</a:t>
            </a:r>
            <a:r>
              <a:rPr lang="en-US" sz="2400" b="1" dirty="0"/>
              <a:t> Version Control System</a:t>
            </a:r>
          </a:p>
        </p:txBody>
      </p:sp>
      <p:sp>
        <p:nvSpPr>
          <p:cNvPr id="21" name="Rectangle: Rounded Corners 20">
            <a:extLst>
              <a:ext uri="{FF2B5EF4-FFF2-40B4-BE49-F238E27FC236}">
                <a16:creationId xmlns:a16="http://schemas.microsoft.com/office/drawing/2014/main" id="{FE40DB38-583F-C5E1-5447-6DCBA52AC4AE}"/>
              </a:ext>
            </a:extLst>
          </p:cNvPr>
          <p:cNvSpPr/>
          <p:nvPr/>
        </p:nvSpPr>
        <p:spPr>
          <a:xfrm>
            <a:off x="6492240" y="5283200"/>
            <a:ext cx="3881120" cy="797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Distributed Version Control System</a:t>
            </a:r>
          </a:p>
        </p:txBody>
      </p:sp>
      <p:cxnSp>
        <p:nvCxnSpPr>
          <p:cNvPr id="39" name="Connector: Elbow 38">
            <a:extLst>
              <a:ext uri="{FF2B5EF4-FFF2-40B4-BE49-F238E27FC236}">
                <a16:creationId xmlns:a16="http://schemas.microsoft.com/office/drawing/2014/main" id="{6793B50E-3DEE-B9B1-5712-2DEEF70FD37C}"/>
              </a:ext>
            </a:extLst>
          </p:cNvPr>
          <p:cNvCxnSpPr>
            <a:cxnSpLocks/>
          </p:cNvCxnSpPr>
          <p:nvPr/>
        </p:nvCxnSpPr>
        <p:spPr>
          <a:xfrm rot="5400000">
            <a:off x="2419983" y="4157344"/>
            <a:ext cx="1418596" cy="833121"/>
          </a:xfrm>
          <a:prstGeom prst="bentConnector3">
            <a:avLst/>
          </a:prstGeom>
        </p:spPr>
        <p:style>
          <a:lnRef idx="3">
            <a:schemeClr val="accent2"/>
          </a:lnRef>
          <a:fillRef idx="0">
            <a:schemeClr val="accent2"/>
          </a:fillRef>
          <a:effectRef idx="2">
            <a:schemeClr val="accent2"/>
          </a:effectRef>
          <a:fontRef idx="minor">
            <a:schemeClr val="tx1"/>
          </a:fontRef>
        </p:style>
      </p:cxnSp>
      <p:cxnSp>
        <p:nvCxnSpPr>
          <p:cNvPr id="42" name="Connector: Elbow 41">
            <a:extLst>
              <a:ext uri="{FF2B5EF4-FFF2-40B4-BE49-F238E27FC236}">
                <a16:creationId xmlns:a16="http://schemas.microsoft.com/office/drawing/2014/main" id="{6EB2C0E6-EB0E-715E-3EFD-A2104E388CFB}"/>
              </a:ext>
            </a:extLst>
          </p:cNvPr>
          <p:cNvCxnSpPr/>
          <p:nvPr/>
        </p:nvCxnSpPr>
        <p:spPr>
          <a:xfrm rot="16200000" flipH="1">
            <a:off x="7225663" y="3994783"/>
            <a:ext cx="1418594" cy="1158240"/>
          </a:xfrm>
          <a:prstGeom prst="bentConnector3">
            <a:avLst/>
          </a:prstGeom>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7FAC7863-8656-E5A7-CEAA-7816C8E5453C}"/>
              </a:ext>
            </a:extLst>
          </p:cNvPr>
          <p:cNvSpPr/>
          <p:nvPr/>
        </p:nvSpPr>
        <p:spPr>
          <a:xfrm>
            <a:off x="2712720" y="203200"/>
            <a:ext cx="5720080" cy="812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latin typeface="+mj-lt"/>
              </a:rPr>
              <a:t>Introduction to Git</a:t>
            </a:r>
          </a:p>
        </p:txBody>
      </p:sp>
    </p:spTree>
    <p:extLst>
      <p:ext uri="{BB962C8B-B14F-4D97-AF65-F5344CB8AC3E}">
        <p14:creationId xmlns:p14="http://schemas.microsoft.com/office/powerpoint/2010/main" val="1421629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BEFA-F274-28C5-3D7E-EA7BDD9987BA}"/>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0DB4EA8-4CA0-D877-88C7-636F98321D35}"/>
              </a:ext>
            </a:extLst>
          </p:cNvPr>
          <p:cNvSpPr/>
          <p:nvPr/>
        </p:nvSpPr>
        <p:spPr>
          <a:xfrm>
            <a:off x="426720" y="378460"/>
            <a:ext cx="222504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commit</a:t>
            </a:r>
          </a:p>
        </p:txBody>
      </p:sp>
      <p:sp>
        <p:nvSpPr>
          <p:cNvPr id="2" name="TextBox 1">
            <a:extLst>
              <a:ext uri="{FF2B5EF4-FFF2-40B4-BE49-F238E27FC236}">
                <a16:creationId xmlns:a16="http://schemas.microsoft.com/office/drawing/2014/main" id="{65FBD310-E500-50F2-E71C-47A2927446CC}"/>
              </a:ext>
            </a:extLst>
          </p:cNvPr>
          <p:cNvSpPr txBox="1"/>
          <p:nvPr/>
        </p:nvSpPr>
        <p:spPr>
          <a:xfrm>
            <a:off x="462280" y="1105734"/>
            <a:ext cx="11267440"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Git commit command is basically used to add the files/contents  </a:t>
            </a:r>
            <a:r>
              <a:rPr lang="en-US" sz="2400" dirty="0">
                <a:solidFill>
                  <a:schemeClr val="accent2"/>
                </a:solidFill>
              </a:rPr>
              <a:t>from staging area to local repo.</a:t>
            </a:r>
          </a:p>
          <a:p>
            <a:pPr marL="342900" indent="-342900">
              <a:buFont typeface="Wingdings" panose="05000000000000000000" pitchFamily="2" charset="2"/>
              <a:buChar char="Ø"/>
            </a:pPr>
            <a:r>
              <a:rPr lang="en-US" sz="2400" dirty="0"/>
              <a:t>Syntax is  :- </a:t>
            </a:r>
            <a:r>
              <a:rPr lang="en-US" sz="2400" dirty="0">
                <a:solidFill>
                  <a:schemeClr val="accent2"/>
                </a:solidFill>
              </a:rPr>
              <a:t>git commit –m “message”</a:t>
            </a:r>
          </a:p>
          <a:p>
            <a:pPr marL="342900" indent="-342900">
              <a:buFont typeface="Wingdings" panose="05000000000000000000" pitchFamily="2" charset="2"/>
              <a:buChar char="Ø"/>
            </a:pPr>
            <a:r>
              <a:rPr lang="en-US" sz="2400" dirty="0"/>
              <a:t>Here m indicate message , which you want to pass with commit</a:t>
            </a:r>
          </a:p>
          <a:p>
            <a:pPr marL="342900" indent="-342900">
              <a:buFont typeface="Wingdings" panose="05000000000000000000" pitchFamily="2" charset="2"/>
              <a:buChar char="Ø"/>
            </a:pPr>
            <a:endParaRPr lang="en-US" sz="2400" dirty="0"/>
          </a:p>
        </p:txBody>
      </p:sp>
      <p:sp>
        <p:nvSpPr>
          <p:cNvPr id="5" name="Rectangle: Rounded Corners 4">
            <a:extLst>
              <a:ext uri="{FF2B5EF4-FFF2-40B4-BE49-F238E27FC236}">
                <a16:creationId xmlns:a16="http://schemas.microsoft.com/office/drawing/2014/main" id="{02B45680-C639-212E-C09E-D36B5966E63B}"/>
              </a:ext>
            </a:extLst>
          </p:cNvPr>
          <p:cNvSpPr/>
          <p:nvPr/>
        </p:nvSpPr>
        <p:spPr>
          <a:xfrm>
            <a:off x="462280" y="2826286"/>
            <a:ext cx="1869440" cy="436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log </a:t>
            </a:r>
          </a:p>
        </p:txBody>
      </p:sp>
      <p:sp>
        <p:nvSpPr>
          <p:cNvPr id="11" name="TextBox 10">
            <a:extLst>
              <a:ext uri="{FF2B5EF4-FFF2-40B4-BE49-F238E27FC236}">
                <a16:creationId xmlns:a16="http://schemas.microsoft.com/office/drawing/2014/main" id="{A5C6AA5B-7C85-2E36-30A5-1C36D1261B07}"/>
              </a:ext>
            </a:extLst>
          </p:cNvPr>
          <p:cNvSpPr txBox="1"/>
          <p:nvPr/>
        </p:nvSpPr>
        <p:spPr>
          <a:xfrm>
            <a:off x="462280" y="3429000"/>
            <a:ext cx="1126744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Git log help to identify </a:t>
            </a:r>
            <a:r>
              <a:rPr lang="en-US" sz="2400" dirty="0">
                <a:solidFill>
                  <a:schemeClr val="accent2"/>
                </a:solidFill>
              </a:rPr>
              <a:t>what previously commit </a:t>
            </a:r>
            <a:r>
              <a:rPr lang="en-US" sz="2400" dirty="0"/>
              <a:t>we had done.</a:t>
            </a:r>
          </a:p>
          <a:p>
            <a:pPr marL="342900" indent="-342900">
              <a:buFont typeface="Wingdings" panose="05000000000000000000" pitchFamily="2" charset="2"/>
              <a:buChar char="Ø"/>
            </a:pPr>
            <a:r>
              <a:rPr lang="en-US" sz="2400" dirty="0"/>
              <a:t>Syntax is :- </a:t>
            </a:r>
            <a:r>
              <a:rPr lang="en-US" sz="2400" dirty="0">
                <a:solidFill>
                  <a:schemeClr val="accent2"/>
                </a:solidFill>
              </a:rPr>
              <a:t>git log</a:t>
            </a:r>
          </a:p>
        </p:txBody>
      </p:sp>
      <p:sp>
        <p:nvSpPr>
          <p:cNvPr id="3" name="Rectangle: Rounded Corners 2">
            <a:extLst>
              <a:ext uri="{FF2B5EF4-FFF2-40B4-BE49-F238E27FC236}">
                <a16:creationId xmlns:a16="http://schemas.microsoft.com/office/drawing/2014/main" id="{CF507E46-CCF6-D005-B8AE-83B1F5EB71FA}"/>
              </a:ext>
            </a:extLst>
          </p:cNvPr>
          <p:cNvSpPr/>
          <p:nvPr/>
        </p:nvSpPr>
        <p:spPr>
          <a:xfrm>
            <a:off x="548640" y="4460240"/>
            <a:ext cx="2021840" cy="5234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conflict</a:t>
            </a:r>
          </a:p>
        </p:txBody>
      </p:sp>
      <p:sp>
        <p:nvSpPr>
          <p:cNvPr id="4" name="TextBox 3">
            <a:extLst>
              <a:ext uri="{FF2B5EF4-FFF2-40B4-BE49-F238E27FC236}">
                <a16:creationId xmlns:a16="http://schemas.microsoft.com/office/drawing/2014/main" id="{0F3FBF73-BCD6-6556-BDE8-3DEADE780762}"/>
              </a:ext>
            </a:extLst>
          </p:cNvPr>
          <p:cNvSpPr txBox="1"/>
          <p:nvPr/>
        </p:nvSpPr>
        <p:spPr>
          <a:xfrm>
            <a:off x="426720" y="5183961"/>
            <a:ext cx="1126744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When some files having </a:t>
            </a:r>
            <a:r>
              <a:rPr lang="en-US" sz="2400" dirty="0">
                <a:solidFill>
                  <a:schemeClr val="accent2"/>
                </a:solidFill>
              </a:rPr>
              <a:t>different content in different branches but name of the file same</a:t>
            </a:r>
            <a:r>
              <a:rPr lang="en-US" sz="2400" dirty="0"/>
              <a:t>, if you do merge , conflict occurs.</a:t>
            </a:r>
          </a:p>
          <a:p>
            <a:pPr marL="342900" indent="-342900">
              <a:buFont typeface="Wingdings" panose="05000000000000000000" pitchFamily="2" charset="2"/>
              <a:buChar char="Ø"/>
            </a:pPr>
            <a:r>
              <a:rPr lang="en-US" sz="2400" dirty="0"/>
              <a:t>We need to solve the conflict then add &amp; commit </a:t>
            </a:r>
          </a:p>
        </p:txBody>
      </p:sp>
    </p:spTree>
    <p:extLst>
      <p:ext uri="{BB962C8B-B14F-4D97-AF65-F5344CB8AC3E}">
        <p14:creationId xmlns:p14="http://schemas.microsoft.com/office/powerpoint/2010/main" val="1755468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EBB49-768A-7F07-FACA-11F377674AE8}"/>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73D2D7F-BC22-25F4-9CFF-0832E55E72F0}"/>
              </a:ext>
            </a:extLst>
          </p:cNvPr>
          <p:cNvSpPr/>
          <p:nvPr/>
        </p:nvSpPr>
        <p:spPr>
          <a:xfrm>
            <a:off x="426720" y="378460"/>
            <a:ext cx="258064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stash</a:t>
            </a:r>
          </a:p>
        </p:txBody>
      </p:sp>
      <p:sp>
        <p:nvSpPr>
          <p:cNvPr id="2" name="TextBox 1">
            <a:extLst>
              <a:ext uri="{FF2B5EF4-FFF2-40B4-BE49-F238E27FC236}">
                <a16:creationId xmlns:a16="http://schemas.microsoft.com/office/drawing/2014/main" id="{931ABEDC-C2F0-36AE-652A-49F2493A5BCA}"/>
              </a:ext>
            </a:extLst>
          </p:cNvPr>
          <p:cNvSpPr txBox="1"/>
          <p:nvPr/>
        </p:nvSpPr>
        <p:spPr>
          <a:xfrm>
            <a:off x="462280" y="1105734"/>
            <a:ext cx="1126744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It is like a temporary place , where you can store your data for </a:t>
            </a:r>
            <a:r>
              <a:rPr lang="en-US" sz="2400" dirty="0">
                <a:solidFill>
                  <a:schemeClr val="accent2"/>
                </a:solidFill>
              </a:rPr>
              <a:t>temporary purpose</a:t>
            </a:r>
            <a:r>
              <a:rPr lang="en-US" sz="2400" dirty="0"/>
              <a:t>.</a:t>
            </a:r>
          </a:p>
          <a:p>
            <a:pPr marL="342900" indent="-342900">
              <a:buFont typeface="Wingdings" panose="05000000000000000000" pitchFamily="2" charset="2"/>
              <a:buChar char="Ø"/>
            </a:pPr>
            <a:r>
              <a:rPr lang="en-US" sz="2400" dirty="0"/>
              <a:t>Syntax is :- </a:t>
            </a:r>
            <a:r>
              <a:rPr lang="en-US" sz="2400" dirty="0">
                <a:solidFill>
                  <a:schemeClr val="accent2"/>
                </a:solidFill>
              </a:rPr>
              <a:t>git stash –m “message”</a:t>
            </a:r>
          </a:p>
          <a:p>
            <a:pPr marL="342900" indent="-342900">
              <a:buFont typeface="Wingdings" panose="05000000000000000000" pitchFamily="2" charset="2"/>
              <a:buChar char="Ø"/>
            </a:pPr>
            <a:r>
              <a:rPr lang="en-US" sz="2400" dirty="0"/>
              <a:t>We can also used </a:t>
            </a:r>
            <a:r>
              <a:rPr lang="en-US" sz="2400" dirty="0">
                <a:solidFill>
                  <a:schemeClr val="accent2"/>
                </a:solidFill>
              </a:rPr>
              <a:t>git stash –u</a:t>
            </a:r>
            <a:r>
              <a:rPr lang="en-US" sz="2400" dirty="0"/>
              <a:t>  to stash the file , it basically used for untracked files</a:t>
            </a:r>
          </a:p>
        </p:txBody>
      </p:sp>
      <p:sp>
        <p:nvSpPr>
          <p:cNvPr id="5" name="Rectangle: Rounded Corners 4">
            <a:extLst>
              <a:ext uri="{FF2B5EF4-FFF2-40B4-BE49-F238E27FC236}">
                <a16:creationId xmlns:a16="http://schemas.microsoft.com/office/drawing/2014/main" id="{F8A9F5D2-E1A9-2AD7-ECF1-1C17A10B9222}"/>
              </a:ext>
            </a:extLst>
          </p:cNvPr>
          <p:cNvSpPr/>
          <p:nvPr/>
        </p:nvSpPr>
        <p:spPr>
          <a:xfrm>
            <a:off x="462280" y="2826286"/>
            <a:ext cx="2341880" cy="436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stash pop  </a:t>
            </a:r>
          </a:p>
        </p:txBody>
      </p:sp>
      <p:sp>
        <p:nvSpPr>
          <p:cNvPr id="11" name="TextBox 10">
            <a:extLst>
              <a:ext uri="{FF2B5EF4-FFF2-40B4-BE49-F238E27FC236}">
                <a16:creationId xmlns:a16="http://schemas.microsoft.com/office/drawing/2014/main" id="{4083FCA1-B6AB-F3F9-46C0-A29789CC924D}"/>
              </a:ext>
            </a:extLst>
          </p:cNvPr>
          <p:cNvSpPr txBox="1"/>
          <p:nvPr/>
        </p:nvSpPr>
        <p:spPr>
          <a:xfrm>
            <a:off x="426720" y="3594835"/>
            <a:ext cx="1126744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Once you are back and want to retrieve the stash data </a:t>
            </a:r>
            <a:r>
              <a:rPr lang="en-US" sz="2400" dirty="0">
                <a:solidFill>
                  <a:schemeClr val="accent2"/>
                </a:solidFill>
              </a:rPr>
              <a:t>, just type git stash pop</a:t>
            </a:r>
          </a:p>
          <a:p>
            <a:pPr marL="342900" indent="-342900">
              <a:buFont typeface="Wingdings" panose="05000000000000000000" pitchFamily="2" charset="2"/>
              <a:buChar char="Ø"/>
            </a:pPr>
            <a:r>
              <a:rPr lang="en-US" sz="2400" dirty="0">
                <a:solidFill>
                  <a:schemeClr val="accent2"/>
                </a:solidFill>
              </a:rPr>
              <a:t>Syntax is :- git stash pop</a:t>
            </a:r>
          </a:p>
        </p:txBody>
      </p:sp>
      <p:sp>
        <p:nvSpPr>
          <p:cNvPr id="3" name="Rectangle: Rounded Corners 2">
            <a:extLst>
              <a:ext uri="{FF2B5EF4-FFF2-40B4-BE49-F238E27FC236}">
                <a16:creationId xmlns:a16="http://schemas.microsoft.com/office/drawing/2014/main" id="{077268D8-B77B-D0F8-B0B8-FE3A0EEADF06}"/>
              </a:ext>
            </a:extLst>
          </p:cNvPr>
          <p:cNvSpPr/>
          <p:nvPr/>
        </p:nvSpPr>
        <p:spPr>
          <a:xfrm>
            <a:off x="568960" y="4551938"/>
            <a:ext cx="2438400" cy="5234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stash clear</a:t>
            </a:r>
          </a:p>
        </p:txBody>
      </p:sp>
      <p:sp>
        <p:nvSpPr>
          <p:cNvPr id="4" name="TextBox 3">
            <a:extLst>
              <a:ext uri="{FF2B5EF4-FFF2-40B4-BE49-F238E27FC236}">
                <a16:creationId xmlns:a16="http://schemas.microsoft.com/office/drawing/2014/main" id="{1E598C12-3EBD-9E0E-A43E-FBD37BEEC8E3}"/>
              </a:ext>
            </a:extLst>
          </p:cNvPr>
          <p:cNvSpPr txBox="1"/>
          <p:nvPr/>
        </p:nvSpPr>
        <p:spPr>
          <a:xfrm>
            <a:off x="462280" y="5336767"/>
            <a:ext cx="1126744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To clear the stash data we can used </a:t>
            </a:r>
            <a:r>
              <a:rPr lang="en-US" sz="2400" dirty="0">
                <a:solidFill>
                  <a:schemeClr val="accent2"/>
                </a:solidFill>
              </a:rPr>
              <a:t>git stash clear command.</a:t>
            </a:r>
          </a:p>
          <a:p>
            <a:pPr marL="342900" indent="-342900">
              <a:buFont typeface="Wingdings" panose="05000000000000000000" pitchFamily="2" charset="2"/>
              <a:buChar char="Ø"/>
            </a:pPr>
            <a:r>
              <a:rPr lang="en-US" sz="2400" dirty="0">
                <a:solidFill>
                  <a:schemeClr val="accent2"/>
                </a:solidFill>
              </a:rPr>
              <a:t>Syntax is :- git stash clear</a:t>
            </a:r>
          </a:p>
        </p:txBody>
      </p:sp>
    </p:spTree>
    <p:extLst>
      <p:ext uri="{BB962C8B-B14F-4D97-AF65-F5344CB8AC3E}">
        <p14:creationId xmlns:p14="http://schemas.microsoft.com/office/powerpoint/2010/main" val="17409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FBAAA-3B72-8EC5-7AD0-72D3F96EEC16}"/>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1F500495-BF2A-7F0F-5FA1-496D3E7D49E2}"/>
              </a:ext>
            </a:extLst>
          </p:cNvPr>
          <p:cNvSpPr/>
          <p:nvPr/>
        </p:nvSpPr>
        <p:spPr>
          <a:xfrm>
            <a:off x="497840" y="539166"/>
            <a:ext cx="208280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reset</a:t>
            </a:r>
          </a:p>
        </p:txBody>
      </p:sp>
      <p:sp>
        <p:nvSpPr>
          <p:cNvPr id="2" name="TextBox 1">
            <a:extLst>
              <a:ext uri="{FF2B5EF4-FFF2-40B4-BE49-F238E27FC236}">
                <a16:creationId xmlns:a16="http://schemas.microsoft.com/office/drawing/2014/main" id="{A96ADA3C-7211-14CB-566C-E40966019253}"/>
              </a:ext>
            </a:extLst>
          </p:cNvPr>
          <p:cNvSpPr txBox="1"/>
          <p:nvPr/>
        </p:nvSpPr>
        <p:spPr>
          <a:xfrm>
            <a:off x="462280" y="1105734"/>
            <a:ext cx="11267440"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If you want to remove /delete the file from </a:t>
            </a:r>
            <a:r>
              <a:rPr lang="en-US" sz="2400" dirty="0">
                <a:solidFill>
                  <a:schemeClr val="accent2"/>
                </a:solidFill>
              </a:rPr>
              <a:t>staging area </a:t>
            </a:r>
            <a:r>
              <a:rPr lang="en-US" sz="2400" dirty="0"/>
              <a:t>, then you can use git reset command </a:t>
            </a:r>
          </a:p>
          <a:p>
            <a:pPr marL="342900" indent="-342900">
              <a:buFont typeface="Wingdings" panose="05000000000000000000" pitchFamily="2" charset="2"/>
              <a:buChar char="Ø"/>
            </a:pPr>
            <a:r>
              <a:rPr lang="en-US" sz="2400" dirty="0"/>
              <a:t>Syntax:- </a:t>
            </a:r>
            <a:r>
              <a:rPr lang="en-US" sz="2400" dirty="0">
                <a:solidFill>
                  <a:schemeClr val="accent2"/>
                </a:solidFill>
              </a:rPr>
              <a:t>git reset &lt;filename&gt; or git reset </a:t>
            </a:r>
            <a:r>
              <a:rPr lang="en-US" sz="2400" dirty="0"/>
              <a:t>.</a:t>
            </a:r>
          </a:p>
          <a:p>
            <a:pPr marL="342900" indent="-342900">
              <a:buFont typeface="Wingdings" panose="05000000000000000000" pitchFamily="2" charset="2"/>
              <a:buChar char="Ø"/>
            </a:pPr>
            <a:r>
              <a:rPr lang="en-US" sz="2400" dirty="0"/>
              <a:t>If you want to delete all the file then used </a:t>
            </a:r>
            <a:r>
              <a:rPr lang="en-US" sz="2400" dirty="0">
                <a:solidFill>
                  <a:schemeClr val="accent2"/>
                </a:solidFill>
              </a:rPr>
              <a:t>dot(.) at the end </a:t>
            </a:r>
            <a:r>
              <a:rPr lang="en-US" sz="2400" dirty="0"/>
              <a:t>of git reset .</a:t>
            </a:r>
          </a:p>
          <a:p>
            <a:pPr marL="342900" indent="-342900">
              <a:buFont typeface="Wingdings" panose="05000000000000000000" pitchFamily="2" charset="2"/>
              <a:buChar char="Ø"/>
            </a:pPr>
            <a:endParaRPr lang="en-US" sz="2400" dirty="0"/>
          </a:p>
        </p:txBody>
      </p:sp>
      <p:sp>
        <p:nvSpPr>
          <p:cNvPr id="5" name="Rectangle: Rounded Corners 4">
            <a:extLst>
              <a:ext uri="{FF2B5EF4-FFF2-40B4-BE49-F238E27FC236}">
                <a16:creationId xmlns:a16="http://schemas.microsoft.com/office/drawing/2014/main" id="{3F4D4567-5F21-64C1-53E0-17EC95C2C44E}"/>
              </a:ext>
            </a:extLst>
          </p:cNvPr>
          <p:cNvSpPr/>
          <p:nvPr/>
        </p:nvSpPr>
        <p:spPr>
          <a:xfrm>
            <a:off x="462280" y="2826286"/>
            <a:ext cx="2118360" cy="436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revert</a:t>
            </a:r>
          </a:p>
        </p:txBody>
      </p:sp>
      <p:sp>
        <p:nvSpPr>
          <p:cNvPr id="11" name="TextBox 10">
            <a:extLst>
              <a:ext uri="{FF2B5EF4-FFF2-40B4-BE49-F238E27FC236}">
                <a16:creationId xmlns:a16="http://schemas.microsoft.com/office/drawing/2014/main" id="{EF49C1CB-6D62-A00D-2113-361EF2057BAB}"/>
              </a:ext>
            </a:extLst>
          </p:cNvPr>
          <p:cNvSpPr txBox="1"/>
          <p:nvPr/>
        </p:nvSpPr>
        <p:spPr>
          <a:xfrm>
            <a:off x="462280" y="3429000"/>
            <a:ext cx="1126744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If you have commit something and later you </a:t>
            </a:r>
            <a:r>
              <a:rPr lang="en-US" sz="2400" dirty="0">
                <a:solidFill>
                  <a:schemeClr val="accent2"/>
                </a:solidFill>
              </a:rPr>
              <a:t>want to remove</a:t>
            </a:r>
            <a:r>
              <a:rPr lang="en-US" sz="2400" dirty="0"/>
              <a:t> it then you can used git revert command </a:t>
            </a:r>
            <a:r>
              <a:rPr lang="en-US" sz="2400" dirty="0">
                <a:solidFill>
                  <a:schemeClr val="accent2"/>
                </a:solidFill>
              </a:rPr>
              <a:t>.</a:t>
            </a:r>
          </a:p>
          <a:p>
            <a:pPr marL="342900" indent="-342900">
              <a:buFont typeface="Wingdings" panose="05000000000000000000" pitchFamily="2" charset="2"/>
              <a:buChar char="Ø"/>
            </a:pPr>
            <a:r>
              <a:rPr lang="en-US" sz="2400" dirty="0"/>
              <a:t>Syntax is :- </a:t>
            </a:r>
            <a:r>
              <a:rPr lang="en-US" sz="2400" dirty="0">
                <a:solidFill>
                  <a:schemeClr val="accent2"/>
                </a:solidFill>
              </a:rPr>
              <a:t>git revert &lt;filename&gt; or git revert .</a:t>
            </a:r>
          </a:p>
          <a:p>
            <a:pPr marL="342900" indent="-342900">
              <a:buFont typeface="Wingdings" panose="05000000000000000000" pitchFamily="2" charset="2"/>
              <a:buChar char="Ø"/>
            </a:pPr>
            <a:endParaRPr lang="en-US" sz="2400" dirty="0"/>
          </a:p>
        </p:txBody>
      </p:sp>
      <p:sp>
        <p:nvSpPr>
          <p:cNvPr id="3" name="Rectangle: Rounded Corners 2">
            <a:extLst>
              <a:ext uri="{FF2B5EF4-FFF2-40B4-BE49-F238E27FC236}">
                <a16:creationId xmlns:a16="http://schemas.microsoft.com/office/drawing/2014/main" id="{2B6A808A-3D16-C069-7F06-2CE69C9EEB7B}"/>
              </a:ext>
            </a:extLst>
          </p:cNvPr>
          <p:cNvSpPr/>
          <p:nvPr/>
        </p:nvSpPr>
        <p:spPr>
          <a:xfrm>
            <a:off x="426720" y="4765277"/>
            <a:ext cx="2519680" cy="4951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a:t>
            </a:r>
            <a:r>
              <a:rPr lang="en-US" sz="2800" b="1"/>
              <a:t>reset -- hard</a:t>
            </a:r>
            <a:endParaRPr lang="en-US" sz="2800" b="1" dirty="0"/>
          </a:p>
        </p:txBody>
      </p:sp>
      <p:sp>
        <p:nvSpPr>
          <p:cNvPr id="4" name="TextBox 3">
            <a:extLst>
              <a:ext uri="{FF2B5EF4-FFF2-40B4-BE49-F238E27FC236}">
                <a16:creationId xmlns:a16="http://schemas.microsoft.com/office/drawing/2014/main" id="{C8F91283-C5FE-1F76-C2B0-4C3C55D3C082}"/>
              </a:ext>
            </a:extLst>
          </p:cNvPr>
          <p:cNvSpPr txBox="1"/>
          <p:nvPr/>
        </p:nvSpPr>
        <p:spPr>
          <a:xfrm>
            <a:off x="462280" y="5382934"/>
            <a:ext cx="1126744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If you want to remove the changes from both staging &amp; working area at a time, you can use git </a:t>
            </a:r>
            <a:r>
              <a:rPr lang="en-US" sz="2400" dirty="0">
                <a:solidFill>
                  <a:schemeClr val="accent2"/>
                </a:solidFill>
              </a:rPr>
              <a:t>reset --hard command</a:t>
            </a:r>
          </a:p>
          <a:p>
            <a:pPr marL="342900" indent="-342900">
              <a:buFont typeface="Wingdings" panose="05000000000000000000" pitchFamily="2" charset="2"/>
              <a:buChar char="Ø"/>
            </a:pPr>
            <a:r>
              <a:rPr lang="en-US" sz="2400" dirty="0">
                <a:solidFill>
                  <a:schemeClr val="accent2"/>
                </a:solidFill>
              </a:rPr>
              <a:t>Syntax is :- git reset –hard .</a:t>
            </a:r>
          </a:p>
        </p:txBody>
      </p:sp>
    </p:spTree>
    <p:extLst>
      <p:ext uri="{BB962C8B-B14F-4D97-AF65-F5344CB8AC3E}">
        <p14:creationId xmlns:p14="http://schemas.microsoft.com/office/powerpoint/2010/main" val="281962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9520F-6C66-706B-3F4F-39BBE843BFA9}"/>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B1D37F1-D0BE-8203-9A0A-D8F3F841B121}"/>
              </a:ext>
            </a:extLst>
          </p:cNvPr>
          <p:cNvSpPr/>
          <p:nvPr/>
        </p:nvSpPr>
        <p:spPr>
          <a:xfrm>
            <a:off x="660400" y="539166"/>
            <a:ext cx="204216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clone</a:t>
            </a:r>
          </a:p>
        </p:txBody>
      </p:sp>
      <p:sp>
        <p:nvSpPr>
          <p:cNvPr id="2" name="TextBox 1">
            <a:extLst>
              <a:ext uri="{FF2B5EF4-FFF2-40B4-BE49-F238E27FC236}">
                <a16:creationId xmlns:a16="http://schemas.microsoft.com/office/drawing/2014/main" id="{C5354F04-44FC-DC6F-DD32-C3658A3B9D26}"/>
              </a:ext>
            </a:extLst>
          </p:cNvPr>
          <p:cNvSpPr txBox="1"/>
          <p:nvPr/>
        </p:nvSpPr>
        <p:spPr>
          <a:xfrm>
            <a:off x="462280" y="1105734"/>
            <a:ext cx="1126744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It creates a local repo automatically in </a:t>
            </a:r>
            <a:r>
              <a:rPr lang="en-US" sz="2400" dirty="0" err="1"/>
              <a:t>linux</a:t>
            </a:r>
            <a:r>
              <a:rPr lang="en-US" sz="2400" dirty="0"/>
              <a:t> </a:t>
            </a:r>
            <a:r>
              <a:rPr lang="en-US" sz="2400" dirty="0">
                <a:solidFill>
                  <a:schemeClr val="accent2"/>
                </a:solidFill>
              </a:rPr>
              <a:t>machine with the same name as in </a:t>
            </a:r>
            <a:r>
              <a:rPr lang="en-US" sz="2400" dirty="0" err="1">
                <a:solidFill>
                  <a:schemeClr val="accent2"/>
                </a:solidFill>
              </a:rPr>
              <a:t>github</a:t>
            </a:r>
            <a:r>
              <a:rPr lang="en-US" sz="2400" dirty="0">
                <a:solidFill>
                  <a:schemeClr val="accent2"/>
                </a:solidFill>
              </a:rPr>
              <a:t> repo.</a:t>
            </a:r>
          </a:p>
          <a:p>
            <a:pPr marL="342900" indent="-342900">
              <a:buFont typeface="Wingdings" panose="05000000000000000000" pitchFamily="2" charset="2"/>
              <a:buChar char="Ø"/>
            </a:pPr>
            <a:r>
              <a:rPr lang="en-US" sz="2400" dirty="0"/>
              <a:t>In short it is used to create the </a:t>
            </a:r>
            <a:r>
              <a:rPr lang="en-US" sz="2400" dirty="0">
                <a:solidFill>
                  <a:schemeClr val="accent2"/>
                </a:solidFill>
              </a:rPr>
              <a:t>clone(copy) of repo.</a:t>
            </a:r>
          </a:p>
          <a:p>
            <a:pPr marL="342900" indent="-342900">
              <a:buFont typeface="Wingdings" panose="05000000000000000000" pitchFamily="2" charset="2"/>
              <a:buChar char="Ø"/>
            </a:pPr>
            <a:r>
              <a:rPr lang="en-US" sz="2400" dirty="0"/>
              <a:t>Syntax :- </a:t>
            </a:r>
            <a:r>
              <a:rPr lang="en-US" sz="2400" dirty="0">
                <a:solidFill>
                  <a:schemeClr val="accent2"/>
                </a:solidFill>
              </a:rPr>
              <a:t>git clone (</a:t>
            </a:r>
            <a:r>
              <a:rPr lang="en-US" sz="2400" dirty="0" err="1">
                <a:solidFill>
                  <a:schemeClr val="accent2"/>
                </a:solidFill>
              </a:rPr>
              <a:t>url</a:t>
            </a:r>
            <a:r>
              <a:rPr lang="en-US" sz="2400" dirty="0">
                <a:solidFill>
                  <a:schemeClr val="accent2"/>
                </a:solidFill>
              </a:rPr>
              <a:t>)</a:t>
            </a:r>
          </a:p>
        </p:txBody>
      </p:sp>
      <p:sp>
        <p:nvSpPr>
          <p:cNvPr id="5" name="Rectangle: Rounded Corners 4">
            <a:extLst>
              <a:ext uri="{FF2B5EF4-FFF2-40B4-BE49-F238E27FC236}">
                <a16:creationId xmlns:a16="http://schemas.microsoft.com/office/drawing/2014/main" id="{7D3A2178-BE67-22E7-DE16-282E4B733E45}"/>
              </a:ext>
            </a:extLst>
          </p:cNvPr>
          <p:cNvSpPr/>
          <p:nvPr/>
        </p:nvSpPr>
        <p:spPr>
          <a:xfrm>
            <a:off x="533400" y="2807799"/>
            <a:ext cx="2169160" cy="436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clean </a:t>
            </a:r>
          </a:p>
        </p:txBody>
      </p:sp>
      <p:sp>
        <p:nvSpPr>
          <p:cNvPr id="11" name="TextBox 10">
            <a:extLst>
              <a:ext uri="{FF2B5EF4-FFF2-40B4-BE49-F238E27FC236}">
                <a16:creationId xmlns:a16="http://schemas.microsoft.com/office/drawing/2014/main" id="{01D78A3E-4603-3655-3460-1AE9C7603ED3}"/>
              </a:ext>
            </a:extLst>
          </p:cNvPr>
          <p:cNvSpPr txBox="1"/>
          <p:nvPr/>
        </p:nvSpPr>
        <p:spPr>
          <a:xfrm>
            <a:off x="462280" y="3429000"/>
            <a:ext cx="12024360"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Git clean is used to remove </a:t>
            </a:r>
            <a:r>
              <a:rPr lang="en-US" sz="2400" dirty="0">
                <a:solidFill>
                  <a:schemeClr val="accent2"/>
                </a:solidFill>
              </a:rPr>
              <a:t>untracked file.</a:t>
            </a:r>
          </a:p>
          <a:p>
            <a:pPr marL="342900" indent="-342900">
              <a:buFont typeface="Wingdings" panose="05000000000000000000" pitchFamily="2" charset="2"/>
              <a:buChar char="Ø"/>
            </a:pPr>
            <a:r>
              <a:rPr lang="en-US" sz="2400" dirty="0"/>
              <a:t>Syntax is </a:t>
            </a:r>
            <a:r>
              <a:rPr lang="en-US" sz="2400" dirty="0">
                <a:solidFill>
                  <a:schemeClr val="accent2"/>
                </a:solidFill>
              </a:rPr>
              <a:t>git clean –n</a:t>
            </a:r>
            <a:r>
              <a:rPr lang="en-US" sz="2400" dirty="0"/>
              <a:t> (dry clean)  #we used this command  </a:t>
            </a:r>
            <a:r>
              <a:rPr lang="en-US" sz="2400" b="0" i="0" dirty="0">
                <a:effectLst/>
                <a:latin typeface="Söhne"/>
              </a:rPr>
              <a:t>is for previewing what would be deleted</a:t>
            </a:r>
            <a:endParaRPr lang="en-US" sz="2400" dirty="0"/>
          </a:p>
          <a:p>
            <a:pPr marL="342900" indent="-342900">
              <a:buFont typeface="Wingdings" panose="05000000000000000000" pitchFamily="2" charset="2"/>
              <a:buChar char="Ø"/>
            </a:pPr>
            <a:r>
              <a:rPr lang="en-US" sz="2400" dirty="0"/>
              <a:t>Syntax is </a:t>
            </a:r>
            <a:r>
              <a:rPr lang="en-US" sz="2400" dirty="0">
                <a:solidFill>
                  <a:schemeClr val="accent2"/>
                </a:solidFill>
              </a:rPr>
              <a:t>git clean –f </a:t>
            </a:r>
            <a:r>
              <a:rPr lang="en-US" sz="2400" dirty="0"/>
              <a:t>(forcefully delete)</a:t>
            </a:r>
          </a:p>
        </p:txBody>
      </p:sp>
      <p:sp>
        <p:nvSpPr>
          <p:cNvPr id="3" name="Rectangle: Rounded Corners 2">
            <a:extLst>
              <a:ext uri="{FF2B5EF4-FFF2-40B4-BE49-F238E27FC236}">
                <a16:creationId xmlns:a16="http://schemas.microsoft.com/office/drawing/2014/main" id="{CF65827E-50E7-3E01-6189-2136BCD3274A}"/>
              </a:ext>
            </a:extLst>
          </p:cNvPr>
          <p:cNvSpPr/>
          <p:nvPr/>
        </p:nvSpPr>
        <p:spPr>
          <a:xfrm>
            <a:off x="533400" y="5052705"/>
            <a:ext cx="2169160" cy="4951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merge</a:t>
            </a:r>
          </a:p>
        </p:txBody>
      </p:sp>
      <p:sp>
        <p:nvSpPr>
          <p:cNvPr id="9" name="TextBox 8">
            <a:extLst>
              <a:ext uri="{FF2B5EF4-FFF2-40B4-BE49-F238E27FC236}">
                <a16:creationId xmlns:a16="http://schemas.microsoft.com/office/drawing/2014/main" id="{26D8674D-64A5-7922-FCA8-BB8914965C26}"/>
              </a:ext>
            </a:extLst>
          </p:cNvPr>
          <p:cNvSpPr txBox="1"/>
          <p:nvPr/>
        </p:nvSpPr>
        <p:spPr>
          <a:xfrm>
            <a:off x="533400" y="5601871"/>
            <a:ext cx="11267440" cy="2123658"/>
          </a:xfrm>
          <a:prstGeom prst="rect">
            <a:avLst/>
          </a:prstGeom>
          <a:noFill/>
        </p:spPr>
        <p:txBody>
          <a:bodyPr wrap="square" rtlCol="0">
            <a:spAutoFit/>
          </a:bodyPr>
          <a:lstStyle/>
          <a:p>
            <a:pPr marL="342900" indent="-342900">
              <a:buFont typeface="Wingdings" panose="05000000000000000000" pitchFamily="2" charset="2"/>
              <a:buChar char="Ø"/>
            </a:pPr>
            <a:r>
              <a:rPr kumimoji="0" lang="en-US" altLang="en-US" sz="2400" b="0" i="0" u="none" strike="noStrike" cap="none" normalizeH="0" baseline="0" dirty="0">
                <a:ln>
                  <a:noFill/>
                </a:ln>
                <a:effectLst/>
                <a:latin typeface="Söhne"/>
              </a:rPr>
              <a:t> It is used  to combine </a:t>
            </a:r>
            <a:r>
              <a:rPr kumimoji="0" lang="en-US" altLang="en-US" sz="2400" b="0" i="0" u="none" strike="noStrike" cap="none" normalizeH="0" baseline="0" dirty="0">
                <a:ln>
                  <a:noFill/>
                </a:ln>
                <a:solidFill>
                  <a:schemeClr val="accent2"/>
                </a:solidFill>
                <a:effectLst/>
                <a:latin typeface="Söhne"/>
              </a:rPr>
              <a:t>changes from different branches</a:t>
            </a:r>
            <a:r>
              <a:rPr kumimoji="0" lang="en-US" altLang="en-US" sz="2400" b="0" i="0" u="none" strike="noStrike" cap="none" normalizeH="0" baseline="0" dirty="0">
                <a:ln>
                  <a:noFill/>
                </a:ln>
                <a:effectLst/>
                <a:latin typeface="Söhne"/>
              </a:rPr>
              <a:t>. It brings the changes from </a:t>
            </a:r>
            <a:r>
              <a:rPr kumimoji="0" lang="en-US" altLang="en-US" sz="2400" b="0" i="0" u="none" strike="noStrike" cap="none" normalizeH="0" baseline="0" dirty="0">
                <a:ln>
                  <a:noFill/>
                </a:ln>
                <a:solidFill>
                  <a:schemeClr val="accent2"/>
                </a:solidFill>
                <a:effectLst/>
                <a:latin typeface="Söhne"/>
              </a:rPr>
              <a:t>one branch into another</a:t>
            </a:r>
            <a:r>
              <a:rPr kumimoji="0" lang="en-US" altLang="en-US" sz="2400" b="0" i="0" u="none" strike="noStrike" cap="none" normalizeH="0" baseline="0" dirty="0">
                <a:ln>
                  <a:noFill/>
                </a:ln>
                <a:effectLst/>
                <a:latin typeface="Söhne"/>
              </a:rPr>
              <a:t>, typically merging a feature branch into the main branch.</a:t>
            </a:r>
          </a:p>
          <a:p>
            <a:pPr marL="342900" indent="-342900">
              <a:buFont typeface="Wingdings" panose="05000000000000000000" pitchFamily="2" charset="2"/>
              <a:buChar char="Ø"/>
            </a:pPr>
            <a:r>
              <a:rPr lang="en-US" altLang="en-US" sz="2400" dirty="0">
                <a:latin typeface="Söhne"/>
              </a:rPr>
              <a:t>Syntax is :- </a:t>
            </a:r>
            <a:r>
              <a:rPr lang="en-US" altLang="en-US" sz="2400" dirty="0">
                <a:solidFill>
                  <a:schemeClr val="accent2"/>
                </a:solidFill>
                <a:latin typeface="Söhne"/>
              </a:rPr>
              <a:t>git merge &lt;</a:t>
            </a:r>
            <a:r>
              <a:rPr lang="en-US" altLang="en-US" sz="2400" dirty="0" err="1">
                <a:solidFill>
                  <a:schemeClr val="accent2"/>
                </a:solidFill>
                <a:latin typeface="Söhne"/>
              </a:rPr>
              <a:t>branch_name</a:t>
            </a:r>
            <a:r>
              <a:rPr lang="en-US" altLang="en-US" sz="2400" dirty="0">
                <a:solidFill>
                  <a:schemeClr val="accent2"/>
                </a:solidFill>
                <a:latin typeface="Söhne"/>
              </a:rPr>
              <a:t>&gt;</a:t>
            </a:r>
          </a:p>
          <a:p>
            <a:pPr marL="342900" indent="-342900">
              <a:buFont typeface="Wingdings" panose="05000000000000000000" pitchFamily="2" charset="2"/>
              <a:buChar char="Ø"/>
            </a:pPr>
            <a:endParaRPr kumimoji="0" lang="en-US" altLang="en-US" sz="3600" b="0" i="0" u="none" strike="noStrike" cap="none" normalizeH="0" baseline="0" dirty="0">
              <a:ln>
                <a:noFill/>
              </a:ln>
              <a:effectLst/>
              <a:latin typeface="Arial" panose="020B0604020202020204" pitchFamily="34" charset="0"/>
            </a:endParaRPr>
          </a:p>
          <a:p>
            <a:pPr marL="342900" indent="-342900">
              <a:buFont typeface="Wingdings" panose="05000000000000000000" pitchFamily="2" charset="2"/>
              <a:buChar char="Ø"/>
            </a:pPr>
            <a:endParaRPr lang="en-US" sz="2400" dirty="0">
              <a:solidFill>
                <a:schemeClr val="accent2"/>
              </a:solidFill>
            </a:endParaRPr>
          </a:p>
        </p:txBody>
      </p:sp>
    </p:spTree>
    <p:extLst>
      <p:ext uri="{BB962C8B-B14F-4D97-AF65-F5344CB8AC3E}">
        <p14:creationId xmlns:p14="http://schemas.microsoft.com/office/powerpoint/2010/main" val="443589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83D4C-93DC-27BF-7045-390F0124311B}"/>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F5C4FA6-8E50-850B-C239-D6B845B18995}"/>
              </a:ext>
            </a:extLst>
          </p:cNvPr>
          <p:cNvSpPr/>
          <p:nvPr/>
        </p:nvSpPr>
        <p:spPr>
          <a:xfrm>
            <a:off x="3312160" y="368951"/>
            <a:ext cx="581152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INTERVIEW QUESTION</a:t>
            </a:r>
          </a:p>
        </p:txBody>
      </p:sp>
      <p:sp>
        <p:nvSpPr>
          <p:cNvPr id="2" name="TextBox 1">
            <a:extLst>
              <a:ext uri="{FF2B5EF4-FFF2-40B4-BE49-F238E27FC236}">
                <a16:creationId xmlns:a16="http://schemas.microsoft.com/office/drawing/2014/main" id="{A99F34B0-D996-063D-574B-F24E189B6187}"/>
              </a:ext>
            </a:extLst>
          </p:cNvPr>
          <p:cNvSpPr txBox="1"/>
          <p:nvPr/>
        </p:nvSpPr>
        <p:spPr>
          <a:xfrm>
            <a:off x="462280" y="1105734"/>
            <a:ext cx="11267440" cy="523220"/>
          </a:xfrm>
          <a:prstGeom prst="rect">
            <a:avLst/>
          </a:prstGeom>
          <a:noFill/>
        </p:spPr>
        <p:txBody>
          <a:bodyPr wrap="square" rtlCol="0">
            <a:spAutoFit/>
          </a:bodyPr>
          <a:lstStyle/>
          <a:p>
            <a:pPr algn="l"/>
            <a:r>
              <a:rPr lang="en-US" sz="2800" b="1" i="0" dirty="0">
                <a:effectLst/>
                <a:latin typeface="Lato" panose="020F0502020204030204" pitchFamily="34" charset="0"/>
              </a:rPr>
              <a:t>Q1:- W hat is a </a:t>
            </a:r>
            <a:r>
              <a:rPr lang="en-US" sz="2800" b="1" i="0" dirty="0">
                <a:solidFill>
                  <a:schemeClr val="accent2"/>
                </a:solidFill>
                <a:effectLst/>
                <a:latin typeface="Lato" panose="020F0502020204030204" pitchFamily="34" charset="0"/>
              </a:rPr>
              <a:t>version control system (VCS)?</a:t>
            </a:r>
          </a:p>
        </p:txBody>
      </p:sp>
      <p:sp>
        <p:nvSpPr>
          <p:cNvPr id="11" name="TextBox 10">
            <a:extLst>
              <a:ext uri="{FF2B5EF4-FFF2-40B4-BE49-F238E27FC236}">
                <a16:creationId xmlns:a16="http://schemas.microsoft.com/office/drawing/2014/main" id="{198A4C71-1FCB-F188-FB9A-3ED39CC46782}"/>
              </a:ext>
            </a:extLst>
          </p:cNvPr>
          <p:cNvSpPr txBox="1"/>
          <p:nvPr/>
        </p:nvSpPr>
        <p:spPr>
          <a:xfrm>
            <a:off x="584200" y="4061376"/>
            <a:ext cx="11267440" cy="954107"/>
          </a:xfrm>
          <a:prstGeom prst="rect">
            <a:avLst/>
          </a:prstGeom>
          <a:noFill/>
        </p:spPr>
        <p:txBody>
          <a:bodyPr wrap="square" rtlCol="0">
            <a:spAutoFit/>
          </a:bodyPr>
          <a:lstStyle/>
          <a:p>
            <a:r>
              <a:rPr lang="en-US" sz="2800" b="1" i="0" dirty="0">
                <a:effectLst/>
                <a:latin typeface="Lato" panose="020F0502020204030203" pitchFamily="34" charset="0"/>
              </a:rPr>
              <a:t>2. What is a </a:t>
            </a:r>
            <a:r>
              <a:rPr lang="en-US" sz="2800" b="1" i="0" dirty="0">
                <a:solidFill>
                  <a:schemeClr val="accent2"/>
                </a:solidFill>
                <a:effectLst/>
                <a:latin typeface="Lato" panose="020F0502020204030203" pitchFamily="34" charset="0"/>
              </a:rPr>
              <a:t>git repository</a:t>
            </a:r>
            <a:r>
              <a:rPr lang="en-US" sz="2800" b="1" i="0" dirty="0">
                <a:effectLst/>
                <a:latin typeface="Lato" panose="020F0502020204030203" pitchFamily="34" charset="0"/>
              </a:rPr>
              <a:t>?</a:t>
            </a:r>
          </a:p>
          <a:p>
            <a:endParaRPr lang="en-US" sz="2800" dirty="0"/>
          </a:p>
        </p:txBody>
      </p:sp>
      <p:sp>
        <p:nvSpPr>
          <p:cNvPr id="9" name="TextBox 8">
            <a:extLst>
              <a:ext uri="{FF2B5EF4-FFF2-40B4-BE49-F238E27FC236}">
                <a16:creationId xmlns:a16="http://schemas.microsoft.com/office/drawing/2014/main" id="{D6FD792C-E533-EDEE-CED6-301F5D56EAFC}"/>
              </a:ext>
            </a:extLst>
          </p:cNvPr>
          <p:cNvSpPr txBox="1"/>
          <p:nvPr/>
        </p:nvSpPr>
        <p:spPr>
          <a:xfrm>
            <a:off x="462280" y="4921269"/>
            <a:ext cx="11267440" cy="830997"/>
          </a:xfrm>
          <a:prstGeom prst="rect">
            <a:avLst/>
          </a:prstGeom>
          <a:noFill/>
        </p:spPr>
        <p:txBody>
          <a:bodyPr wrap="square" rtlCol="0">
            <a:spAutoFit/>
          </a:bodyPr>
          <a:lstStyle/>
          <a:p>
            <a:r>
              <a:rPr lang="en-US" sz="2400" b="0" i="0" dirty="0">
                <a:effectLst/>
                <a:latin typeface="Lato" panose="020F0502020204030203" pitchFamily="34" charset="0"/>
              </a:rPr>
              <a:t>A repository is a file structure where git stores all the project-based files. Git can either stores the files on the local or the remote repository.</a:t>
            </a:r>
            <a:endParaRPr lang="en-US" sz="2400" dirty="0"/>
          </a:p>
        </p:txBody>
      </p:sp>
      <p:sp>
        <p:nvSpPr>
          <p:cNvPr id="4" name="TextBox 3">
            <a:extLst>
              <a:ext uri="{FF2B5EF4-FFF2-40B4-BE49-F238E27FC236}">
                <a16:creationId xmlns:a16="http://schemas.microsoft.com/office/drawing/2014/main" id="{C0FACD4B-A7B2-B64B-520A-429817BABF34}"/>
              </a:ext>
            </a:extLst>
          </p:cNvPr>
          <p:cNvSpPr txBox="1"/>
          <p:nvPr/>
        </p:nvSpPr>
        <p:spPr>
          <a:xfrm>
            <a:off x="462280" y="1695329"/>
            <a:ext cx="11267440" cy="1938992"/>
          </a:xfrm>
          <a:prstGeom prst="rect">
            <a:avLst/>
          </a:prstGeom>
          <a:noFill/>
        </p:spPr>
        <p:txBody>
          <a:bodyPr wrap="square" rtlCol="0">
            <a:spAutoFit/>
          </a:bodyPr>
          <a:lstStyle/>
          <a:p>
            <a:r>
              <a:rPr lang="en-US" sz="2400" b="0" i="0" dirty="0">
                <a:effectLst/>
                <a:latin typeface="Lato" panose="020F0502020204030203" pitchFamily="34" charset="0"/>
              </a:rPr>
              <a:t>A VCS keeps track of the contributions of the developers working as a team on the projects. They maintain the history of code changes done and with project evolution, it gives an upper hand to the developers to introduce new code, fixes bugs, and run tests with confidence that their previously working copy could be restored at any moment in case things go wrong.</a:t>
            </a:r>
            <a:endParaRPr lang="en-US" sz="2400" dirty="0"/>
          </a:p>
        </p:txBody>
      </p:sp>
    </p:spTree>
    <p:extLst>
      <p:ext uri="{BB962C8B-B14F-4D97-AF65-F5344CB8AC3E}">
        <p14:creationId xmlns:p14="http://schemas.microsoft.com/office/powerpoint/2010/main" val="3576138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C0C1B-C666-E022-AD26-5F7F868080F2}"/>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A85CB2F-A6F1-FD88-20D9-799B42392698}"/>
              </a:ext>
            </a:extLst>
          </p:cNvPr>
          <p:cNvSpPr/>
          <p:nvPr/>
        </p:nvSpPr>
        <p:spPr>
          <a:xfrm>
            <a:off x="3312160" y="368951"/>
            <a:ext cx="581152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INTERVIEW QUESTION</a:t>
            </a:r>
          </a:p>
        </p:txBody>
      </p:sp>
      <p:sp>
        <p:nvSpPr>
          <p:cNvPr id="2" name="TextBox 1">
            <a:extLst>
              <a:ext uri="{FF2B5EF4-FFF2-40B4-BE49-F238E27FC236}">
                <a16:creationId xmlns:a16="http://schemas.microsoft.com/office/drawing/2014/main" id="{B0AFCE05-17AF-48FC-A0D9-C28BB8A26564}"/>
              </a:ext>
            </a:extLst>
          </p:cNvPr>
          <p:cNvSpPr txBox="1"/>
          <p:nvPr/>
        </p:nvSpPr>
        <p:spPr>
          <a:xfrm>
            <a:off x="289560" y="1172109"/>
            <a:ext cx="11267440" cy="523220"/>
          </a:xfrm>
          <a:prstGeom prst="rect">
            <a:avLst/>
          </a:prstGeom>
          <a:noFill/>
        </p:spPr>
        <p:txBody>
          <a:bodyPr wrap="square" rtlCol="0">
            <a:spAutoFit/>
          </a:bodyPr>
          <a:lstStyle/>
          <a:p>
            <a:pPr algn="l"/>
            <a:r>
              <a:rPr lang="en-US" sz="2800" b="1" i="0" dirty="0">
                <a:effectLst/>
                <a:latin typeface="Lato" panose="020F0502020204030203" pitchFamily="34" charset="0"/>
              </a:rPr>
              <a:t>3. What does </a:t>
            </a:r>
            <a:r>
              <a:rPr lang="en-US" sz="2800" b="1" i="0" dirty="0">
                <a:solidFill>
                  <a:schemeClr val="accent2"/>
                </a:solidFill>
                <a:effectLst/>
                <a:latin typeface="Lato" panose="020F0502020204030203" pitchFamily="34" charset="0"/>
              </a:rPr>
              <a:t>git clone </a:t>
            </a:r>
            <a:r>
              <a:rPr lang="en-US" sz="2800" b="1" i="0" dirty="0">
                <a:effectLst/>
                <a:latin typeface="Lato" panose="020F0502020204030203" pitchFamily="34" charset="0"/>
              </a:rPr>
              <a:t>do?</a:t>
            </a:r>
          </a:p>
        </p:txBody>
      </p:sp>
      <p:sp>
        <p:nvSpPr>
          <p:cNvPr id="11" name="TextBox 10">
            <a:extLst>
              <a:ext uri="{FF2B5EF4-FFF2-40B4-BE49-F238E27FC236}">
                <a16:creationId xmlns:a16="http://schemas.microsoft.com/office/drawing/2014/main" id="{892D43E4-74F3-973E-3253-D8B7C1E611A6}"/>
              </a:ext>
            </a:extLst>
          </p:cNvPr>
          <p:cNvSpPr txBox="1"/>
          <p:nvPr/>
        </p:nvSpPr>
        <p:spPr>
          <a:xfrm>
            <a:off x="289560" y="2801536"/>
            <a:ext cx="12085320" cy="4308872"/>
          </a:xfrm>
          <a:prstGeom prst="rect">
            <a:avLst/>
          </a:prstGeom>
          <a:noFill/>
        </p:spPr>
        <p:txBody>
          <a:bodyPr wrap="square" rtlCol="0">
            <a:spAutoFit/>
          </a:bodyPr>
          <a:lstStyle/>
          <a:p>
            <a:pPr algn="l"/>
            <a:r>
              <a:rPr lang="en-US" sz="2800" b="1" i="0" dirty="0">
                <a:effectLst/>
                <a:latin typeface="Lato" panose="020F0502020204030203" pitchFamily="34" charset="0"/>
              </a:rPr>
              <a:t>4. What does the command </a:t>
            </a:r>
            <a:r>
              <a:rPr lang="en-US" sz="2800" b="1" i="0" dirty="0">
                <a:solidFill>
                  <a:schemeClr val="accent2"/>
                </a:solidFill>
                <a:effectLst/>
                <a:latin typeface="Lato" panose="020F0502020204030203" pitchFamily="34" charset="0"/>
              </a:rPr>
              <a:t>git config </a:t>
            </a:r>
            <a:r>
              <a:rPr lang="en-US" sz="2800" b="1" i="0" dirty="0">
                <a:effectLst/>
                <a:latin typeface="Lato" panose="020F0502020204030203" pitchFamily="34" charset="0"/>
              </a:rPr>
              <a:t>do?</a:t>
            </a:r>
          </a:p>
          <a:p>
            <a:r>
              <a:rPr kumimoji="0" lang="en-US" altLang="en-US" sz="2800" b="0" i="0" u="none" strike="noStrike" cap="none" normalizeH="0" baseline="0" dirty="0">
                <a:ln>
                  <a:noFill/>
                </a:ln>
                <a:solidFill>
                  <a:srgbClr val="355453"/>
                </a:solidFill>
                <a:effectLst/>
                <a:latin typeface="Lato" panose="020F0502020204030203" pitchFamily="34" charset="0"/>
              </a:rPr>
              <a:t> </a:t>
            </a:r>
            <a:r>
              <a:rPr kumimoji="0" lang="en-US" altLang="en-US" sz="1800" b="0" i="0" u="none" strike="noStrike" cap="none" normalizeH="0" baseline="0" dirty="0">
                <a:ln>
                  <a:noFill/>
                </a:ln>
                <a:solidFill>
                  <a:schemeClr val="accent2"/>
                </a:solidFill>
                <a:effectLst/>
                <a:latin typeface="Lato" panose="020F0502020204030203" pitchFamily="34" charset="0"/>
              </a:rPr>
              <a:t>git config</a:t>
            </a:r>
            <a:r>
              <a:rPr kumimoji="0" lang="en-US" altLang="en-US" sz="2800" b="0" i="0" u="none" strike="noStrike" cap="none" normalizeH="0" baseline="0" dirty="0">
                <a:ln>
                  <a:noFill/>
                </a:ln>
                <a:solidFill>
                  <a:schemeClr val="accent2"/>
                </a:solidFill>
                <a:effectLst/>
                <a:latin typeface="Lato" panose="020F0502020204030203" pitchFamily="34" charset="0"/>
              </a:rPr>
              <a:t> </a:t>
            </a:r>
            <a:r>
              <a:rPr kumimoji="0" lang="en-US" altLang="en-US" sz="2800" b="0" i="0" u="none" strike="noStrike" cap="none" normalizeH="0" baseline="0" dirty="0">
                <a:ln>
                  <a:noFill/>
                </a:ln>
                <a:effectLst/>
                <a:latin typeface="Lato" panose="020F0502020204030203" pitchFamily="34" charset="0"/>
              </a:rPr>
              <a:t>command is a convenient way to set configuration options for defining the behavior of the repository, user information and preferences, git installation-based configurations, and many such things. </a:t>
            </a:r>
          </a:p>
          <a:p>
            <a:r>
              <a:rPr kumimoji="0" lang="en-US" altLang="en-US" sz="1400" b="0" i="0" u="none" strike="noStrike" cap="none" normalizeH="0" baseline="0" dirty="0">
                <a:ln>
                  <a:noFill/>
                </a:ln>
                <a:effectLst/>
              </a:rPr>
              <a:t> </a:t>
            </a:r>
          </a:p>
          <a:p>
            <a:pPr algn="l"/>
            <a:r>
              <a:rPr lang="en-US" sz="2000" b="0" i="0" dirty="0">
                <a:effectLst/>
                <a:latin typeface="Lato" panose="020F0502020204030203" pitchFamily="34" charset="0"/>
              </a:rPr>
              <a:t>For example:</a:t>
            </a:r>
          </a:p>
          <a:p>
            <a:pPr algn="l"/>
            <a:r>
              <a:rPr lang="en-US" sz="2000" b="0" i="0" dirty="0">
                <a:effectLst/>
                <a:latin typeface="Lato" panose="020F0502020204030203" pitchFamily="34" charset="0"/>
              </a:rPr>
              <a:t>To set up your name and email address before using git commands, we can run the below commands:</a:t>
            </a:r>
          </a:p>
          <a:p>
            <a:pPr algn="l">
              <a:buFont typeface="Arial" panose="020B0604020202020204" pitchFamily="34" charset="0"/>
              <a:buChar char="•"/>
            </a:pPr>
            <a:r>
              <a:rPr lang="en-US" sz="2000" b="0" i="0" dirty="0">
                <a:effectLst/>
                <a:latin typeface="Lato" panose="020F0502020204030203" pitchFamily="34" charset="0"/>
              </a:rPr>
              <a:t>git config –global user.name “&lt;&lt;</a:t>
            </a:r>
            <a:r>
              <a:rPr lang="en-US" sz="2000" b="0" i="0" dirty="0" err="1">
                <a:effectLst/>
                <a:latin typeface="Lato" panose="020F0502020204030203" pitchFamily="34" charset="0"/>
              </a:rPr>
              <a:t>your_name</a:t>
            </a:r>
            <a:r>
              <a:rPr lang="en-US" sz="2000" b="0" i="0" dirty="0">
                <a:effectLst/>
                <a:latin typeface="Lato" panose="020F0502020204030203" pitchFamily="34" charset="0"/>
              </a:rPr>
              <a:t>&gt;&gt;”</a:t>
            </a:r>
            <a:br>
              <a:rPr lang="en-US" sz="2000" b="0" i="0" dirty="0">
                <a:effectLst/>
                <a:latin typeface="Lato" panose="020F0502020204030203" pitchFamily="34" charset="0"/>
              </a:rPr>
            </a:br>
            <a:r>
              <a:rPr lang="en-US" sz="2000" b="0" i="0" dirty="0">
                <a:effectLst/>
                <a:latin typeface="Lato" panose="020F0502020204030203" pitchFamily="34" charset="0"/>
              </a:rPr>
              <a:t> git config --global </a:t>
            </a:r>
            <a:r>
              <a:rPr lang="en-US" sz="2000" b="0" i="0" dirty="0" err="1">
                <a:effectLst/>
                <a:latin typeface="Lato" panose="020F0502020204030203" pitchFamily="34" charset="0"/>
              </a:rPr>
              <a:t>user.email</a:t>
            </a:r>
            <a:r>
              <a:rPr lang="en-US" sz="2000" b="0" i="0" dirty="0">
                <a:effectLst/>
                <a:latin typeface="Lato" panose="020F0502020204030203" pitchFamily="34" charset="0"/>
              </a:rPr>
              <a:t> “&lt;&lt;</a:t>
            </a:r>
            <a:r>
              <a:rPr lang="en-US" sz="2000" b="0" i="0" dirty="0" err="1">
                <a:effectLst/>
                <a:latin typeface="Lato" panose="020F0502020204030203" pitchFamily="34" charset="0"/>
              </a:rPr>
              <a:t>your_email</a:t>
            </a:r>
            <a:r>
              <a:rPr lang="en-US" sz="2000" b="0" i="0" dirty="0">
                <a:effectLst/>
                <a:latin typeface="Lato" panose="020F0502020204030203" pitchFamily="34" charset="0"/>
              </a:rPr>
              <a:t>&gt;&gt;”</a:t>
            </a:r>
          </a:p>
          <a:p>
            <a:endParaRPr kumimoji="0" lang="en-US" altLang="en-US" sz="4000" b="0" i="0" u="none" strike="noStrike" cap="none" normalizeH="0" baseline="0" dirty="0">
              <a:ln>
                <a:noFill/>
              </a:ln>
              <a:effectLst/>
              <a:latin typeface="Arial" panose="020B0604020202020204" pitchFamily="34" charset="0"/>
            </a:endParaRPr>
          </a:p>
          <a:p>
            <a:pPr algn="l"/>
            <a:endParaRPr lang="en-US" sz="2800" b="1" i="0" dirty="0">
              <a:effectLst/>
              <a:latin typeface="Lato" panose="020F0502020204030203" pitchFamily="34" charset="0"/>
            </a:endParaRPr>
          </a:p>
        </p:txBody>
      </p:sp>
      <p:sp>
        <p:nvSpPr>
          <p:cNvPr id="4" name="TextBox 3">
            <a:extLst>
              <a:ext uri="{FF2B5EF4-FFF2-40B4-BE49-F238E27FC236}">
                <a16:creationId xmlns:a16="http://schemas.microsoft.com/office/drawing/2014/main" id="{F19F72A7-C569-E957-2747-4D8846FAFB03}"/>
              </a:ext>
            </a:extLst>
          </p:cNvPr>
          <p:cNvSpPr txBox="1"/>
          <p:nvPr/>
        </p:nvSpPr>
        <p:spPr>
          <a:xfrm>
            <a:off x="462280" y="1695329"/>
            <a:ext cx="11267440" cy="830997"/>
          </a:xfrm>
          <a:prstGeom prst="rect">
            <a:avLst/>
          </a:prstGeom>
          <a:noFill/>
        </p:spPr>
        <p:txBody>
          <a:bodyPr wrap="square" rtlCol="0">
            <a:spAutoFit/>
          </a:bodyPr>
          <a:lstStyle/>
          <a:p>
            <a:r>
              <a:rPr lang="en-US" sz="2400" b="0" i="0" dirty="0">
                <a:effectLst/>
                <a:latin typeface="Lato" panose="020F0502020204030203" pitchFamily="34" charset="0"/>
              </a:rPr>
              <a:t>The command creates a copy (or clone) of an existing git repository. Generally, it is used to get a copy of the remote repository to the local repository.</a:t>
            </a:r>
            <a:endParaRPr lang="en-US" sz="2400" dirty="0"/>
          </a:p>
        </p:txBody>
      </p:sp>
      <p:sp>
        <p:nvSpPr>
          <p:cNvPr id="5" name="Rectangle 2">
            <a:extLst>
              <a:ext uri="{FF2B5EF4-FFF2-40B4-BE49-F238E27FC236}">
                <a16:creationId xmlns:a16="http://schemas.microsoft.com/office/drawing/2014/main" id="{BD7A827C-8EA7-F8E7-C368-C88D5CAC64A4}"/>
              </a:ext>
            </a:extLst>
          </p:cNvPr>
          <p:cNvSpPr>
            <a:spLocks noChangeArrowheads="1"/>
          </p:cNvSpPr>
          <p:nvPr/>
        </p:nvSpPr>
        <p:spPr bwMode="auto">
          <a:xfrm>
            <a:off x="-20320" y="-12681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55453"/>
                </a:solidFill>
                <a:effectLst/>
                <a:latin typeface="Lato" panose="020F0502020204030203" pitchFamily="34" charset="0"/>
              </a:rPr>
              <a:t>he </a:t>
            </a:r>
            <a:r>
              <a:rPr kumimoji="0" lang="en-US" altLang="en-US" sz="1000" b="0" i="0" u="none" strike="noStrike" cap="none" normalizeH="0" baseline="0">
                <a:ln>
                  <a:noFill/>
                </a:ln>
                <a:solidFill>
                  <a:srgbClr val="E01E5A"/>
                </a:solidFill>
                <a:effectLst/>
                <a:latin typeface="Lato" panose="020F0502020204030203" pitchFamily="34" charset="0"/>
              </a:rPr>
              <a:t>git config</a:t>
            </a:r>
            <a:r>
              <a:rPr kumimoji="0" lang="en-US" altLang="en-US" sz="1200" b="0" i="0" u="none" strike="noStrike" cap="none" normalizeH="0" baseline="0">
                <a:ln>
                  <a:noFill/>
                </a:ln>
                <a:solidFill>
                  <a:srgbClr val="355453"/>
                </a:solidFill>
                <a:effectLst/>
                <a:latin typeface="Lato" panose="020F0502020204030203" pitchFamily="34" charset="0"/>
              </a:rPr>
              <a:t> command is a convenient way to set configuration options for defining the behavior of the repository, user information and preferences, git installation-based configurations, and many such things.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02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005F7-7AC3-7E4A-305E-B1A814FEB96D}"/>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9439F93C-D02F-A7B5-105F-F20570AA8B3C}"/>
              </a:ext>
            </a:extLst>
          </p:cNvPr>
          <p:cNvSpPr/>
          <p:nvPr/>
        </p:nvSpPr>
        <p:spPr>
          <a:xfrm>
            <a:off x="3312160" y="368951"/>
            <a:ext cx="581152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INTERVIEW QUESTION</a:t>
            </a:r>
          </a:p>
        </p:txBody>
      </p:sp>
      <p:sp>
        <p:nvSpPr>
          <p:cNvPr id="2" name="TextBox 1">
            <a:extLst>
              <a:ext uri="{FF2B5EF4-FFF2-40B4-BE49-F238E27FC236}">
                <a16:creationId xmlns:a16="http://schemas.microsoft.com/office/drawing/2014/main" id="{E0590275-69A3-362D-EADA-9435EAF97580}"/>
              </a:ext>
            </a:extLst>
          </p:cNvPr>
          <p:cNvSpPr txBox="1"/>
          <p:nvPr/>
        </p:nvSpPr>
        <p:spPr>
          <a:xfrm>
            <a:off x="462280" y="1105734"/>
            <a:ext cx="11267440" cy="954107"/>
          </a:xfrm>
          <a:prstGeom prst="rect">
            <a:avLst/>
          </a:prstGeom>
          <a:noFill/>
        </p:spPr>
        <p:txBody>
          <a:bodyPr wrap="square" rtlCol="0">
            <a:spAutoFit/>
          </a:bodyPr>
          <a:lstStyle/>
          <a:p>
            <a:r>
              <a:rPr lang="en-US" sz="2800" b="1" dirty="0">
                <a:latin typeface="Lato" panose="020F0502020204030203" pitchFamily="34" charset="0"/>
              </a:rPr>
              <a:t>5</a:t>
            </a:r>
            <a:r>
              <a:rPr lang="en-US" sz="2800" b="1" i="0" dirty="0">
                <a:effectLst/>
                <a:latin typeface="Lato" panose="020F0502020204030203" pitchFamily="34" charset="0"/>
              </a:rPr>
              <a:t>. What does </a:t>
            </a:r>
            <a:r>
              <a:rPr lang="en-US" sz="2800" b="1" i="0" dirty="0">
                <a:solidFill>
                  <a:schemeClr val="accent2"/>
                </a:solidFill>
                <a:effectLst/>
                <a:latin typeface="Lato" panose="020F0502020204030203" pitchFamily="34" charset="0"/>
              </a:rPr>
              <a:t>git status</a:t>
            </a:r>
            <a:r>
              <a:rPr lang="en-US" sz="2800" b="1" i="0" dirty="0">
                <a:effectLst/>
                <a:latin typeface="Lato" panose="020F0502020204030203" pitchFamily="34" charset="0"/>
              </a:rPr>
              <a:t> command do?</a:t>
            </a:r>
          </a:p>
          <a:p>
            <a:pPr algn="l"/>
            <a:endParaRPr lang="en-US" sz="2800" b="1" i="0" dirty="0">
              <a:effectLst/>
              <a:latin typeface="Lato" panose="020F0502020204030203" pitchFamily="34" charset="0"/>
            </a:endParaRPr>
          </a:p>
        </p:txBody>
      </p:sp>
      <p:sp>
        <p:nvSpPr>
          <p:cNvPr id="11" name="TextBox 10">
            <a:extLst>
              <a:ext uri="{FF2B5EF4-FFF2-40B4-BE49-F238E27FC236}">
                <a16:creationId xmlns:a16="http://schemas.microsoft.com/office/drawing/2014/main" id="{080041BA-CBC2-97D0-56FA-6D40E97E3BA9}"/>
              </a:ext>
            </a:extLst>
          </p:cNvPr>
          <p:cNvSpPr txBox="1"/>
          <p:nvPr/>
        </p:nvSpPr>
        <p:spPr>
          <a:xfrm>
            <a:off x="368300" y="3459332"/>
            <a:ext cx="11699240" cy="2739211"/>
          </a:xfrm>
          <a:prstGeom prst="rect">
            <a:avLst/>
          </a:prstGeom>
          <a:noFill/>
        </p:spPr>
        <p:txBody>
          <a:bodyPr wrap="square" rtlCol="0">
            <a:spAutoFit/>
          </a:bodyPr>
          <a:lstStyle/>
          <a:p>
            <a:pPr algn="l"/>
            <a:r>
              <a:rPr lang="en-US" sz="2400" b="1" dirty="0">
                <a:latin typeface="Lato" panose="020F0502020204030203" pitchFamily="34" charset="0"/>
                <a:ea typeface="Lato" panose="020F0502020204030203" pitchFamily="34" charset="0"/>
                <a:cs typeface="Lato" panose="020F0502020204030203" pitchFamily="34" charset="0"/>
              </a:rPr>
              <a:t>6</a:t>
            </a:r>
            <a:r>
              <a:rPr lang="en-US" sz="2800" b="1" i="0" dirty="0">
                <a:effectLst/>
                <a:latin typeface="Lato" panose="020F0502020204030203" pitchFamily="34" charset="0"/>
                <a:ea typeface="Lato" panose="020F0502020204030203" pitchFamily="34" charset="0"/>
                <a:cs typeface="Lato" panose="020F0502020204030203" pitchFamily="34" charset="0"/>
              </a:rPr>
              <a:t>. Tell me something about </a:t>
            </a:r>
            <a:r>
              <a:rPr lang="en-US" sz="2800" b="1" i="0" dirty="0">
                <a:solidFill>
                  <a:schemeClr val="accent2"/>
                </a:solidFill>
                <a:effectLst/>
                <a:latin typeface="Lato" panose="020F0502020204030203" pitchFamily="34" charset="0"/>
                <a:ea typeface="Lato" panose="020F0502020204030203" pitchFamily="34" charset="0"/>
                <a:cs typeface="Lato" panose="020F0502020204030203" pitchFamily="34" charset="0"/>
              </a:rPr>
              <a:t>git stash?</a:t>
            </a:r>
          </a:p>
          <a:p>
            <a:pPr algn="l"/>
            <a:endParaRPr lang="en-US" sz="2400" b="1" i="0" dirty="0">
              <a:effectLst/>
              <a:latin typeface="Lato" panose="020F0502020204030203" pitchFamily="34" charset="0"/>
              <a:ea typeface="Lato" panose="020F0502020204030203" pitchFamily="34" charset="0"/>
              <a:cs typeface="Lato" panose="020F0502020204030203" pitchFamily="34" charset="0"/>
            </a:endParaRPr>
          </a:p>
          <a:p>
            <a:r>
              <a:rPr kumimoji="0" lang="en-US" altLang="en-US" sz="2400" b="0" i="0" u="none" strike="noStrike" cap="none" normalizeH="0" baseline="0" dirty="0">
                <a:ln>
                  <a:noFill/>
                </a:ln>
                <a:solidFill>
                  <a:schemeClr val="accent2"/>
                </a:solidFill>
                <a:effectLst/>
                <a:latin typeface="Lato" panose="020F0502020204030203" pitchFamily="34" charset="0"/>
                <a:ea typeface="Lato" panose="020F0502020204030203" pitchFamily="34" charset="0"/>
                <a:cs typeface="Lato" panose="020F0502020204030203" pitchFamily="34" charset="0"/>
              </a:rPr>
              <a:t>Git stash </a:t>
            </a:r>
            <a:r>
              <a:rPr kumimoji="0" lang="en-US" altLang="en-US" sz="24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rPr>
              <a:t>can be used in cases where we need to switch in between branches and at the same time not wanting to lose edits in the current branch. Running the git stash command basically pushes the </a:t>
            </a:r>
            <a:r>
              <a:rPr kumimoji="0" lang="en-US" altLang="en-US" sz="2400" b="0" i="0" u="none" strike="noStrike" cap="none" normalizeH="0" baseline="0" dirty="0">
                <a:ln>
                  <a:noFill/>
                </a:ln>
                <a:solidFill>
                  <a:schemeClr val="accent2"/>
                </a:solidFill>
                <a:effectLst/>
                <a:latin typeface="Lato" panose="020F0502020204030203" pitchFamily="34" charset="0"/>
                <a:ea typeface="Lato" panose="020F0502020204030203" pitchFamily="34" charset="0"/>
                <a:cs typeface="Lato" panose="020F0502020204030203" pitchFamily="34" charset="0"/>
              </a:rPr>
              <a:t>current working directory state </a:t>
            </a:r>
            <a:r>
              <a:rPr kumimoji="0" lang="en-US" altLang="en-US" sz="24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rPr>
              <a:t>and index to the stack for future use and thereby providing a clean working directory for other tasks. </a:t>
            </a:r>
          </a:p>
          <a:p>
            <a:endParaRPr kumimoji="0" lang="en-US" altLang="en-US" sz="24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endParaRPr>
          </a:p>
        </p:txBody>
      </p:sp>
      <p:sp>
        <p:nvSpPr>
          <p:cNvPr id="4" name="TextBox 3">
            <a:extLst>
              <a:ext uri="{FF2B5EF4-FFF2-40B4-BE49-F238E27FC236}">
                <a16:creationId xmlns:a16="http://schemas.microsoft.com/office/drawing/2014/main" id="{ED1B609B-12C4-C7EA-A1D5-5C6E405343DA}"/>
              </a:ext>
            </a:extLst>
          </p:cNvPr>
          <p:cNvSpPr txBox="1"/>
          <p:nvPr/>
        </p:nvSpPr>
        <p:spPr>
          <a:xfrm>
            <a:off x="462280" y="1695329"/>
            <a:ext cx="11267440" cy="1200329"/>
          </a:xfrm>
          <a:prstGeom prst="rect">
            <a:avLst/>
          </a:prstGeom>
          <a:noFill/>
        </p:spPr>
        <p:txBody>
          <a:bodyPr wrap="square" rtlCol="0">
            <a:spAutoFit/>
          </a:bodyPr>
          <a:lstStyle/>
          <a:p>
            <a:r>
              <a:rPr lang="en-US" sz="2400" b="0" i="0" dirty="0">
                <a:effectLst/>
                <a:latin typeface="Lato" panose="020F0502020204030203" pitchFamily="34" charset="0"/>
              </a:rPr>
              <a:t>It is used for showing the difference between the working directory and the index which is helpful for understanding git in-depth and also keep track of the tracked and non-tracked changes.</a:t>
            </a:r>
            <a:endParaRPr lang="en-US" sz="2400" dirty="0"/>
          </a:p>
        </p:txBody>
      </p:sp>
      <p:sp>
        <p:nvSpPr>
          <p:cNvPr id="5" name="Rectangle 2">
            <a:extLst>
              <a:ext uri="{FF2B5EF4-FFF2-40B4-BE49-F238E27FC236}">
                <a16:creationId xmlns:a16="http://schemas.microsoft.com/office/drawing/2014/main" id="{C182D9B9-F7D1-78AB-9F65-36266A475782}"/>
              </a:ext>
            </a:extLst>
          </p:cNvPr>
          <p:cNvSpPr>
            <a:spLocks noChangeArrowheads="1"/>
          </p:cNvSpPr>
          <p:nvPr/>
        </p:nvSpPr>
        <p:spPr bwMode="auto">
          <a:xfrm>
            <a:off x="-20320" y="-12681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55453"/>
                </a:solidFill>
                <a:effectLst/>
                <a:latin typeface="Lato" panose="020F0502020204030203" pitchFamily="34" charset="0"/>
              </a:rPr>
              <a:t>he </a:t>
            </a:r>
            <a:r>
              <a:rPr kumimoji="0" lang="en-US" altLang="en-US" sz="1000" b="0" i="0" u="none" strike="noStrike" cap="none" normalizeH="0" baseline="0">
                <a:ln>
                  <a:noFill/>
                </a:ln>
                <a:solidFill>
                  <a:srgbClr val="E01E5A"/>
                </a:solidFill>
                <a:effectLst/>
                <a:latin typeface="Lato" panose="020F0502020204030203" pitchFamily="34" charset="0"/>
              </a:rPr>
              <a:t>git config</a:t>
            </a:r>
            <a:r>
              <a:rPr kumimoji="0" lang="en-US" altLang="en-US" sz="1200" b="0" i="0" u="none" strike="noStrike" cap="none" normalizeH="0" baseline="0">
                <a:ln>
                  <a:noFill/>
                </a:ln>
                <a:solidFill>
                  <a:srgbClr val="355453"/>
                </a:solidFill>
                <a:effectLst/>
                <a:latin typeface="Lato" panose="020F0502020204030203" pitchFamily="34" charset="0"/>
              </a:rPr>
              <a:t> command is a convenient way to set configuration options for defining the behavior of the repository, user information and preferences, git installation-based configurations, and many such things.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9665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41164-A1E6-572D-4AD0-99E11E61B56E}"/>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1878849-2357-310A-9B9A-A9008490A10D}"/>
              </a:ext>
            </a:extLst>
          </p:cNvPr>
          <p:cNvSpPr/>
          <p:nvPr/>
        </p:nvSpPr>
        <p:spPr>
          <a:xfrm>
            <a:off x="3312160" y="368951"/>
            <a:ext cx="581152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INTERVIEW QUESTION</a:t>
            </a:r>
          </a:p>
        </p:txBody>
      </p:sp>
      <p:sp>
        <p:nvSpPr>
          <p:cNvPr id="2" name="TextBox 1">
            <a:extLst>
              <a:ext uri="{FF2B5EF4-FFF2-40B4-BE49-F238E27FC236}">
                <a16:creationId xmlns:a16="http://schemas.microsoft.com/office/drawing/2014/main" id="{1C837B2C-C125-03FC-3A9C-4D7E83512BCF}"/>
              </a:ext>
            </a:extLst>
          </p:cNvPr>
          <p:cNvSpPr txBox="1"/>
          <p:nvPr/>
        </p:nvSpPr>
        <p:spPr>
          <a:xfrm>
            <a:off x="462280" y="1105734"/>
            <a:ext cx="11267440" cy="523220"/>
          </a:xfrm>
          <a:prstGeom prst="rect">
            <a:avLst/>
          </a:prstGeom>
          <a:noFill/>
        </p:spPr>
        <p:txBody>
          <a:bodyPr wrap="square" rtlCol="0">
            <a:spAutoFit/>
          </a:bodyPr>
          <a:lstStyle/>
          <a:p>
            <a:pPr algn="l"/>
            <a:r>
              <a:rPr lang="en-US" sz="2800" b="1" i="0" dirty="0">
                <a:effectLst/>
                <a:latin typeface="Lato" panose="020F0502020204030203" pitchFamily="34" charset="0"/>
              </a:rPr>
              <a:t>7. Differentiate between </a:t>
            </a:r>
            <a:r>
              <a:rPr lang="en-US" sz="2800" b="1" i="0" dirty="0">
                <a:solidFill>
                  <a:schemeClr val="accent2"/>
                </a:solidFill>
                <a:effectLst/>
                <a:latin typeface="Lato" panose="020F0502020204030203" pitchFamily="34" charset="0"/>
              </a:rPr>
              <a:t>git pull and git fetch</a:t>
            </a:r>
            <a:r>
              <a:rPr lang="en-US" sz="2800" b="1" i="0" dirty="0">
                <a:effectLst/>
                <a:latin typeface="Lato" panose="020F0502020204030203" pitchFamily="34" charset="0"/>
              </a:rPr>
              <a:t>.</a:t>
            </a:r>
          </a:p>
        </p:txBody>
      </p:sp>
      <p:sp>
        <p:nvSpPr>
          <p:cNvPr id="4" name="TextBox 3">
            <a:extLst>
              <a:ext uri="{FF2B5EF4-FFF2-40B4-BE49-F238E27FC236}">
                <a16:creationId xmlns:a16="http://schemas.microsoft.com/office/drawing/2014/main" id="{275266C6-2676-21C6-F230-7C0A5A63F5AD}"/>
              </a:ext>
            </a:extLst>
          </p:cNvPr>
          <p:cNvSpPr txBox="1"/>
          <p:nvPr/>
        </p:nvSpPr>
        <p:spPr>
          <a:xfrm>
            <a:off x="462280" y="1695329"/>
            <a:ext cx="11267440" cy="5293757"/>
          </a:xfrm>
          <a:prstGeom prst="rect">
            <a:avLst/>
          </a:prstGeom>
          <a:noFill/>
        </p:spPr>
        <p:txBody>
          <a:bodyPr wrap="square" rtlCol="0">
            <a:spAutoFit/>
          </a:bodyPr>
          <a:lstStyle/>
          <a:p>
            <a:r>
              <a:rPr lang="en-US" sz="2600" dirty="0">
                <a:latin typeface="Lato" panose="020F0502020204030203" pitchFamily="34" charset="0"/>
              </a:rPr>
              <a:t>Git Pull </a:t>
            </a:r>
            <a:r>
              <a:rPr lang="en-US" sz="2600" b="0" i="0" dirty="0">
                <a:effectLst/>
                <a:latin typeface="Lato" panose="020F0502020204030203" pitchFamily="34" charset="0"/>
              </a:rPr>
              <a:t> command pulls new changes from the </a:t>
            </a:r>
            <a:r>
              <a:rPr lang="en-US" sz="2600" b="0" i="0" dirty="0">
                <a:solidFill>
                  <a:schemeClr val="accent2"/>
                </a:solidFill>
                <a:effectLst/>
                <a:latin typeface="Lato" panose="020F0502020204030203" pitchFamily="34" charset="0"/>
              </a:rPr>
              <a:t>currently working branch located </a:t>
            </a:r>
            <a:r>
              <a:rPr lang="en-US" sz="2600" b="0" i="0" dirty="0">
                <a:effectLst/>
                <a:latin typeface="Lato" panose="020F0502020204030203" pitchFamily="34" charset="0"/>
              </a:rPr>
              <a:t>in the remote central repository.</a:t>
            </a:r>
          </a:p>
          <a:p>
            <a:endParaRPr lang="en-US" sz="2600" b="0" i="0" dirty="0">
              <a:effectLst/>
              <a:latin typeface="Lato" panose="020F0502020204030203" pitchFamily="34" charset="0"/>
            </a:endParaRPr>
          </a:p>
          <a:p>
            <a:r>
              <a:rPr lang="en-US" sz="2600" b="0" i="0" dirty="0">
                <a:solidFill>
                  <a:schemeClr val="accent2"/>
                </a:solidFill>
                <a:effectLst/>
                <a:latin typeface="Lato" panose="020F0502020204030203" pitchFamily="34" charset="0"/>
              </a:rPr>
              <a:t>Git </a:t>
            </a:r>
            <a:r>
              <a:rPr lang="en-US" sz="2600" dirty="0">
                <a:solidFill>
                  <a:schemeClr val="accent2"/>
                </a:solidFill>
                <a:latin typeface="Lato" panose="020F0502020204030203" pitchFamily="34" charset="0"/>
              </a:rPr>
              <a:t>Fetch </a:t>
            </a:r>
            <a:r>
              <a:rPr kumimoji="0" lang="en-US" altLang="en-US" sz="26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rPr>
              <a:t>command is also used for a similar purpose but it follows a two step process: -</a:t>
            </a:r>
          </a:p>
          <a:p>
            <a:br>
              <a:rPr kumimoji="0" lang="en-US" altLang="en-US" sz="26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rPr>
            </a:br>
            <a:r>
              <a:rPr kumimoji="0" lang="en-US" altLang="en-US" sz="26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rPr>
              <a:t>1. Pulls all commits and changes from desired branch and stores them in a new branch of the </a:t>
            </a:r>
            <a:r>
              <a:rPr kumimoji="0" lang="en-US" altLang="en-US" sz="2600" b="0" i="0" u="none" strike="noStrike" cap="none" normalizeH="0" baseline="0" dirty="0">
                <a:ln>
                  <a:noFill/>
                </a:ln>
                <a:solidFill>
                  <a:schemeClr val="accent2"/>
                </a:solidFill>
                <a:effectLst/>
                <a:latin typeface="Lato" panose="020F0502020204030203" pitchFamily="34" charset="0"/>
                <a:ea typeface="Lato" panose="020F0502020204030203" pitchFamily="34" charset="0"/>
                <a:cs typeface="Lato" panose="020F0502020204030203" pitchFamily="34" charset="0"/>
              </a:rPr>
              <a:t>local repository</a:t>
            </a:r>
            <a:r>
              <a:rPr kumimoji="0" lang="en-US" altLang="en-US" sz="26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rPr>
              <a:t>. </a:t>
            </a:r>
          </a:p>
          <a:p>
            <a:br>
              <a:rPr kumimoji="0" lang="en-US" altLang="en-US" sz="26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rPr>
            </a:br>
            <a:r>
              <a:rPr kumimoji="0" lang="en-US" altLang="en-US" sz="26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rPr>
              <a:t>2. For changes to be reflected in the </a:t>
            </a:r>
            <a:r>
              <a:rPr kumimoji="0" lang="en-US" altLang="en-US" sz="2600" b="0" i="0" u="none" strike="noStrike" cap="none" normalizeH="0" baseline="0" dirty="0">
                <a:ln>
                  <a:noFill/>
                </a:ln>
                <a:solidFill>
                  <a:schemeClr val="accent2"/>
                </a:solidFill>
                <a:effectLst/>
                <a:latin typeface="Lato" panose="020F0502020204030203" pitchFamily="34" charset="0"/>
                <a:ea typeface="Lato" panose="020F0502020204030203" pitchFamily="34" charset="0"/>
                <a:cs typeface="Lato" panose="020F0502020204030203" pitchFamily="34" charset="0"/>
              </a:rPr>
              <a:t>current / target branch</a:t>
            </a:r>
            <a:r>
              <a:rPr kumimoji="0" lang="en-US" altLang="en-US" sz="2600" b="0" i="0" u="none" strike="noStrike" cap="none" normalizeH="0" baseline="0" dirty="0">
                <a:ln>
                  <a:noFill/>
                </a:ln>
                <a:effectLst/>
                <a:latin typeface="Lato" panose="020F0502020204030203" pitchFamily="34" charset="0"/>
                <a:ea typeface="Lato" panose="020F0502020204030203" pitchFamily="34" charset="0"/>
                <a:cs typeface="Lato" panose="020F0502020204030203" pitchFamily="34" charset="0"/>
              </a:rPr>
              <a:t>, git fetch should be followed by git merge command. </a:t>
            </a:r>
          </a:p>
          <a:p>
            <a:endParaRPr lang="en-US" sz="2600" dirty="0">
              <a:latin typeface="Lato" panose="020F0502020204030203" pitchFamily="34" charset="0"/>
            </a:endParaRPr>
          </a:p>
          <a:p>
            <a:endParaRPr lang="en-US" sz="2600" dirty="0"/>
          </a:p>
        </p:txBody>
      </p:sp>
      <p:sp>
        <p:nvSpPr>
          <p:cNvPr id="5" name="Rectangle 2">
            <a:extLst>
              <a:ext uri="{FF2B5EF4-FFF2-40B4-BE49-F238E27FC236}">
                <a16:creationId xmlns:a16="http://schemas.microsoft.com/office/drawing/2014/main" id="{EC8288C3-6B21-2DA3-F408-9CB937C9635B}"/>
              </a:ext>
            </a:extLst>
          </p:cNvPr>
          <p:cNvSpPr>
            <a:spLocks noChangeArrowheads="1"/>
          </p:cNvSpPr>
          <p:nvPr/>
        </p:nvSpPr>
        <p:spPr bwMode="auto">
          <a:xfrm>
            <a:off x="-20320" y="-12681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55453"/>
                </a:solidFill>
                <a:effectLst/>
                <a:latin typeface="Lato" panose="020F0502020204030203" pitchFamily="34" charset="0"/>
              </a:rPr>
              <a:t>he </a:t>
            </a:r>
            <a:r>
              <a:rPr kumimoji="0" lang="en-US" altLang="en-US" sz="1000" b="0" i="0" u="none" strike="noStrike" cap="none" normalizeH="0" baseline="0">
                <a:ln>
                  <a:noFill/>
                </a:ln>
                <a:solidFill>
                  <a:srgbClr val="E01E5A"/>
                </a:solidFill>
                <a:effectLst/>
                <a:latin typeface="Lato" panose="020F0502020204030203" pitchFamily="34" charset="0"/>
              </a:rPr>
              <a:t>git config</a:t>
            </a:r>
            <a:r>
              <a:rPr kumimoji="0" lang="en-US" altLang="en-US" sz="1200" b="0" i="0" u="none" strike="noStrike" cap="none" normalizeH="0" baseline="0">
                <a:ln>
                  <a:noFill/>
                </a:ln>
                <a:solidFill>
                  <a:srgbClr val="355453"/>
                </a:solidFill>
                <a:effectLst/>
                <a:latin typeface="Lato" panose="020F0502020204030203" pitchFamily="34" charset="0"/>
              </a:rPr>
              <a:t> command is a convenient way to set configuration options for defining the behavior of the repository, user information and preferences, git installation-based configurations, and many such things.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1FBCC4A-5DFB-07EE-08B4-1747FD2287AF}"/>
              </a:ext>
            </a:extLst>
          </p:cNvPr>
          <p:cNvSpPr>
            <a:spLocks noChangeArrowheads="1"/>
          </p:cNvSpPr>
          <p:nvPr/>
        </p:nvSpPr>
        <p:spPr bwMode="auto">
          <a:xfrm>
            <a:off x="0" y="-184666"/>
            <a:ext cx="184731" cy="369332"/>
          </a:xfrm>
          <a:prstGeom prst="rect">
            <a:avLst/>
          </a:prstGeom>
          <a:solidFill>
            <a:srgbClr val="F2F6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7334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B517B-731B-8A44-B949-652A5D89011E}"/>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F1AC0DDA-98FF-0894-3C63-B0A5D1917D66}"/>
              </a:ext>
            </a:extLst>
          </p:cNvPr>
          <p:cNvSpPr/>
          <p:nvPr/>
        </p:nvSpPr>
        <p:spPr>
          <a:xfrm>
            <a:off x="3312160" y="368951"/>
            <a:ext cx="581152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INTERVIEW QUESTION</a:t>
            </a:r>
          </a:p>
        </p:txBody>
      </p:sp>
      <p:sp>
        <p:nvSpPr>
          <p:cNvPr id="2" name="TextBox 1">
            <a:extLst>
              <a:ext uri="{FF2B5EF4-FFF2-40B4-BE49-F238E27FC236}">
                <a16:creationId xmlns:a16="http://schemas.microsoft.com/office/drawing/2014/main" id="{38C4A3DE-BC61-7D8F-94D7-ACA3453FCBD6}"/>
              </a:ext>
            </a:extLst>
          </p:cNvPr>
          <p:cNvSpPr txBox="1"/>
          <p:nvPr/>
        </p:nvSpPr>
        <p:spPr>
          <a:xfrm>
            <a:off x="462280" y="1105734"/>
            <a:ext cx="11267440" cy="523220"/>
          </a:xfrm>
          <a:prstGeom prst="rect">
            <a:avLst/>
          </a:prstGeom>
          <a:noFill/>
        </p:spPr>
        <p:txBody>
          <a:bodyPr wrap="square" rtlCol="0">
            <a:spAutoFit/>
          </a:bodyPr>
          <a:lstStyle/>
          <a:p>
            <a:pPr algn="l"/>
            <a:r>
              <a:rPr lang="en-US" sz="2800" b="1" i="0" dirty="0">
                <a:effectLst/>
                <a:latin typeface="Lato" panose="020F0502020204030203" pitchFamily="34" charset="0"/>
              </a:rPr>
              <a:t>8. Can you tell the difference </a:t>
            </a:r>
            <a:r>
              <a:rPr lang="en-US" sz="2800" b="1" i="0" dirty="0">
                <a:solidFill>
                  <a:schemeClr val="accent2"/>
                </a:solidFill>
                <a:effectLst/>
                <a:latin typeface="Lato" panose="020F0502020204030203" pitchFamily="34" charset="0"/>
              </a:rPr>
              <a:t>between Git and GitHub?</a:t>
            </a:r>
          </a:p>
        </p:txBody>
      </p:sp>
      <p:sp>
        <p:nvSpPr>
          <p:cNvPr id="4" name="TextBox 3">
            <a:extLst>
              <a:ext uri="{FF2B5EF4-FFF2-40B4-BE49-F238E27FC236}">
                <a16:creationId xmlns:a16="http://schemas.microsoft.com/office/drawing/2014/main" id="{EF124595-B85A-1939-3AC7-6662601B4A5E}"/>
              </a:ext>
            </a:extLst>
          </p:cNvPr>
          <p:cNvSpPr txBox="1"/>
          <p:nvPr/>
        </p:nvSpPr>
        <p:spPr>
          <a:xfrm>
            <a:off x="462280" y="1695329"/>
            <a:ext cx="11709400" cy="5632311"/>
          </a:xfrm>
          <a:prstGeom prst="rect">
            <a:avLst/>
          </a:prstGeom>
          <a:noFill/>
        </p:spPr>
        <p:txBody>
          <a:bodyPr wrap="square" rtlCol="0">
            <a:spAutoFit/>
          </a:bodyPr>
          <a:lstStyle/>
          <a:p>
            <a:pPr marL="0" algn="l" rtl="0" eaLnBrk="1" fontAlgn="ctr" latinLnBrk="0" hangingPunct="1">
              <a:spcBef>
                <a:spcPts val="0"/>
              </a:spcBef>
              <a:spcAft>
                <a:spcPts val="0"/>
              </a:spcAft>
            </a:pPr>
            <a:r>
              <a:rPr lang="en-US" sz="2400" b="0" i="0" u="none" strike="noStrike" kern="1200" dirty="0">
                <a:solidFill>
                  <a:schemeClr val="accent2"/>
                </a:solidFill>
                <a:effectLst/>
                <a:latin typeface="Lato" panose="020F0502020204030203" pitchFamily="34" charset="0"/>
                <a:ea typeface="Lato" panose="020F0502020204030203" pitchFamily="34" charset="0"/>
                <a:cs typeface="Lato" panose="020F0502020204030203" pitchFamily="34" charset="0"/>
              </a:rPr>
              <a:t>Git:-  </a:t>
            </a:r>
          </a:p>
          <a:p>
            <a:pPr marL="0" algn="l" rtl="0" eaLnBrk="1" fontAlgn="ctr" latinLnBrk="0" hangingPunct="1">
              <a:spcBef>
                <a:spcPts val="0"/>
              </a:spcBef>
              <a:spcAft>
                <a:spcPts val="0"/>
              </a:spcAft>
            </a:pPr>
            <a:endParaRPr lang="en-US" sz="2400" b="0" i="0" u="none" strike="noStrike" dirty="0">
              <a:solidFill>
                <a:schemeClr val="accent2"/>
              </a:solidFill>
              <a:effectLst/>
              <a:latin typeface="Lato" panose="020F0502020204030203" pitchFamily="34" charset="0"/>
              <a:ea typeface="Lato" panose="020F0502020204030203" pitchFamily="34" charset="0"/>
              <a:cs typeface="Lato" panose="020F0502020204030203" pitchFamily="34" charset="0"/>
            </a:endParaRPr>
          </a:p>
          <a:p>
            <a:pPr marL="0" algn="l" rtl="0" eaLnBrk="1" fontAlgn="ctr" latinLnBrk="0" hangingPunct="1">
              <a:spcBef>
                <a:spcPts val="0"/>
              </a:spcBef>
              <a:spcAft>
                <a:spcPts val="0"/>
              </a:spcAft>
            </a:pP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This is a distributed version control system</a:t>
            </a:r>
            <a:r>
              <a:rPr lang="en-US" sz="2400" b="0" i="0" u="none" strike="noStrike" kern="1200" dirty="0">
                <a:solidFill>
                  <a:schemeClr val="accent2"/>
                </a:solidFill>
                <a:effectLst/>
                <a:latin typeface="Lato" panose="020F0502020204030203" pitchFamily="34" charset="0"/>
                <a:ea typeface="Lato" panose="020F0502020204030203" pitchFamily="34" charset="0"/>
                <a:cs typeface="Lato" panose="020F0502020204030203" pitchFamily="34" charset="0"/>
              </a:rPr>
              <a:t> </a:t>
            </a:r>
            <a:r>
              <a:rPr lang="en-US" sz="2400" b="1" i="0" u="none" strike="noStrike" kern="1200" dirty="0">
                <a:solidFill>
                  <a:schemeClr val="accent2"/>
                </a:solidFill>
                <a:effectLst/>
                <a:latin typeface="Lato" panose="020F0502020204030203" pitchFamily="34" charset="0"/>
                <a:ea typeface="Lato" panose="020F0502020204030203" pitchFamily="34" charset="0"/>
                <a:cs typeface="Lato" panose="020F0502020204030203" pitchFamily="34" charset="0"/>
              </a:rPr>
              <a:t>installed on local machines</a:t>
            </a:r>
            <a:r>
              <a:rPr lang="en-US" sz="2400" b="0" i="0" u="none" strike="noStrike" kern="1200" dirty="0">
                <a:solidFill>
                  <a:schemeClr val="accent2"/>
                </a:solidFill>
                <a:effectLst/>
                <a:latin typeface="Lato" panose="020F0502020204030203" pitchFamily="34" charset="0"/>
                <a:ea typeface="Lato" panose="020F0502020204030203" pitchFamily="34" charset="0"/>
                <a:cs typeface="Lato" panose="020F0502020204030203" pitchFamily="34" charset="0"/>
              </a:rPr>
              <a:t> </a:t>
            </a: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which allow developers to keep track of commit histories and supports collaborative work.</a:t>
            </a:r>
            <a:endParaRPr lang="en-US" sz="2400" b="0" i="0" u="none" strike="noStrike" dirty="0">
              <a:effectLst/>
              <a:latin typeface="Lato" panose="020F0502020204030203" pitchFamily="34" charset="0"/>
              <a:ea typeface="Lato" panose="020F0502020204030203" pitchFamily="34" charset="0"/>
              <a:cs typeface="Lato" panose="020F0502020204030203" pitchFamily="34" charset="0"/>
            </a:endParaRPr>
          </a:p>
          <a:p>
            <a:pPr marL="0" algn="l" rtl="0" eaLnBrk="1" fontAlgn="ctr" latinLnBrk="0" hangingPunct="1">
              <a:spcBef>
                <a:spcPts val="0"/>
              </a:spcBef>
              <a:spcAft>
                <a:spcPts val="0"/>
              </a:spcAft>
            </a:pP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This is maintained by “The Linux Foundation”.</a:t>
            </a:r>
          </a:p>
          <a:p>
            <a:pPr fontAlgn="ctr"/>
            <a:r>
              <a:rPr lang="en-US" sz="2400" b="0" i="0" u="none" strike="noStrike" kern="1200" dirty="0">
                <a:solidFill>
                  <a:schemeClr val="accent2"/>
                </a:solidFill>
                <a:effectLst/>
                <a:latin typeface="Lato" panose="020F0502020204030203" pitchFamily="34" charset="0"/>
                <a:ea typeface="Lato" panose="020F0502020204030203" pitchFamily="34" charset="0"/>
                <a:cs typeface="Lato" panose="020F0502020204030203" pitchFamily="34" charset="0"/>
              </a:rPr>
              <a:t>SVN, Mercurial</a:t>
            </a: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 </a:t>
            </a:r>
            <a:r>
              <a:rPr lang="en-US" sz="2400" b="0" i="0" u="none" strike="noStrike" kern="1200" dirty="0" err="1">
                <a:solidFill>
                  <a:srgbClr val="FFFFFF"/>
                </a:solidFill>
                <a:effectLst/>
                <a:latin typeface="Lato" panose="020F0502020204030203" pitchFamily="34" charset="0"/>
                <a:ea typeface="Lato" panose="020F0502020204030203" pitchFamily="34" charset="0"/>
                <a:cs typeface="Lato" panose="020F0502020204030203" pitchFamily="34" charset="0"/>
              </a:rPr>
              <a:t>etc</a:t>
            </a: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 are the competitors</a:t>
            </a:r>
            <a:endParaRPr lang="en-US" sz="2400" b="0" i="0" u="none" strike="noStrike" dirty="0">
              <a:effectLst/>
              <a:latin typeface="Lato" panose="020F0502020204030203" pitchFamily="34" charset="0"/>
              <a:ea typeface="Lato" panose="020F0502020204030203" pitchFamily="34" charset="0"/>
              <a:cs typeface="Lato" panose="020F0502020204030203" pitchFamily="34" charset="0"/>
            </a:endParaRPr>
          </a:p>
          <a:p>
            <a:pPr marL="0" algn="l" rtl="0" eaLnBrk="1" fontAlgn="ctr" latinLnBrk="0" hangingPunct="1">
              <a:spcBef>
                <a:spcPts val="0"/>
              </a:spcBef>
              <a:spcAft>
                <a:spcPts val="0"/>
              </a:spcAft>
            </a:pPr>
            <a:endPar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endParaRPr>
          </a:p>
          <a:p>
            <a:pPr marL="0" algn="l" rtl="0" eaLnBrk="1" fontAlgn="ctr" latinLnBrk="0" hangingPunct="1">
              <a:spcBef>
                <a:spcPts val="0"/>
              </a:spcBef>
              <a:spcAft>
                <a:spcPts val="0"/>
              </a:spcAft>
            </a:pPr>
            <a:r>
              <a:rPr lang="en-US" sz="2400" b="0" i="0" u="none" strike="noStrike" dirty="0">
                <a:solidFill>
                  <a:schemeClr val="accent2"/>
                </a:solidFill>
                <a:effectLst/>
                <a:latin typeface="Lato" panose="020F0502020204030203" pitchFamily="34" charset="0"/>
                <a:ea typeface="Lato" panose="020F0502020204030203" pitchFamily="34" charset="0"/>
                <a:cs typeface="Lato" panose="020F0502020204030203" pitchFamily="34" charset="0"/>
              </a:rPr>
              <a:t>GitHub:- </a:t>
            </a:r>
          </a:p>
          <a:p>
            <a:pPr marL="0" algn="l" rtl="0" eaLnBrk="1" fontAlgn="ctr" latinLnBrk="0" hangingPunct="1">
              <a:spcBef>
                <a:spcPts val="0"/>
              </a:spcBef>
              <a:spcAft>
                <a:spcPts val="0"/>
              </a:spcAft>
            </a:pPr>
            <a:endParaRPr lang="en-US" sz="2400" b="0" i="0" u="none" strike="noStrike" dirty="0">
              <a:solidFill>
                <a:schemeClr val="accent2"/>
              </a:solidFill>
              <a:effectLst/>
              <a:latin typeface="Lato" panose="020F0502020204030203" pitchFamily="34" charset="0"/>
              <a:ea typeface="Lato" panose="020F0502020204030203" pitchFamily="34" charset="0"/>
              <a:cs typeface="Lato" panose="020F0502020204030203" pitchFamily="34" charset="0"/>
            </a:endParaRPr>
          </a:p>
          <a:p>
            <a:pPr fontAlgn="ct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This is a </a:t>
            </a:r>
            <a:r>
              <a:rPr lang="en-US" sz="2400" b="1" i="0" u="none" strike="noStrike" kern="1200" dirty="0">
                <a:solidFill>
                  <a:schemeClr val="accent2"/>
                </a:solidFill>
                <a:effectLst/>
                <a:latin typeface="Lato" panose="020F0502020204030203" pitchFamily="34" charset="0"/>
                <a:ea typeface="Lato" panose="020F0502020204030203" pitchFamily="34" charset="0"/>
                <a:cs typeface="Lato" panose="020F0502020204030203" pitchFamily="34" charset="0"/>
              </a:rPr>
              <a:t>cloud-based source code repository</a:t>
            </a:r>
            <a:r>
              <a:rPr lang="en-US" sz="2400" b="0" i="0" u="none" strike="noStrike" kern="1200" dirty="0">
                <a:solidFill>
                  <a:schemeClr val="accent2"/>
                </a:solidFill>
                <a:effectLst/>
                <a:latin typeface="Lato" panose="020F0502020204030203" pitchFamily="34" charset="0"/>
                <a:ea typeface="Lato" panose="020F0502020204030203" pitchFamily="34" charset="0"/>
                <a:cs typeface="Lato" panose="020F0502020204030203" pitchFamily="34" charset="0"/>
              </a:rPr>
              <a:t> </a:t>
            </a: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developed by using git.</a:t>
            </a:r>
          </a:p>
          <a:p>
            <a:pPr marL="0" algn="l" rtl="0" eaLnBrk="1" fontAlgn="ctr" latinLnBrk="0" hangingPunct="1">
              <a:spcBef>
                <a:spcPts val="0"/>
              </a:spcBef>
              <a:spcAft>
                <a:spcPts val="0"/>
              </a:spcAft>
            </a:pP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This was acquired by “Microsoft”</a:t>
            </a:r>
          </a:p>
          <a:p>
            <a:pPr marL="0" algn="l" rtl="0" eaLnBrk="1" fontAlgn="ctr" latinLnBrk="0" hangingPunct="1">
              <a:spcBef>
                <a:spcPts val="0"/>
              </a:spcBef>
              <a:spcAft>
                <a:spcPts val="0"/>
              </a:spcAft>
            </a:pPr>
            <a:endParaRPr lang="en-US" sz="2400" b="0" i="0" u="none" strike="noStrike" dirty="0">
              <a:effectLst/>
              <a:latin typeface="Lato" panose="020F0502020204030203" pitchFamily="34" charset="0"/>
              <a:ea typeface="Lato" panose="020F0502020204030203" pitchFamily="34" charset="0"/>
              <a:cs typeface="Lato" panose="020F0502020204030203" pitchFamily="34" charset="0"/>
            </a:endParaRPr>
          </a:p>
          <a:p>
            <a:pPr marL="0" algn="l" rtl="0" eaLnBrk="1" fontAlgn="ctr" latinLnBrk="0" hangingPunct="1">
              <a:spcBef>
                <a:spcPts val="0"/>
              </a:spcBef>
              <a:spcAft>
                <a:spcPts val="0"/>
              </a:spcAft>
            </a:pPr>
            <a:r>
              <a:rPr lang="en-US" sz="2400" b="0" i="0" u="none" strike="noStrike" kern="1200" dirty="0">
                <a:solidFill>
                  <a:schemeClr val="accent2"/>
                </a:solidFill>
                <a:effectLst/>
                <a:latin typeface="Lato" panose="020F0502020204030203" pitchFamily="34" charset="0"/>
                <a:ea typeface="Lato" panose="020F0502020204030203" pitchFamily="34" charset="0"/>
                <a:cs typeface="Lato" panose="020F0502020204030203" pitchFamily="34" charset="0"/>
              </a:rPr>
              <a:t>GitLab, Atlassian </a:t>
            </a:r>
            <a:r>
              <a:rPr lang="en-US" sz="2400" b="0" i="0" u="none" strike="noStrike" kern="1200" dirty="0" err="1">
                <a:solidFill>
                  <a:schemeClr val="accent2"/>
                </a:solidFill>
                <a:effectLst/>
                <a:latin typeface="Lato" panose="020F0502020204030203" pitchFamily="34" charset="0"/>
                <a:ea typeface="Lato" panose="020F0502020204030203" pitchFamily="34" charset="0"/>
                <a:cs typeface="Lato" panose="020F0502020204030203" pitchFamily="34" charset="0"/>
              </a:rPr>
              <a:t>BitBucket</a:t>
            </a: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 </a:t>
            </a:r>
            <a:r>
              <a:rPr lang="en-US" sz="2400" b="0" i="0" u="none" strike="noStrike" kern="1200" dirty="0" err="1">
                <a:solidFill>
                  <a:srgbClr val="FFFFFF"/>
                </a:solidFill>
                <a:effectLst/>
                <a:latin typeface="Lato" panose="020F0502020204030203" pitchFamily="34" charset="0"/>
                <a:ea typeface="Lato" panose="020F0502020204030203" pitchFamily="34" charset="0"/>
                <a:cs typeface="Lato" panose="020F0502020204030203" pitchFamily="34" charset="0"/>
              </a:rPr>
              <a:t>etc</a:t>
            </a:r>
            <a:r>
              <a:rPr lang="en-US" sz="2400" b="0" i="0" u="none" strike="noStrike" kern="1200" dirty="0">
                <a:solidFill>
                  <a:srgbClr val="FFFFFF"/>
                </a:solidFill>
                <a:effectLst/>
                <a:latin typeface="Lato" panose="020F0502020204030203" pitchFamily="34" charset="0"/>
                <a:ea typeface="Lato" panose="020F0502020204030203" pitchFamily="34" charset="0"/>
                <a:cs typeface="Lato" panose="020F0502020204030203" pitchFamily="34" charset="0"/>
              </a:rPr>
              <a:t> are the competitors.</a:t>
            </a:r>
            <a:endParaRPr lang="en-US" sz="2400" b="0" i="0" u="none" strike="noStrike" dirty="0">
              <a:effectLst/>
              <a:latin typeface="Lato" panose="020F0502020204030203" pitchFamily="34" charset="0"/>
              <a:ea typeface="Lato" panose="020F0502020204030203" pitchFamily="34" charset="0"/>
              <a:cs typeface="Lato" panose="020F0502020204030203" pitchFamily="34" charset="0"/>
            </a:endParaRPr>
          </a:p>
          <a:p>
            <a:endParaRPr lang="en-US" sz="2400" dirty="0">
              <a:latin typeface="Lato" panose="020F0502020204030203" pitchFamily="34" charset="0"/>
              <a:ea typeface="Lato" panose="020F0502020204030203" pitchFamily="34" charset="0"/>
              <a:cs typeface="Lato" panose="020F0502020204030203" pitchFamily="34" charset="0"/>
            </a:endParaRPr>
          </a:p>
          <a:p>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5" name="Rectangle 2">
            <a:extLst>
              <a:ext uri="{FF2B5EF4-FFF2-40B4-BE49-F238E27FC236}">
                <a16:creationId xmlns:a16="http://schemas.microsoft.com/office/drawing/2014/main" id="{FCA9D541-5F3D-E7D3-973A-52051F6B6965}"/>
              </a:ext>
            </a:extLst>
          </p:cNvPr>
          <p:cNvSpPr>
            <a:spLocks noChangeArrowheads="1"/>
          </p:cNvSpPr>
          <p:nvPr/>
        </p:nvSpPr>
        <p:spPr bwMode="auto">
          <a:xfrm>
            <a:off x="-20320" y="-12681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55453"/>
                </a:solidFill>
                <a:effectLst/>
                <a:latin typeface="Lato" panose="020F0502020204030203" pitchFamily="34" charset="0"/>
              </a:rPr>
              <a:t>he </a:t>
            </a:r>
            <a:r>
              <a:rPr kumimoji="0" lang="en-US" altLang="en-US" sz="1000" b="0" i="0" u="none" strike="noStrike" cap="none" normalizeH="0" baseline="0">
                <a:ln>
                  <a:noFill/>
                </a:ln>
                <a:solidFill>
                  <a:srgbClr val="E01E5A"/>
                </a:solidFill>
                <a:effectLst/>
                <a:latin typeface="Lato" panose="020F0502020204030203" pitchFamily="34" charset="0"/>
              </a:rPr>
              <a:t>git config</a:t>
            </a:r>
            <a:r>
              <a:rPr kumimoji="0" lang="en-US" altLang="en-US" sz="1200" b="0" i="0" u="none" strike="noStrike" cap="none" normalizeH="0" baseline="0">
                <a:ln>
                  <a:noFill/>
                </a:ln>
                <a:solidFill>
                  <a:srgbClr val="355453"/>
                </a:solidFill>
                <a:effectLst/>
                <a:latin typeface="Lato" panose="020F0502020204030203" pitchFamily="34" charset="0"/>
              </a:rPr>
              <a:t> command is a convenient way to set configuration options for defining the behavior of the repository, user information and preferences, git installation-based configurations, and many such things.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AB26EB15-799B-6B43-446E-D01BC29156B3}"/>
              </a:ext>
            </a:extLst>
          </p:cNvPr>
          <p:cNvSpPr>
            <a:spLocks noChangeArrowheads="1"/>
          </p:cNvSpPr>
          <p:nvPr/>
        </p:nvSpPr>
        <p:spPr bwMode="auto">
          <a:xfrm>
            <a:off x="0" y="-184666"/>
            <a:ext cx="184731" cy="369332"/>
          </a:xfrm>
          <a:prstGeom prst="rect">
            <a:avLst/>
          </a:prstGeom>
          <a:solidFill>
            <a:srgbClr val="F2F6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002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079A0-EB20-C590-9ED4-25A0EE483455}"/>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5547368-AA7B-1534-728E-BD5655785602}"/>
              </a:ext>
            </a:extLst>
          </p:cNvPr>
          <p:cNvSpPr/>
          <p:nvPr/>
        </p:nvSpPr>
        <p:spPr>
          <a:xfrm>
            <a:off x="3312160" y="368951"/>
            <a:ext cx="581152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INTERVIEW QUESTION</a:t>
            </a:r>
          </a:p>
        </p:txBody>
      </p:sp>
      <p:sp>
        <p:nvSpPr>
          <p:cNvPr id="2" name="TextBox 1">
            <a:extLst>
              <a:ext uri="{FF2B5EF4-FFF2-40B4-BE49-F238E27FC236}">
                <a16:creationId xmlns:a16="http://schemas.microsoft.com/office/drawing/2014/main" id="{EA74EDCC-740D-42A1-3C93-93A335F01D0A}"/>
              </a:ext>
            </a:extLst>
          </p:cNvPr>
          <p:cNvSpPr txBox="1"/>
          <p:nvPr/>
        </p:nvSpPr>
        <p:spPr>
          <a:xfrm>
            <a:off x="462280" y="1105734"/>
            <a:ext cx="11267440" cy="523220"/>
          </a:xfrm>
          <a:prstGeom prst="rect">
            <a:avLst/>
          </a:prstGeom>
          <a:noFill/>
        </p:spPr>
        <p:txBody>
          <a:bodyPr wrap="square" rtlCol="0">
            <a:spAutoFit/>
          </a:bodyPr>
          <a:lstStyle/>
          <a:p>
            <a:pPr algn="l"/>
            <a:r>
              <a:rPr lang="en-US" sz="2800" b="1" dirty="0">
                <a:latin typeface="Lato" panose="020F0502020204030203" pitchFamily="34" charset="0"/>
              </a:rPr>
              <a:t>10</a:t>
            </a:r>
            <a:r>
              <a:rPr lang="en-US" sz="2800" b="1" i="0" dirty="0">
                <a:effectLst/>
                <a:latin typeface="Lato" panose="020F0502020204030203" pitchFamily="34" charset="0"/>
              </a:rPr>
              <a:t>.What do the </a:t>
            </a:r>
            <a:r>
              <a:rPr lang="en-US" sz="2800" b="1" i="0" dirty="0">
                <a:solidFill>
                  <a:schemeClr val="accent2"/>
                </a:solidFill>
                <a:effectLst/>
                <a:latin typeface="Lato" panose="020F0502020204030203" pitchFamily="34" charset="0"/>
              </a:rPr>
              <a:t>git diff and git status </a:t>
            </a:r>
            <a:r>
              <a:rPr lang="en-US" sz="2800" b="1" i="0" dirty="0">
                <a:effectLst/>
                <a:latin typeface="Lato" panose="020F0502020204030203" pitchFamily="34" charset="0"/>
              </a:rPr>
              <a:t>commands do?</a:t>
            </a:r>
          </a:p>
        </p:txBody>
      </p:sp>
      <p:sp>
        <p:nvSpPr>
          <p:cNvPr id="4" name="TextBox 3">
            <a:extLst>
              <a:ext uri="{FF2B5EF4-FFF2-40B4-BE49-F238E27FC236}">
                <a16:creationId xmlns:a16="http://schemas.microsoft.com/office/drawing/2014/main" id="{4EA97433-1EAF-1A10-F0A3-7888EB280A24}"/>
              </a:ext>
            </a:extLst>
          </p:cNvPr>
          <p:cNvSpPr txBox="1"/>
          <p:nvPr/>
        </p:nvSpPr>
        <p:spPr>
          <a:xfrm>
            <a:off x="462280" y="1695329"/>
            <a:ext cx="11709400" cy="5632311"/>
          </a:xfrm>
          <a:prstGeom prst="rect">
            <a:avLst/>
          </a:prstGeom>
          <a:noFill/>
        </p:spPr>
        <p:txBody>
          <a:bodyPr wrap="square" rtlCol="0">
            <a:spAutoFit/>
          </a:bodyPr>
          <a:lstStyle/>
          <a:p>
            <a:pPr marL="0" algn="l" rtl="0" eaLnBrk="1" fontAlgn="ctr" latinLnBrk="0" hangingPunct="1">
              <a:spcBef>
                <a:spcPts val="0"/>
              </a:spcBef>
              <a:spcAft>
                <a:spcPts val="0"/>
              </a:spcAft>
            </a:pPr>
            <a:r>
              <a:rPr lang="en-US" sz="2400" b="0" i="0" u="none" strike="noStrike" kern="1200" dirty="0">
                <a:solidFill>
                  <a:schemeClr val="accent2"/>
                </a:solidFill>
                <a:effectLst/>
                <a:latin typeface="Lato" panose="020F0502020204030203" pitchFamily="34" charset="0"/>
                <a:ea typeface="Lato" panose="020F0502020204030203" pitchFamily="34" charset="0"/>
                <a:cs typeface="Lato" panose="020F0502020204030203" pitchFamily="34" charset="0"/>
              </a:rPr>
              <a:t>Git diff :-  </a:t>
            </a:r>
          </a:p>
          <a:p>
            <a:pPr marL="0" algn="l" rtl="0" eaLnBrk="1" fontAlgn="ctr" latinLnBrk="0" hangingPunct="1">
              <a:spcBef>
                <a:spcPts val="0"/>
              </a:spcBef>
              <a:spcAft>
                <a:spcPts val="0"/>
              </a:spcAft>
            </a:pPr>
            <a:r>
              <a:rPr lang="en-US" sz="2400" dirty="0">
                <a:solidFill>
                  <a:schemeClr val="accent2"/>
                </a:solidFill>
                <a:latin typeface="Lato" panose="020F0502020204030203" pitchFamily="34" charset="0"/>
                <a:ea typeface="Lato" panose="020F0502020204030203" pitchFamily="34" charset="0"/>
                <a:cs typeface="Lato" panose="020F0502020204030203" pitchFamily="34" charset="0"/>
              </a:rPr>
              <a:t>Git</a:t>
            </a:r>
            <a:r>
              <a:rPr lang="en-US" sz="2400" dirty="0">
                <a:latin typeface="Lato" panose="020F0502020204030203" pitchFamily="34" charset="0"/>
                <a:ea typeface="Lato" panose="020F0502020204030203" pitchFamily="34" charset="0"/>
                <a:cs typeface="Lato" panose="020F0502020204030203" pitchFamily="34" charset="0"/>
              </a:rPr>
              <a:t> diff shows the different content of the file. Like if we pull the new code then with the help of git diff we can identify what content is added or what is the diff. content in the file .</a:t>
            </a:r>
          </a:p>
          <a:p>
            <a:pPr marL="0" algn="l" rtl="0" eaLnBrk="1" fontAlgn="ctr" latinLnBrk="0" hangingPunct="1">
              <a:spcBef>
                <a:spcPts val="0"/>
              </a:spcBef>
              <a:spcAft>
                <a:spcPts val="0"/>
              </a:spcAft>
            </a:pPr>
            <a:endParaRPr lang="en-US" sz="2400" b="0" i="0" u="none" strike="noStrike" dirty="0">
              <a:effectLst/>
              <a:latin typeface="Lato" panose="020F0502020204030203" pitchFamily="34" charset="0"/>
              <a:ea typeface="Lato" panose="020F0502020204030203" pitchFamily="34" charset="0"/>
              <a:cs typeface="Lato" panose="020F0502020204030203" pitchFamily="34" charset="0"/>
            </a:endParaRPr>
          </a:p>
          <a:p>
            <a:pPr marL="0" algn="l" rtl="0" eaLnBrk="1" fontAlgn="ctr" latinLnBrk="0" hangingPunct="1">
              <a:spcBef>
                <a:spcPts val="0"/>
              </a:spcBef>
              <a:spcAft>
                <a:spcPts val="0"/>
              </a:spcAft>
            </a:pPr>
            <a:r>
              <a:rPr lang="en-US" sz="2400" dirty="0">
                <a:latin typeface="Lato" panose="020F0502020204030203" pitchFamily="34" charset="0"/>
                <a:ea typeface="Lato" panose="020F0502020204030203" pitchFamily="34" charset="0"/>
                <a:cs typeface="Lato" panose="020F0502020204030203" pitchFamily="34" charset="0"/>
              </a:rPr>
              <a:t>syntax:- </a:t>
            </a:r>
            <a:r>
              <a:rPr lang="en-US" sz="2400" dirty="0">
                <a:solidFill>
                  <a:schemeClr val="accent2"/>
                </a:solidFill>
                <a:latin typeface="Lato" panose="020F0502020204030203" pitchFamily="34" charset="0"/>
                <a:ea typeface="Lato" panose="020F0502020204030203" pitchFamily="34" charset="0"/>
                <a:cs typeface="Lato" panose="020F0502020204030203" pitchFamily="34" charset="0"/>
              </a:rPr>
              <a:t>git diff &lt;filename&gt;</a:t>
            </a:r>
          </a:p>
          <a:p>
            <a:pPr marL="0" algn="l" rtl="0" eaLnBrk="1" fontAlgn="ctr" latinLnBrk="0" hangingPunct="1">
              <a:spcBef>
                <a:spcPts val="0"/>
              </a:spcBef>
              <a:spcAft>
                <a:spcPts val="0"/>
              </a:spcAft>
            </a:pPr>
            <a:endParaRPr lang="en-US" sz="2400" b="0" i="0" u="none" strike="noStrike" dirty="0">
              <a:effectLst/>
              <a:latin typeface="Lato" panose="020F0502020204030203" pitchFamily="34" charset="0"/>
              <a:ea typeface="Lato" panose="020F0502020204030203" pitchFamily="34" charset="0"/>
              <a:cs typeface="Lato" panose="020F0502020204030203" pitchFamily="34" charset="0"/>
            </a:endParaRPr>
          </a:p>
          <a:p>
            <a:pPr marL="0" algn="l" rtl="0" eaLnBrk="1" fontAlgn="ctr" latinLnBrk="0" hangingPunct="1">
              <a:spcBef>
                <a:spcPts val="0"/>
              </a:spcBef>
              <a:spcAft>
                <a:spcPts val="0"/>
              </a:spcAft>
            </a:pPr>
            <a:r>
              <a:rPr lang="en-US" sz="2400" b="0" i="0" u="none" strike="noStrike" dirty="0" err="1">
                <a:solidFill>
                  <a:schemeClr val="accent2"/>
                </a:solidFill>
                <a:effectLst/>
                <a:latin typeface="Lato" panose="020F0502020204030203" pitchFamily="34" charset="0"/>
                <a:ea typeface="Lato" panose="020F0502020204030203" pitchFamily="34" charset="0"/>
                <a:cs typeface="Lato" panose="020F0502020204030203" pitchFamily="34" charset="0"/>
              </a:rPr>
              <a:t>GitStatus</a:t>
            </a:r>
            <a:r>
              <a:rPr lang="en-US" sz="2400" b="0" i="0" u="none" strike="noStrike" dirty="0">
                <a:solidFill>
                  <a:schemeClr val="accent2"/>
                </a:solidFill>
                <a:effectLst/>
                <a:latin typeface="Lato" panose="020F0502020204030203" pitchFamily="34" charset="0"/>
                <a:ea typeface="Lato" panose="020F0502020204030203" pitchFamily="34" charset="0"/>
                <a:cs typeface="Lato" panose="020F0502020204030203" pitchFamily="34" charset="0"/>
              </a:rPr>
              <a:t>:- </a:t>
            </a:r>
          </a:p>
          <a:p>
            <a:pPr marL="0" algn="l" rtl="0" eaLnBrk="1" fontAlgn="ctr" latinLnBrk="0" hangingPunct="1">
              <a:spcBef>
                <a:spcPts val="0"/>
              </a:spcBef>
              <a:spcAft>
                <a:spcPts val="0"/>
              </a:spcAft>
            </a:pPr>
            <a:endParaRPr lang="en-US" sz="2400" b="0" i="0" u="none" strike="noStrike" dirty="0">
              <a:solidFill>
                <a:schemeClr val="accent2"/>
              </a:solidFill>
              <a:effectLst/>
              <a:latin typeface="Lato" panose="020F0502020204030203" pitchFamily="34" charset="0"/>
              <a:ea typeface="Lato" panose="020F0502020204030203" pitchFamily="34" charset="0"/>
              <a:cs typeface="Lato" panose="020F0502020204030203" pitchFamily="34" charset="0"/>
            </a:endParaRPr>
          </a:p>
          <a:p>
            <a:pPr marL="0" algn="l" rtl="0" eaLnBrk="1" fontAlgn="ctr" latinLnBrk="0" hangingPunct="1">
              <a:spcBef>
                <a:spcPts val="0"/>
              </a:spcBef>
              <a:spcAft>
                <a:spcPts val="0"/>
              </a:spcAft>
            </a:pPr>
            <a:r>
              <a:rPr lang="en-US" sz="2400" b="0" i="0" u="none" strike="noStrike" dirty="0">
                <a:solidFill>
                  <a:schemeClr val="accent2"/>
                </a:solidFill>
                <a:effectLst/>
                <a:latin typeface="Lato" panose="020F0502020204030203" pitchFamily="34" charset="0"/>
                <a:ea typeface="Lato" panose="020F0502020204030203" pitchFamily="34" charset="0"/>
                <a:cs typeface="Lato" panose="020F0502020204030203" pitchFamily="34" charset="0"/>
              </a:rPr>
              <a:t>Git status </a:t>
            </a:r>
            <a:r>
              <a:rPr lang="en-US" sz="2400" b="0" i="0" u="none" strike="noStrike" dirty="0">
                <a:effectLst/>
                <a:latin typeface="Lato" panose="020F0502020204030203" pitchFamily="34" charset="0"/>
                <a:ea typeface="Lato" panose="020F0502020204030203" pitchFamily="34" charset="0"/>
                <a:cs typeface="Lato" panose="020F0502020204030203" pitchFamily="34" charset="0"/>
              </a:rPr>
              <a:t>is used to show the status of tracked file or untracked file. We can also say with git status we can check the status of the file , is in the working area or stagin</a:t>
            </a:r>
            <a:r>
              <a:rPr lang="en-US" sz="2400" dirty="0">
                <a:latin typeface="Lato" panose="020F0502020204030203" pitchFamily="34" charset="0"/>
                <a:ea typeface="Lato" panose="020F0502020204030203" pitchFamily="34" charset="0"/>
                <a:cs typeface="Lato" panose="020F0502020204030203" pitchFamily="34" charset="0"/>
              </a:rPr>
              <a:t>g area.</a:t>
            </a:r>
          </a:p>
          <a:p>
            <a:pPr marL="0" algn="l" rtl="0" eaLnBrk="1" fontAlgn="ctr" latinLnBrk="0" hangingPunct="1">
              <a:spcBef>
                <a:spcPts val="0"/>
              </a:spcBef>
              <a:spcAft>
                <a:spcPts val="0"/>
              </a:spcAft>
            </a:pPr>
            <a:r>
              <a:rPr lang="en-US" sz="2400" b="0" i="0" u="none" strike="noStrike" dirty="0">
                <a:effectLst/>
                <a:latin typeface="Lato" panose="020F0502020204030203" pitchFamily="34" charset="0"/>
                <a:ea typeface="Lato" panose="020F0502020204030203" pitchFamily="34" charset="0"/>
                <a:cs typeface="Lato" panose="020F0502020204030203" pitchFamily="34" charset="0"/>
              </a:rPr>
              <a:t>syntax:- </a:t>
            </a:r>
            <a:r>
              <a:rPr lang="en-US" sz="2400" b="0" i="0" u="none" strike="noStrike" dirty="0">
                <a:solidFill>
                  <a:schemeClr val="accent2"/>
                </a:solidFill>
                <a:effectLst/>
                <a:latin typeface="Lato" panose="020F0502020204030203" pitchFamily="34" charset="0"/>
                <a:ea typeface="Lato" panose="020F0502020204030203" pitchFamily="34" charset="0"/>
                <a:cs typeface="Lato" panose="020F0502020204030203" pitchFamily="34" charset="0"/>
              </a:rPr>
              <a:t>git status</a:t>
            </a:r>
          </a:p>
          <a:p>
            <a:endParaRPr lang="en-US" sz="2400" dirty="0">
              <a:latin typeface="Lato" panose="020F0502020204030203" pitchFamily="34" charset="0"/>
              <a:ea typeface="Lato" panose="020F0502020204030203" pitchFamily="34" charset="0"/>
              <a:cs typeface="Lato" panose="020F0502020204030203" pitchFamily="34" charset="0"/>
            </a:endParaRPr>
          </a:p>
          <a:p>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5" name="Rectangle 2">
            <a:extLst>
              <a:ext uri="{FF2B5EF4-FFF2-40B4-BE49-F238E27FC236}">
                <a16:creationId xmlns:a16="http://schemas.microsoft.com/office/drawing/2014/main" id="{AA1A8715-CFEA-F3BD-692C-D863DC91F942}"/>
              </a:ext>
            </a:extLst>
          </p:cNvPr>
          <p:cNvSpPr>
            <a:spLocks noChangeArrowheads="1"/>
          </p:cNvSpPr>
          <p:nvPr/>
        </p:nvSpPr>
        <p:spPr bwMode="auto">
          <a:xfrm>
            <a:off x="-20320" y="-12681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55453"/>
                </a:solidFill>
                <a:effectLst/>
                <a:latin typeface="Lato" panose="020F0502020204030203" pitchFamily="34" charset="0"/>
              </a:rPr>
              <a:t>he </a:t>
            </a:r>
            <a:r>
              <a:rPr kumimoji="0" lang="en-US" altLang="en-US" sz="1000" b="0" i="0" u="none" strike="noStrike" cap="none" normalizeH="0" baseline="0">
                <a:ln>
                  <a:noFill/>
                </a:ln>
                <a:solidFill>
                  <a:srgbClr val="E01E5A"/>
                </a:solidFill>
                <a:effectLst/>
                <a:latin typeface="Lato" panose="020F0502020204030203" pitchFamily="34" charset="0"/>
              </a:rPr>
              <a:t>git config</a:t>
            </a:r>
            <a:r>
              <a:rPr kumimoji="0" lang="en-US" altLang="en-US" sz="1200" b="0" i="0" u="none" strike="noStrike" cap="none" normalizeH="0" baseline="0">
                <a:ln>
                  <a:noFill/>
                </a:ln>
                <a:solidFill>
                  <a:srgbClr val="355453"/>
                </a:solidFill>
                <a:effectLst/>
                <a:latin typeface="Lato" panose="020F0502020204030203" pitchFamily="34" charset="0"/>
              </a:rPr>
              <a:t> command is a convenient way to set configuration options for defining the behavior of the repository, user information and preferences, git installation-based configurations, and many such things.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58B130A-BD84-84A4-E8E8-35513F27E5E3}"/>
              </a:ext>
            </a:extLst>
          </p:cNvPr>
          <p:cNvSpPr>
            <a:spLocks noChangeArrowheads="1"/>
          </p:cNvSpPr>
          <p:nvPr/>
        </p:nvSpPr>
        <p:spPr bwMode="auto">
          <a:xfrm>
            <a:off x="0" y="-184666"/>
            <a:ext cx="184731" cy="369332"/>
          </a:xfrm>
          <a:prstGeom prst="rect">
            <a:avLst/>
          </a:prstGeom>
          <a:solidFill>
            <a:srgbClr val="F2F6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680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0840E-0AEC-335D-1975-0C97684A042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700A3CA-CE60-0EED-140D-CBAE64345BF2}"/>
              </a:ext>
            </a:extLst>
          </p:cNvPr>
          <p:cNvSpPr txBox="1"/>
          <p:nvPr/>
        </p:nvSpPr>
        <p:spPr>
          <a:xfrm>
            <a:off x="558800" y="1574800"/>
            <a:ext cx="10728960"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effectLst/>
                <a:latin typeface="+mj-lt"/>
              </a:rPr>
              <a:t>A centralized version control system offers </a:t>
            </a:r>
            <a:r>
              <a:rPr lang="en-US" sz="2400" b="0" i="0" dirty="0">
                <a:solidFill>
                  <a:schemeClr val="accent2"/>
                </a:solidFill>
                <a:effectLst/>
                <a:latin typeface="+mj-lt"/>
              </a:rPr>
              <a:t>software development </a:t>
            </a:r>
            <a:r>
              <a:rPr lang="en-US" sz="2400" b="0" i="0" dirty="0">
                <a:effectLst/>
                <a:latin typeface="+mj-lt"/>
              </a:rPr>
              <a:t>teams a way to collaborate using a central server.</a:t>
            </a:r>
          </a:p>
          <a:p>
            <a:pPr marL="342900" indent="-342900">
              <a:buFont typeface="Wingdings" panose="05000000000000000000" pitchFamily="2" charset="2"/>
              <a:buChar char="Ø"/>
            </a:pPr>
            <a:endParaRPr lang="en-US" sz="2400" b="0" i="0" dirty="0">
              <a:effectLst/>
              <a:latin typeface="+mj-lt"/>
            </a:endParaRPr>
          </a:p>
          <a:p>
            <a:pPr marL="342900" indent="-342900">
              <a:buFont typeface="Wingdings" panose="05000000000000000000" pitchFamily="2" charset="2"/>
              <a:buChar char="Ø"/>
            </a:pPr>
            <a:r>
              <a:rPr lang="en-US" sz="2400" dirty="0">
                <a:latin typeface="Söhne"/>
              </a:rPr>
              <a:t>It </a:t>
            </a:r>
            <a:r>
              <a:rPr lang="en-US" sz="2400" b="0" i="0" dirty="0">
                <a:effectLst/>
                <a:latin typeface="Söhne"/>
              </a:rPr>
              <a:t>is a type of version control system where a single, </a:t>
            </a:r>
            <a:r>
              <a:rPr lang="en-US" sz="2400" b="0" i="0" dirty="0">
                <a:solidFill>
                  <a:schemeClr val="accent2"/>
                </a:solidFill>
                <a:effectLst/>
                <a:latin typeface="Söhne"/>
              </a:rPr>
              <a:t>central repository </a:t>
            </a:r>
            <a:r>
              <a:rPr lang="en-US" sz="2400" b="0" i="0" dirty="0">
                <a:effectLst/>
                <a:latin typeface="Söhne"/>
              </a:rPr>
              <a:t>stores the entire </a:t>
            </a:r>
            <a:r>
              <a:rPr lang="en-US" sz="2400" b="0" i="0" dirty="0">
                <a:solidFill>
                  <a:schemeClr val="accent2"/>
                </a:solidFill>
                <a:effectLst/>
                <a:latin typeface="Söhne"/>
              </a:rPr>
              <a:t>history of a project</a:t>
            </a:r>
            <a:r>
              <a:rPr lang="en-US" sz="2400" b="0" i="0" dirty="0">
                <a:effectLst/>
                <a:latin typeface="Söhne"/>
              </a:rPr>
              <a:t>, as well as the files and changes made to those files. </a:t>
            </a:r>
          </a:p>
          <a:p>
            <a:pPr marL="342900" indent="-342900">
              <a:buFont typeface="Wingdings" panose="05000000000000000000" pitchFamily="2" charset="2"/>
              <a:buChar char="Ø"/>
            </a:pPr>
            <a:endParaRPr lang="en-US" sz="2400" dirty="0">
              <a:latin typeface="+mj-lt"/>
            </a:endParaRPr>
          </a:p>
          <a:p>
            <a:pPr marL="342900" indent="-342900">
              <a:buFont typeface="Wingdings" panose="05000000000000000000" pitchFamily="2" charset="2"/>
              <a:buChar char="Ø"/>
            </a:pPr>
            <a:r>
              <a:rPr lang="en-US" sz="2400" b="0" i="0" dirty="0">
                <a:effectLst/>
                <a:latin typeface="Söhne"/>
              </a:rPr>
              <a:t>In a </a:t>
            </a:r>
            <a:r>
              <a:rPr lang="en-US" sz="2400" b="0" i="0" dirty="0">
                <a:solidFill>
                  <a:schemeClr val="accent2"/>
                </a:solidFill>
                <a:effectLst/>
                <a:latin typeface="Söhne"/>
              </a:rPr>
              <a:t>centralized VCS</a:t>
            </a:r>
            <a:r>
              <a:rPr lang="en-US" sz="2400" b="0" i="0" dirty="0">
                <a:effectLst/>
                <a:latin typeface="Söhne"/>
              </a:rPr>
              <a:t>, each developer has a working copy of the project on their local machine. They can </a:t>
            </a:r>
            <a:r>
              <a:rPr lang="en-US" sz="2400" b="0" i="0" dirty="0">
                <a:solidFill>
                  <a:schemeClr val="accent2"/>
                </a:solidFill>
                <a:effectLst/>
                <a:latin typeface="Söhne"/>
              </a:rPr>
              <a:t>edit files, add new files, or delete files </a:t>
            </a:r>
            <a:r>
              <a:rPr lang="en-US" sz="2400" b="0" i="0" dirty="0">
                <a:effectLst/>
                <a:latin typeface="Söhne"/>
              </a:rPr>
              <a:t>locally. However, to share their changes with others, they need to commit those changes to the central repository. Other developers can then update their working copies by pulling the </a:t>
            </a:r>
            <a:r>
              <a:rPr lang="en-US" sz="2400" b="0" i="0" dirty="0">
                <a:solidFill>
                  <a:schemeClr val="accent2"/>
                </a:solidFill>
                <a:effectLst/>
                <a:latin typeface="Söhne"/>
              </a:rPr>
              <a:t>latest changes from the central repository</a:t>
            </a:r>
            <a:r>
              <a:rPr lang="en-US" sz="2400" b="0" i="0" dirty="0">
                <a:effectLst/>
                <a:latin typeface="Söhne"/>
              </a:rPr>
              <a:t>.</a:t>
            </a:r>
            <a:endParaRPr lang="en-US" sz="2400" dirty="0">
              <a:latin typeface="+mj-lt"/>
            </a:endParaRPr>
          </a:p>
          <a:p>
            <a:endParaRPr lang="en-US" sz="2400" dirty="0">
              <a:latin typeface="+mj-lt"/>
            </a:endParaRPr>
          </a:p>
        </p:txBody>
      </p:sp>
      <p:sp>
        <p:nvSpPr>
          <p:cNvPr id="8" name="Rectangle: Rounded Corners 7">
            <a:extLst>
              <a:ext uri="{FF2B5EF4-FFF2-40B4-BE49-F238E27FC236}">
                <a16:creationId xmlns:a16="http://schemas.microsoft.com/office/drawing/2014/main" id="{1FD88D96-D3F1-B474-7676-B1D9EB56FDAF}"/>
              </a:ext>
            </a:extLst>
          </p:cNvPr>
          <p:cNvSpPr/>
          <p:nvPr/>
        </p:nvSpPr>
        <p:spPr>
          <a:xfrm>
            <a:off x="3088640" y="378460"/>
            <a:ext cx="5425440" cy="797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err="1"/>
              <a:t>Centralised</a:t>
            </a:r>
            <a:r>
              <a:rPr lang="en-US" sz="2800" b="1" dirty="0"/>
              <a:t> Version Control System</a:t>
            </a:r>
          </a:p>
        </p:txBody>
      </p:sp>
    </p:spTree>
    <p:extLst>
      <p:ext uri="{BB962C8B-B14F-4D97-AF65-F5344CB8AC3E}">
        <p14:creationId xmlns:p14="http://schemas.microsoft.com/office/powerpoint/2010/main" val="123213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A2CEF-9BA7-49CF-480D-398DBA2B1D9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51892EC-C20F-8629-1A70-6B157132346A}"/>
              </a:ext>
            </a:extLst>
          </p:cNvPr>
          <p:cNvSpPr txBox="1"/>
          <p:nvPr/>
        </p:nvSpPr>
        <p:spPr>
          <a:xfrm>
            <a:off x="436880" y="1005840"/>
            <a:ext cx="10728960"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effectLst/>
                <a:latin typeface="+mj-lt"/>
              </a:rPr>
              <a:t>If remote server or repository get fail, then we </a:t>
            </a:r>
            <a:r>
              <a:rPr lang="en-US" sz="2400" b="0" i="0" dirty="0">
                <a:solidFill>
                  <a:schemeClr val="accent2"/>
                </a:solidFill>
                <a:effectLst/>
                <a:latin typeface="+mj-lt"/>
              </a:rPr>
              <a:t>can’t connect </a:t>
            </a:r>
            <a:r>
              <a:rPr lang="en-US" sz="2400" b="0" i="0" dirty="0">
                <a:effectLst/>
                <a:latin typeface="+mj-lt"/>
              </a:rPr>
              <a:t>or get out code.</a:t>
            </a:r>
          </a:p>
          <a:p>
            <a:pPr marL="342900" indent="-342900">
              <a:buFont typeface="Wingdings" panose="05000000000000000000" pitchFamily="2" charset="2"/>
              <a:buChar char="Ø"/>
            </a:pPr>
            <a:endParaRPr lang="en-US" sz="2400" b="0" i="0" dirty="0">
              <a:effectLst/>
              <a:latin typeface="+mj-lt"/>
            </a:endParaRPr>
          </a:p>
          <a:p>
            <a:pPr marL="342900" indent="-342900">
              <a:buFont typeface="Wingdings" panose="05000000000000000000" pitchFamily="2" charset="2"/>
              <a:buChar char="Ø"/>
            </a:pPr>
            <a:r>
              <a:rPr lang="en-US" sz="2400" b="0" i="0" dirty="0">
                <a:solidFill>
                  <a:schemeClr val="accent2"/>
                </a:solidFill>
                <a:effectLst/>
                <a:latin typeface="+mj-lt"/>
              </a:rPr>
              <a:t>Access speed is slow</a:t>
            </a:r>
            <a:r>
              <a:rPr lang="en-US" sz="2400" b="0" i="0" dirty="0">
                <a:effectLst/>
                <a:latin typeface="+mj-lt"/>
              </a:rPr>
              <a:t>, bec</a:t>
            </a:r>
            <a:r>
              <a:rPr lang="en-US" sz="2400" dirty="0">
                <a:latin typeface="+mj-lt"/>
              </a:rPr>
              <a:t>ause Internet takes time to save data and get from repository</a:t>
            </a:r>
            <a:r>
              <a:rPr lang="en-US" sz="2400" b="0" i="0" dirty="0">
                <a:effectLst/>
                <a:latin typeface="+mj-lt"/>
              </a:rPr>
              <a:t>. </a:t>
            </a:r>
          </a:p>
          <a:p>
            <a:pPr marL="342900" indent="-342900">
              <a:buFont typeface="Wingdings" panose="05000000000000000000" pitchFamily="2" charset="2"/>
              <a:buChar char="Ø"/>
            </a:pPr>
            <a:endParaRPr lang="en-US" sz="2400" dirty="0">
              <a:latin typeface="+mj-lt"/>
            </a:endParaRPr>
          </a:p>
          <a:p>
            <a:pPr marL="342900" indent="-342900">
              <a:buFont typeface="Wingdings" panose="05000000000000000000" pitchFamily="2" charset="2"/>
              <a:buChar char="Ø"/>
            </a:pPr>
            <a:r>
              <a:rPr lang="en-US" sz="2400" dirty="0">
                <a:latin typeface="+mj-lt"/>
              </a:rPr>
              <a:t>Code is not local available , every </a:t>
            </a:r>
            <a:r>
              <a:rPr lang="en-US" sz="2400" dirty="0">
                <a:solidFill>
                  <a:schemeClr val="accent2"/>
                </a:solidFill>
                <a:latin typeface="+mj-lt"/>
              </a:rPr>
              <a:t>data is on </a:t>
            </a:r>
            <a:r>
              <a:rPr lang="en-US" sz="2400" dirty="0">
                <a:latin typeface="+mj-lt"/>
              </a:rPr>
              <a:t>server.</a:t>
            </a:r>
          </a:p>
          <a:p>
            <a:endParaRPr lang="en-US" sz="2400" dirty="0">
              <a:latin typeface="+mj-lt"/>
            </a:endParaRPr>
          </a:p>
        </p:txBody>
      </p:sp>
      <p:sp>
        <p:nvSpPr>
          <p:cNvPr id="8" name="Rectangle: Rounded Corners 7">
            <a:extLst>
              <a:ext uri="{FF2B5EF4-FFF2-40B4-BE49-F238E27FC236}">
                <a16:creationId xmlns:a16="http://schemas.microsoft.com/office/drawing/2014/main" id="{26CC04A4-0984-30BC-F29A-C6F753D50625}"/>
              </a:ext>
            </a:extLst>
          </p:cNvPr>
          <p:cNvSpPr/>
          <p:nvPr/>
        </p:nvSpPr>
        <p:spPr>
          <a:xfrm>
            <a:off x="3088640" y="225678"/>
            <a:ext cx="5425440" cy="6273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Disadvantage of CVCS</a:t>
            </a:r>
          </a:p>
        </p:txBody>
      </p:sp>
      <p:sp>
        <p:nvSpPr>
          <p:cNvPr id="2" name="Rectangle: Rounded Corners 1">
            <a:extLst>
              <a:ext uri="{FF2B5EF4-FFF2-40B4-BE49-F238E27FC236}">
                <a16:creationId xmlns:a16="http://schemas.microsoft.com/office/drawing/2014/main" id="{866F964D-0167-1D70-A54B-841545C86316}"/>
              </a:ext>
            </a:extLst>
          </p:cNvPr>
          <p:cNvSpPr/>
          <p:nvPr/>
        </p:nvSpPr>
        <p:spPr>
          <a:xfrm>
            <a:off x="3312160" y="3537828"/>
            <a:ext cx="5425440" cy="5969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Advantage of CVCS</a:t>
            </a:r>
          </a:p>
        </p:txBody>
      </p:sp>
      <p:sp>
        <p:nvSpPr>
          <p:cNvPr id="3" name="TextBox 2">
            <a:extLst>
              <a:ext uri="{FF2B5EF4-FFF2-40B4-BE49-F238E27FC236}">
                <a16:creationId xmlns:a16="http://schemas.microsoft.com/office/drawing/2014/main" id="{2F7FCCDF-17C2-EDBB-7423-7C464B2051EF}"/>
              </a:ext>
            </a:extLst>
          </p:cNvPr>
          <p:cNvSpPr txBox="1"/>
          <p:nvPr/>
        </p:nvSpPr>
        <p:spPr>
          <a:xfrm>
            <a:off x="436880" y="4260954"/>
            <a:ext cx="1072896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effectLst/>
                <a:latin typeface="+mj-lt"/>
              </a:rPr>
              <a:t>CVCS systems are often simpler and easier to </a:t>
            </a:r>
            <a:r>
              <a:rPr lang="en-US" sz="2400" b="0" i="0" dirty="0">
                <a:solidFill>
                  <a:schemeClr val="accent2"/>
                </a:solidFill>
                <a:effectLst/>
                <a:latin typeface="+mj-lt"/>
              </a:rPr>
              <a:t>understand for developers </a:t>
            </a:r>
            <a:r>
              <a:rPr lang="en-US" sz="2400" b="0" i="0" dirty="0">
                <a:effectLst/>
                <a:latin typeface="+mj-lt"/>
              </a:rPr>
              <a:t>who are new to version control</a:t>
            </a:r>
          </a:p>
          <a:p>
            <a:pPr marL="342900" indent="-342900">
              <a:buFont typeface="Wingdings" panose="05000000000000000000" pitchFamily="2" charset="2"/>
              <a:buChar char="Ø"/>
            </a:pPr>
            <a:endParaRPr lang="en-US" sz="2400" b="0" i="0" dirty="0">
              <a:effectLst/>
              <a:latin typeface="+mj-lt"/>
            </a:endParaRPr>
          </a:p>
          <a:p>
            <a:pPr marL="342900" indent="-342900">
              <a:buFont typeface="Wingdings" panose="05000000000000000000" pitchFamily="2" charset="2"/>
              <a:buChar char="Ø"/>
            </a:pPr>
            <a:r>
              <a:rPr lang="en-US" sz="2400" b="0" i="0" dirty="0">
                <a:effectLst/>
                <a:latin typeface="+mj-lt"/>
              </a:rPr>
              <a:t>Having a </a:t>
            </a:r>
            <a:r>
              <a:rPr lang="en-US" sz="2400" b="0" i="0" dirty="0">
                <a:solidFill>
                  <a:schemeClr val="accent2"/>
                </a:solidFill>
                <a:effectLst/>
                <a:latin typeface="+mj-lt"/>
              </a:rPr>
              <a:t>central repository </a:t>
            </a:r>
            <a:r>
              <a:rPr lang="en-US" sz="2400" b="0" i="0" dirty="0">
                <a:effectLst/>
                <a:latin typeface="+mj-lt"/>
              </a:rPr>
              <a:t>provides a single point of control for the project. Administrators can manage access permissions, </a:t>
            </a:r>
            <a:r>
              <a:rPr lang="en-US" sz="2400" b="0" i="0" dirty="0">
                <a:solidFill>
                  <a:schemeClr val="accent2"/>
                </a:solidFill>
                <a:effectLst/>
                <a:latin typeface="+mj-lt"/>
              </a:rPr>
              <a:t>enforce policies, and monitor </a:t>
            </a:r>
            <a:r>
              <a:rPr lang="en-US" sz="2400" b="0" i="0" dirty="0">
                <a:effectLst/>
                <a:latin typeface="+mj-lt"/>
              </a:rPr>
              <a:t>changes </a:t>
            </a:r>
            <a:r>
              <a:rPr lang="en-US" sz="2400" b="0" i="0" dirty="0">
                <a:solidFill>
                  <a:schemeClr val="accent2"/>
                </a:solidFill>
                <a:effectLst/>
                <a:latin typeface="+mj-lt"/>
              </a:rPr>
              <a:t>more easily </a:t>
            </a:r>
            <a:r>
              <a:rPr lang="en-US" sz="2400" b="0" i="0" dirty="0">
                <a:effectLst/>
                <a:latin typeface="+mj-lt"/>
              </a:rPr>
              <a:t>since everything is centralized.</a:t>
            </a:r>
            <a:endParaRPr lang="en-US" sz="2400" dirty="0">
              <a:latin typeface="+mj-lt"/>
            </a:endParaRPr>
          </a:p>
        </p:txBody>
      </p:sp>
    </p:spTree>
    <p:extLst>
      <p:ext uri="{BB962C8B-B14F-4D97-AF65-F5344CB8AC3E}">
        <p14:creationId xmlns:p14="http://schemas.microsoft.com/office/powerpoint/2010/main" val="3139190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D64AF-D6B1-C8CC-66A7-501459593D5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823342D-4F3A-A439-85FB-6620C4260E50}"/>
              </a:ext>
            </a:extLst>
          </p:cNvPr>
          <p:cNvSpPr txBox="1"/>
          <p:nvPr/>
        </p:nvSpPr>
        <p:spPr>
          <a:xfrm>
            <a:off x="558800" y="1574800"/>
            <a:ext cx="10728960"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mj-lt"/>
              </a:rPr>
              <a:t>In DVCS every contributor has a </a:t>
            </a:r>
            <a:r>
              <a:rPr lang="en-US" sz="2400" dirty="0">
                <a:solidFill>
                  <a:schemeClr val="accent2"/>
                </a:solidFill>
                <a:latin typeface="+mj-lt"/>
              </a:rPr>
              <a:t>local copy or “clone” </a:t>
            </a:r>
            <a:r>
              <a:rPr lang="en-US" sz="2400" dirty="0">
                <a:latin typeface="+mj-lt"/>
              </a:rPr>
              <a:t>of the main repository </a:t>
            </a:r>
            <a:r>
              <a:rPr lang="en-US" sz="2400" dirty="0" err="1">
                <a:latin typeface="+mj-lt"/>
              </a:rPr>
              <a:t>i.e</a:t>
            </a:r>
            <a:r>
              <a:rPr lang="en-US" sz="2400" dirty="0">
                <a:latin typeface="+mj-lt"/>
              </a:rPr>
              <a:t> everyone maintains a local repository of their own which contains all the files and metadata present in the </a:t>
            </a:r>
            <a:r>
              <a:rPr lang="en-US" sz="2400" dirty="0">
                <a:solidFill>
                  <a:schemeClr val="accent2"/>
                </a:solidFill>
                <a:latin typeface="+mj-lt"/>
              </a:rPr>
              <a:t>main repository</a:t>
            </a:r>
            <a:r>
              <a:rPr lang="en-US" sz="2400" dirty="0">
                <a:latin typeface="+mj-lt"/>
              </a:rPr>
              <a:t>.</a:t>
            </a:r>
          </a:p>
          <a:p>
            <a:pPr marL="342900" indent="-342900">
              <a:buFont typeface="Wingdings" panose="05000000000000000000" pitchFamily="2" charset="2"/>
              <a:buChar char="Ø"/>
            </a:pPr>
            <a:endParaRPr lang="en-US" sz="2400" b="0" i="0" dirty="0">
              <a:effectLst/>
              <a:latin typeface="+mj-lt"/>
            </a:endParaRPr>
          </a:p>
          <a:p>
            <a:pPr marL="342900" indent="-342900">
              <a:buFont typeface="Wingdings" panose="05000000000000000000" pitchFamily="2" charset="2"/>
              <a:buChar char="Ø"/>
            </a:pPr>
            <a:r>
              <a:rPr lang="en-US" sz="2400" b="0" i="0" dirty="0">
                <a:effectLst/>
                <a:latin typeface="+mj-lt"/>
              </a:rPr>
              <a:t>One of the significant advantages of DVCS is the ability to work offline. Developers can perform most version control operations, including committing changes, creating branches, and viewing history, </a:t>
            </a:r>
            <a:r>
              <a:rPr lang="en-US" sz="2400" b="0" i="0" dirty="0">
                <a:solidFill>
                  <a:schemeClr val="accent2"/>
                </a:solidFill>
                <a:effectLst/>
                <a:latin typeface="+mj-lt"/>
              </a:rPr>
              <a:t>without requiring a constant network connection.</a:t>
            </a:r>
          </a:p>
          <a:p>
            <a:pPr marL="342900" indent="-342900">
              <a:buFont typeface="Wingdings" panose="05000000000000000000" pitchFamily="2" charset="2"/>
              <a:buChar char="Ø"/>
            </a:pPr>
            <a:endParaRPr lang="en-US" sz="2400" dirty="0">
              <a:latin typeface="+mj-lt"/>
            </a:endParaRPr>
          </a:p>
          <a:p>
            <a:pPr marL="342900" indent="-342900">
              <a:buFont typeface="Wingdings" panose="05000000000000000000" pitchFamily="2" charset="2"/>
              <a:buChar char="Ø"/>
            </a:pPr>
            <a:r>
              <a:rPr lang="en-US" sz="2400" b="0" i="0" dirty="0">
                <a:effectLst/>
                <a:latin typeface="+mj-lt"/>
              </a:rPr>
              <a:t>DVCS systems are </a:t>
            </a:r>
            <a:r>
              <a:rPr lang="en-US" sz="2400" b="0" i="0" dirty="0">
                <a:solidFill>
                  <a:schemeClr val="accent2"/>
                </a:solidFill>
                <a:effectLst/>
                <a:latin typeface="+mj-lt"/>
              </a:rPr>
              <a:t>often faster for common operations </a:t>
            </a:r>
            <a:r>
              <a:rPr lang="en-US" sz="2400" b="0" i="0" dirty="0">
                <a:effectLst/>
                <a:latin typeface="+mj-lt"/>
              </a:rPr>
              <a:t>because they can be performed locally without the need to communicate with a </a:t>
            </a:r>
            <a:r>
              <a:rPr lang="en-US" sz="2400" b="0" i="0" dirty="0">
                <a:solidFill>
                  <a:schemeClr val="accent2"/>
                </a:solidFill>
                <a:effectLst/>
                <a:latin typeface="+mj-lt"/>
              </a:rPr>
              <a:t>central server. </a:t>
            </a:r>
          </a:p>
          <a:p>
            <a:pPr marL="342900" indent="-342900">
              <a:buFont typeface="Wingdings" panose="05000000000000000000" pitchFamily="2" charset="2"/>
              <a:buChar char="Ø"/>
            </a:pPr>
            <a:endParaRPr lang="en-US" sz="2400" dirty="0">
              <a:latin typeface="+mj-lt"/>
            </a:endParaRPr>
          </a:p>
        </p:txBody>
      </p:sp>
      <p:sp>
        <p:nvSpPr>
          <p:cNvPr id="8" name="Rectangle: Rounded Corners 7">
            <a:extLst>
              <a:ext uri="{FF2B5EF4-FFF2-40B4-BE49-F238E27FC236}">
                <a16:creationId xmlns:a16="http://schemas.microsoft.com/office/drawing/2014/main" id="{F0507ADB-21D0-5095-502F-D5DEC7FB4789}"/>
              </a:ext>
            </a:extLst>
          </p:cNvPr>
          <p:cNvSpPr/>
          <p:nvPr/>
        </p:nvSpPr>
        <p:spPr>
          <a:xfrm>
            <a:off x="3088640" y="378460"/>
            <a:ext cx="5425440" cy="797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Distributed Version Control System</a:t>
            </a:r>
          </a:p>
        </p:txBody>
      </p:sp>
    </p:spTree>
    <p:extLst>
      <p:ext uri="{BB962C8B-B14F-4D97-AF65-F5344CB8AC3E}">
        <p14:creationId xmlns:p14="http://schemas.microsoft.com/office/powerpoint/2010/main" val="514294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EBDC8-F95C-B8D9-B4E3-9947D96AF02D}"/>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84492E-6136-575A-D260-5C878B31C27B}"/>
              </a:ext>
            </a:extLst>
          </p:cNvPr>
          <p:cNvSpPr/>
          <p:nvPr/>
        </p:nvSpPr>
        <p:spPr>
          <a:xfrm>
            <a:off x="3088640" y="378460"/>
            <a:ext cx="5425440" cy="797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Diagram Representation of CVCS &amp; DVCS </a:t>
            </a:r>
          </a:p>
        </p:txBody>
      </p:sp>
      <p:sp>
        <p:nvSpPr>
          <p:cNvPr id="2" name="Rectangle: Rounded Corners 1">
            <a:extLst>
              <a:ext uri="{FF2B5EF4-FFF2-40B4-BE49-F238E27FC236}">
                <a16:creationId xmlns:a16="http://schemas.microsoft.com/office/drawing/2014/main" id="{DFA760DF-C713-2FAD-FF40-ABD675283B07}"/>
              </a:ext>
            </a:extLst>
          </p:cNvPr>
          <p:cNvSpPr/>
          <p:nvPr/>
        </p:nvSpPr>
        <p:spPr>
          <a:xfrm>
            <a:off x="1239520" y="1757680"/>
            <a:ext cx="3007360" cy="701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Repository</a:t>
            </a:r>
          </a:p>
        </p:txBody>
      </p:sp>
      <p:sp>
        <p:nvSpPr>
          <p:cNvPr id="3" name="Oval 2">
            <a:extLst>
              <a:ext uri="{FF2B5EF4-FFF2-40B4-BE49-F238E27FC236}">
                <a16:creationId xmlns:a16="http://schemas.microsoft.com/office/drawing/2014/main" id="{183A2702-698D-158B-7B9E-AAAC213889C8}"/>
              </a:ext>
            </a:extLst>
          </p:cNvPr>
          <p:cNvSpPr/>
          <p:nvPr/>
        </p:nvSpPr>
        <p:spPr>
          <a:xfrm>
            <a:off x="0" y="3962400"/>
            <a:ext cx="2011680" cy="8839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Code 1</a:t>
            </a:r>
          </a:p>
        </p:txBody>
      </p:sp>
      <p:sp>
        <p:nvSpPr>
          <p:cNvPr id="5" name="Oval 4">
            <a:extLst>
              <a:ext uri="{FF2B5EF4-FFF2-40B4-BE49-F238E27FC236}">
                <a16:creationId xmlns:a16="http://schemas.microsoft.com/office/drawing/2014/main" id="{1DA6F7C3-5F5D-9829-D1F0-0F7A8C52C148}"/>
              </a:ext>
            </a:extLst>
          </p:cNvPr>
          <p:cNvSpPr/>
          <p:nvPr/>
        </p:nvSpPr>
        <p:spPr>
          <a:xfrm>
            <a:off x="2641600" y="3962400"/>
            <a:ext cx="2011680" cy="8839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Code 2</a:t>
            </a:r>
          </a:p>
        </p:txBody>
      </p:sp>
      <p:cxnSp>
        <p:nvCxnSpPr>
          <p:cNvPr id="11" name="Straight Arrow Connector 10">
            <a:extLst>
              <a:ext uri="{FF2B5EF4-FFF2-40B4-BE49-F238E27FC236}">
                <a16:creationId xmlns:a16="http://schemas.microsoft.com/office/drawing/2014/main" id="{C79174F5-BB64-F001-6974-E5E1CCEB86F2}"/>
              </a:ext>
            </a:extLst>
          </p:cNvPr>
          <p:cNvCxnSpPr>
            <a:cxnSpLocks/>
          </p:cNvCxnSpPr>
          <p:nvPr/>
        </p:nvCxnSpPr>
        <p:spPr>
          <a:xfrm flipH="1">
            <a:off x="873760" y="2458720"/>
            <a:ext cx="1137920" cy="150368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923CF4C5-00F5-16EF-066B-7597FF54EB14}"/>
              </a:ext>
            </a:extLst>
          </p:cNvPr>
          <p:cNvCxnSpPr>
            <a:stCxn id="2" idx="2"/>
            <a:endCxn id="5" idx="0"/>
          </p:cNvCxnSpPr>
          <p:nvPr/>
        </p:nvCxnSpPr>
        <p:spPr>
          <a:xfrm>
            <a:off x="2743200" y="2458720"/>
            <a:ext cx="904240" cy="150368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16" name="Rectangle: Rounded Corners 15">
            <a:extLst>
              <a:ext uri="{FF2B5EF4-FFF2-40B4-BE49-F238E27FC236}">
                <a16:creationId xmlns:a16="http://schemas.microsoft.com/office/drawing/2014/main" id="{FCE09CB0-1C23-1072-F3A6-4A3799E42BE6}"/>
              </a:ext>
            </a:extLst>
          </p:cNvPr>
          <p:cNvSpPr/>
          <p:nvPr/>
        </p:nvSpPr>
        <p:spPr>
          <a:xfrm>
            <a:off x="6939280" y="1778000"/>
            <a:ext cx="3637280" cy="7010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Repository</a:t>
            </a:r>
          </a:p>
        </p:txBody>
      </p:sp>
      <p:sp>
        <p:nvSpPr>
          <p:cNvPr id="18" name="Rectangle: Rounded Corners 17">
            <a:extLst>
              <a:ext uri="{FF2B5EF4-FFF2-40B4-BE49-F238E27FC236}">
                <a16:creationId xmlns:a16="http://schemas.microsoft.com/office/drawing/2014/main" id="{2BFEEF4A-030A-5DCA-6A0B-A70C78276B88}"/>
              </a:ext>
            </a:extLst>
          </p:cNvPr>
          <p:cNvSpPr/>
          <p:nvPr/>
        </p:nvSpPr>
        <p:spPr>
          <a:xfrm>
            <a:off x="5923280" y="3428999"/>
            <a:ext cx="2377440" cy="9499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Local Repository</a:t>
            </a:r>
          </a:p>
        </p:txBody>
      </p:sp>
      <p:sp>
        <p:nvSpPr>
          <p:cNvPr id="19" name="Rectangle: Rounded Corners 18">
            <a:extLst>
              <a:ext uri="{FF2B5EF4-FFF2-40B4-BE49-F238E27FC236}">
                <a16:creationId xmlns:a16="http://schemas.microsoft.com/office/drawing/2014/main" id="{10AB50F1-54F5-A7ED-9C3D-587561DD3AF8}"/>
              </a:ext>
            </a:extLst>
          </p:cNvPr>
          <p:cNvSpPr/>
          <p:nvPr/>
        </p:nvSpPr>
        <p:spPr>
          <a:xfrm>
            <a:off x="9225280" y="3429000"/>
            <a:ext cx="2357120" cy="88392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ln w="0"/>
                <a:solidFill>
                  <a:schemeClr val="bg1"/>
                </a:solidFill>
                <a:effectLst>
                  <a:outerShdw blurRad="38100" dist="19050" dir="2700000" algn="tl" rotWithShape="0">
                    <a:schemeClr val="dk1">
                      <a:alpha val="40000"/>
                    </a:schemeClr>
                  </a:outerShdw>
                </a:effectLst>
              </a:rPr>
              <a:t>Local</a:t>
            </a:r>
          </a:p>
          <a:p>
            <a:pPr algn="ctr"/>
            <a:r>
              <a:rPr lang="en-US" sz="3200" dirty="0">
                <a:ln w="0"/>
                <a:solidFill>
                  <a:schemeClr val="bg1"/>
                </a:solidFill>
                <a:effectLst>
                  <a:outerShdw blurRad="38100" dist="19050" dir="2700000" algn="tl" rotWithShape="0">
                    <a:schemeClr val="dk1">
                      <a:alpha val="40000"/>
                    </a:schemeClr>
                  </a:outerShdw>
                </a:effectLst>
              </a:rPr>
              <a:t>Repository</a:t>
            </a:r>
          </a:p>
        </p:txBody>
      </p:sp>
      <p:sp>
        <p:nvSpPr>
          <p:cNvPr id="20" name="Oval 19">
            <a:extLst>
              <a:ext uri="{FF2B5EF4-FFF2-40B4-BE49-F238E27FC236}">
                <a16:creationId xmlns:a16="http://schemas.microsoft.com/office/drawing/2014/main" id="{C033AFFD-B67E-9CAC-EC6F-2E8A453FE3AE}"/>
              </a:ext>
            </a:extLst>
          </p:cNvPr>
          <p:cNvSpPr/>
          <p:nvPr/>
        </p:nvSpPr>
        <p:spPr>
          <a:xfrm>
            <a:off x="9570720" y="5080000"/>
            <a:ext cx="2011680" cy="8839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Code 2</a:t>
            </a:r>
          </a:p>
        </p:txBody>
      </p:sp>
      <p:sp>
        <p:nvSpPr>
          <p:cNvPr id="21" name="Oval 20">
            <a:extLst>
              <a:ext uri="{FF2B5EF4-FFF2-40B4-BE49-F238E27FC236}">
                <a16:creationId xmlns:a16="http://schemas.microsoft.com/office/drawing/2014/main" id="{66545983-BFFC-3C98-3F18-0E2043DB40DD}"/>
              </a:ext>
            </a:extLst>
          </p:cNvPr>
          <p:cNvSpPr/>
          <p:nvPr/>
        </p:nvSpPr>
        <p:spPr>
          <a:xfrm>
            <a:off x="5923280" y="5080000"/>
            <a:ext cx="2011680" cy="8839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Code 1</a:t>
            </a:r>
          </a:p>
        </p:txBody>
      </p:sp>
      <p:cxnSp>
        <p:nvCxnSpPr>
          <p:cNvPr id="25" name="Straight Arrow Connector 24">
            <a:extLst>
              <a:ext uri="{FF2B5EF4-FFF2-40B4-BE49-F238E27FC236}">
                <a16:creationId xmlns:a16="http://schemas.microsoft.com/office/drawing/2014/main" id="{BE1ACC8F-0D8A-12D8-FEE3-F0874A701470}"/>
              </a:ext>
            </a:extLst>
          </p:cNvPr>
          <p:cNvCxnSpPr/>
          <p:nvPr/>
        </p:nvCxnSpPr>
        <p:spPr>
          <a:xfrm flipV="1">
            <a:off x="7264400" y="437896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270A8FDC-FD77-FA66-A400-8F1B8F50799D}"/>
              </a:ext>
            </a:extLst>
          </p:cNvPr>
          <p:cNvCxnSpPr/>
          <p:nvPr/>
        </p:nvCxnSpPr>
        <p:spPr>
          <a:xfrm>
            <a:off x="6563360" y="437896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a:extLst>
              <a:ext uri="{FF2B5EF4-FFF2-40B4-BE49-F238E27FC236}">
                <a16:creationId xmlns:a16="http://schemas.microsoft.com/office/drawing/2014/main" id="{7C594208-D7A4-C7F6-8C7A-9506F5CC1C6B}"/>
              </a:ext>
            </a:extLst>
          </p:cNvPr>
          <p:cNvCxnSpPr/>
          <p:nvPr/>
        </p:nvCxnSpPr>
        <p:spPr>
          <a:xfrm>
            <a:off x="9966960" y="4378960"/>
            <a:ext cx="0" cy="812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00281D3F-A20C-307D-43A3-587BE1A79717}"/>
              </a:ext>
            </a:extLst>
          </p:cNvPr>
          <p:cNvCxnSpPr/>
          <p:nvPr/>
        </p:nvCxnSpPr>
        <p:spPr>
          <a:xfrm flipV="1">
            <a:off x="10952480" y="4378960"/>
            <a:ext cx="0" cy="701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B3340B78-2A40-9B8F-E65F-48629D0A2CCF}"/>
              </a:ext>
            </a:extLst>
          </p:cNvPr>
          <p:cNvCxnSpPr/>
          <p:nvPr/>
        </p:nvCxnSpPr>
        <p:spPr>
          <a:xfrm>
            <a:off x="7447280" y="2479040"/>
            <a:ext cx="0" cy="949959"/>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25DC9773-4DE9-C998-175C-CD89F0D7495E}"/>
              </a:ext>
            </a:extLst>
          </p:cNvPr>
          <p:cNvCxnSpPr/>
          <p:nvPr/>
        </p:nvCxnSpPr>
        <p:spPr>
          <a:xfrm>
            <a:off x="9966960" y="2479040"/>
            <a:ext cx="0" cy="949959"/>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DE1A34E6-AE80-4FFD-2526-86EB8A5658BC}"/>
              </a:ext>
            </a:extLst>
          </p:cNvPr>
          <p:cNvSpPr txBox="1"/>
          <p:nvPr/>
        </p:nvSpPr>
        <p:spPr>
          <a:xfrm>
            <a:off x="6746241" y="2709147"/>
            <a:ext cx="1036318" cy="369332"/>
          </a:xfrm>
          <a:prstGeom prst="rect">
            <a:avLst/>
          </a:prstGeom>
          <a:noFill/>
        </p:spPr>
        <p:txBody>
          <a:bodyPr wrap="square" rtlCol="0">
            <a:spAutoFit/>
          </a:bodyPr>
          <a:lstStyle/>
          <a:p>
            <a:r>
              <a:rPr lang="en-US" b="1" dirty="0">
                <a:solidFill>
                  <a:schemeClr val="accent2"/>
                </a:solidFill>
              </a:rPr>
              <a:t>PUSH</a:t>
            </a:r>
          </a:p>
        </p:txBody>
      </p:sp>
      <p:sp>
        <p:nvSpPr>
          <p:cNvPr id="39" name="TextBox 38">
            <a:extLst>
              <a:ext uri="{FF2B5EF4-FFF2-40B4-BE49-F238E27FC236}">
                <a16:creationId xmlns:a16="http://schemas.microsoft.com/office/drawing/2014/main" id="{EABA369F-9B56-B48E-5E69-1610BA671844}"/>
              </a:ext>
            </a:extLst>
          </p:cNvPr>
          <p:cNvSpPr txBox="1"/>
          <p:nvPr/>
        </p:nvSpPr>
        <p:spPr>
          <a:xfrm>
            <a:off x="7528560" y="2843013"/>
            <a:ext cx="6096000" cy="369332"/>
          </a:xfrm>
          <a:prstGeom prst="rect">
            <a:avLst/>
          </a:prstGeom>
          <a:noFill/>
        </p:spPr>
        <p:txBody>
          <a:bodyPr wrap="square">
            <a:spAutoFit/>
          </a:bodyPr>
          <a:lstStyle/>
          <a:p>
            <a:r>
              <a:rPr lang="en-US" b="1" dirty="0"/>
              <a:t>PULL</a:t>
            </a:r>
          </a:p>
        </p:txBody>
      </p:sp>
      <p:sp>
        <p:nvSpPr>
          <p:cNvPr id="41" name="TextBox 40">
            <a:extLst>
              <a:ext uri="{FF2B5EF4-FFF2-40B4-BE49-F238E27FC236}">
                <a16:creationId xmlns:a16="http://schemas.microsoft.com/office/drawing/2014/main" id="{CC31DDB7-5DAF-BAEA-C4D2-6191B4E8562F}"/>
              </a:ext>
            </a:extLst>
          </p:cNvPr>
          <p:cNvSpPr txBox="1"/>
          <p:nvPr/>
        </p:nvSpPr>
        <p:spPr>
          <a:xfrm>
            <a:off x="9225280" y="2658347"/>
            <a:ext cx="6810702" cy="369332"/>
          </a:xfrm>
          <a:prstGeom prst="rect">
            <a:avLst/>
          </a:prstGeom>
          <a:noFill/>
        </p:spPr>
        <p:txBody>
          <a:bodyPr wrap="square">
            <a:spAutoFit/>
          </a:bodyPr>
          <a:lstStyle/>
          <a:p>
            <a:r>
              <a:rPr lang="en-US" b="1" dirty="0"/>
              <a:t>PUSH</a:t>
            </a:r>
          </a:p>
        </p:txBody>
      </p:sp>
      <p:sp>
        <p:nvSpPr>
          <p:cNvPr id="42" name="TextBox 41">
            <a:extLst>
              <a:ext uri="{FF2B5EF4-FFF2-40B4-BE49-F238E27FC236}">
                <a16:creationId xmlns:a16="http://schemas.microsoft.com/office/drawing/2014/main" id="{E2B71F59-B3AA-8D8E-0732-83B345990BDC}"/>
              </a:ext>
            </a:extLst>
          </p:cNvPr>
          <p:cNvSpPr txBox="1"/>
          <p:nvPr/>
        </p:nvSpPr>
        <p:spPr>
          <a:xfrm>
            <a:off x="10048239" y="2951340"/>
            <a:ext cx="6096000" cy="369332"/>
          </a:xfrm>
          <a:prstGeom prst="rect">
            <a:avLst/>
          </a:prstGeom>
          <a:noFill/>
        </p:spPr>
        <p:txBody>
          <a:bodyPr wrap="square">
            <a:spAutoFit/>
          </a:bodyPr>
          <a:lstStyle/>
          <a:p>
            <a:r>
              <a:rPr lang="en-US" b="1" dirty="0">
                <a:solidFill>
                  <a:schemeClr val="accent2"/>
                </a:solidFill>
              </a:rPr>
              <a:t>PULL</a:t>
            </a:r>
          </a:p>
        </p:txBody>
      </p:sp>
      <p:sp>
        <p:nvSpPr>
          <p:cNvPr id="43" name="TextBox 42">
            <a:extLst>
              <a:ext uri="{FF2B5EF4-FFF2-40B4-BE49-F238E27FC236}">
                <a16:creationId xmlns:a16="http://schemas.microsoft.com/office/drawing/2014/main" id="{D4DC0A78-CB9B-4DFB-4162-B21C36A3C2CB}"/>
              </a:ext>
            </a:extLst>
          </p:cNvPr>
          <p:cNvSpPr txBox="1"/>
          <p:nvPr/>
        </p:nvSpPr>
        <p:spPr>
          <a:xfrm>
            <a:off x="5384450" y="4507468"/>
            <a:ext cx="1145624" cy="369332"/>
          </a:xfrm>
          <a:prstGeom prst="rect">
            <a:avLst/>
          </a:prstGeom>
          <a:noFill/>
        </p:spPr>
        <p:txBody>
          <a:bodyPr wrap="square" rtlCol="0">
            <a:spAutoFit/>
          </a:bodyPr>
          <a:lstStyle/>
          <a:p>
            <a:r>
              <a:rPr lang="en-US" b="1" dirty="0"/>
              <a:t>COMMIT</a:t>
            </a:r>
          </a:p>
        </p:txBody>
      </p:sp>
      <p:sp>
        <p:nvSpPr>
          <p:cNvPr id="45" name="TextBox 44">
            <a:extLst>
              <a:ext uri="{FF2B5EF4-FFF2-40B4-BE49-F238E27FC236}">
                <a16:creationId xmlns:a16="http://schemas.microsoft.com/office/drawing/2014/main" id="{24B69DD9-1EF1-5C49-0F78-21FAD5CF7055}"/>
              </a:ext>
            </a:extLst>
          </p:cNvPr>
          <p:cNvSpPr txBox="1"/>
          <p:nvPr/>
        </p:nvSpPr>
        <p:spPr>
          <a:xfrm>
            <a:off x="8954814" y="4507468"/>
            <a:ext cx="8071944" cy="369332"/>
          </a:xfrm>
          <a:prstGeom prst="rect">
            <a:avLst/>
          </a:prstGeom>
          <a:noFill/>
        </p:spPr>
        <p:txBody>
          <a:bodyPr wrap="square">
            <a:spAutoFit/>
          </a:bodyPr>
          <a:lstStyle/>
          <a:p>
            <a:r>
              <a:rPr lang="en-US" b="1" dirty="0">
                <a:solidFill>
                  <a:schemeClr val="accent2"/>
                </a:solidFill>
              </a:rPr>
              <a:t>COMMIT</a:t>
            </a:r>
          </a:p>
        </p:txBody>
      </p:sp>
      <p:sp>
        <p:nvSpPr>
          <p:cNvPr id="48" name="TextBox 47">
            <a:extLst>
              <a:ext uri="{FF2B5EF4-FFF2-40B4-BE49-F238E27FC236}">
                <a16:creationId xmlns:a16="http://schemas.microsoft.com/office/drawing/2014/main" id="{3E7A6E0C-20E5-9063-029A-768A3C6FE12C}"/>
              </a:ext>
            </a:extLst>
          </p:cNvPr>
          <p:cNvSpPr txBox="1"/>
          <p:nvPr/>
        </p:nvSpPr>
        <p:spPr>
          <a:xfrm>
            <a:off x="3525870" y="4677648"/>
            <a:ext cx="8513378" cy="369332"/>
          </a:xfrm>
          <a:prstGeom prst="rect">
            <a:avLst/>
          </a:prstGeom>
          <a:noFill/>
        </p:spPr>
        <p:txBody>
          <a:bodyPr wrap="square">
            <a:spAutoFit/>
          </a:bodyPr>
          <a:lstStyle/>
          <a:p>
            <a:pPr algn="ctr"/>
            <a:r>
              <a:rPr lang="en-US" sz="1800" b="1" dirty="0"/>
              <a:t>UPDATE</a:t>
            </a:r>
          </a:p>
        </p:txBody>
      </p:sp>
      <p:sp>
        <p:nvSpPr>
          <p:cNvPr id="50" name="TextBox 49">
            <a:extLst>
              <a:ext uri="{FF2B5EF4-FFF2-40B4-BE49-F238E27FC236}">
                <a16:creationId xmlns:a16="http://schemas.microsoft.com/office/drawing/2014/main" id="{CB7CF4C9-9D9C-4CD7-B101-37C9DE3BC554}"/>
              </a:ext>
            </a:extLst>
          </p:cNvPr>
          <p:cNvSpPr txBox="1"/>
          <p:nvPr/>
        </p:nvSpPr>
        <p:spPr>
          <a:xfrm>
            <a:off x="7261244" y="4721688"/>
            <a:ext cx="8513378" cy="369332"/>
          </a:xfrm>
          <a:prstGeom prst="rect">
            <a:avLst/>
          </a:prstGeom>
          <a:noFill/>
        </p:spPr>
        <p:txBody>
          <a:bodyPr wrap="square">
            <a:spAutoFit/>
          </a:bodyPr>
          <a:lstStyle/>
          <a:p>
            <a:pPr algn="ctr"/>
            <a:r>
              <a:rPr lang="en-US" sz="1800" b="1" dirty="0"/>
              <a:t>UPDATE</a:t>
            </a:r>
          </a:p>
        </p:txBody>
      </p:sp>
      <p:sp>
        <p:nvSpPr>
          <p:cNvPr id="52" name="TextBox 51">
            <a:extLst>
              <a:ext uri="{FF2B5EF4-FFF2-40B4-BE49-F238E27FC236}">
                <a16:creationId xmlns:a16="http://schemas.microsoft.com/office/drawing/2014/main" id="{9CD56367-55D3-D288-2932-85032B0302EF}"/>
              </a:ext>
            </a:extLst>
          </p:cNvPr>
          <p:cNvSpPr txBox="1"/>
          <p:nvPr/>
        </p:nvSpPr>
        <p:spPr>
          <a:xfrm>
            <a:off x="341062" y="2931159"/>
            <a:ext cx="8513378" cy="369332"/>
          </a:xfrm>
          <a:prstGeom prst="rect">
            <a:avLst/>
          </a:prstGeom>
          <a:noFill/>
        </p:spPr>
        <p:txBody>
          <a:bodyPr wrap="square">
            <a:spAutoFit/>
          </a:bodyPr>
          <a:lstStyle/>
          <a:p>
            <a:r>
              <a:rPr lang="en-US" b="1" dirty="0"/>
              <a:t>COMMIT</a:t>
            </a:r>
          </a:p>
        </p:txBody>
      </p:sp>
      <p:sp>
        <p:nvSpPr>
          <p:cNvPr id="54" name="TextBox 53">
            <a:extLst>
              <a:ext uri="{FF2B5EF4-FFF2-40B4-BE49-F238E27FC236}">
                <a16:creationId xmlns:a16="http://schemas.microsoft.com/office/drawing/2014/main" id="{36F01183-7AF4-03C0-1ABE-C86EC3263284}"/>
              </a:ext>
            </a:extLst>
          </p:cNvPr>
          <p:cNvSpPr txBox="1"/>
          <p:nvPr/>
        </p:nvSpPr>
        <p:spPr>
          <a:xfrm>
            <a:off x="3525870" y="3257786"/>
            <a:ext cx="8513378" cy="369332"/>
          </a:xfrm>
          <a:prstGeom prst="rect">
            <a:avLst/>
          </a:prstGeom>
          <a:noFill/>
        </p:spPr>
        <p:txBody>
          <a:bodyPr wrap="square">
            <a:spAutoFit/>
          </a:bodyPr>
          <a:lstStyle/>
          <a:p>
            <a:r>
              <a:rPr lang="en-US" b="1" dirty="0">
                <a:solidFill>
                  <a:schemeClr val="accent2"/>
                </a:solidFill>
              </a:rPr>
              <a:t>COMMIT</a:t>
            </a:r>
          </a:p>
        </p:txBody>
      </p:sp>
      <p:sp>
        <p:nvSpPr>
          <p:cNvPr id="55" name="TextBox 54">
            <a:extLst>
              <a:ext uri="{FF2B5EF4-FFF2-40B4-BE49-F238E27FC236}">
                <a16:creationId xmlns:a16="http://schemas.microsoft.com/office/drawing/2014/main" id="{648B5E28-DAE0-78E8-9CC4-5D96A99EE346}"/>
              </a:ext>
            </a:extLst>
          </p:cNvPr>
          <p:cNvSpPr txBox="1"/>
          <p:nvPr/>
        </p:nvSpPr>
        <p:spPr>
          <a:xfrm>
            <a:off x="165544" y="5217160"/>
            <a:ext cx="4508758" cy="830997"/>
          </a:xfrm>
          <a:prstGeom prst="rect">
            <a:avLst/>
          </a:prstGeom>
          <a:noFill/>
        </p:spPr>
        <p:txBody>
          <a:bodyPr wrap="square" rtlCol="0">
            <a:spAutoFit/>
          </a:bodyPr>
          <a:lstStyle/>
          <a:p>
            <a:r>
              <a:rPr lang="en-US" sz="2400" b="1" dirty="0" err="1">
                <a:solidFill>
                  <a:schemeClr val="accent2"/>
                </a:solidFill>
              </a:rPr>
              <a:t>Centralised</a:t>
            </a:r>
            <a:r>
              <a:rPr lang="en-US" sz="2400" b="1" dirty="0">
                <a:solidFill>
                  <a:schemeClr val="accent2"/>
                </a:solidFill>
              </a:rPr>
              <a:t> Version Control Version </a:t>
            </a:r>
          </a:p>
        </p:txBody>
      </p:sp>
      <p:sp>
        <p:nvSpPr>
          <p:cNvPr id="57" name="TextBox 56">
            <a:extLst>
              <a:ext uri="{FF2B5EF4-FFF2-40B4-BE49-F238E27FC236}">
                <a16:creationId xmlns:a16="http://schemas.microsoft.com/office/drawing/2014/main" id="{CD615D7A-F413-03FA-53A9-EB645D0047D8}"/>
              </a:ext>
            </a:extLst>
          </p:cNvPr>
          <p:cNvSpPr txBox="1"/>
          <p:nvPr/>
        </p:nvSpPr>
        <p:spPr>
          <a:xfrm>
            <a:off x="6501696" y="6202853"/>
            <a:ext cx="8513378" cy="461665"/>
          </a:xfrm>
          <a:prstGeom prst="rect">
            <a:avLst/>
          </a:prstGeom>
          <a:noFill/>
        </p:spPr>
        <p:txBody>
          <a:bodyPr wrap="square">
            <a:spAutoFit/>
          </a:bodyPr>
          <a:lstStyle/>
          <a:p>
            <a:r>
              <a:rPr lang="en-US" sz="2400" b="1" dirty="0">
                <a:solidFill>
                  <a:schemeClr val="accent2"/>
                </a:solidFill>
              </a:rPr>
              <a:t>Distributed Version Control Version </a:t>
            </a:r>
          </a:p>
        </p:txBody>
      </p:sp>
    </p:spTree>
    <p:extLst>
      <p:ext uri="{BB962C8B-B14F-4D97-AF65-F5344CB8AC3E}">
        <p14:creationId xmlns:p14="http://schemas.microsoft.com/office/powerpoint/2010/main" val="322134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5B197-AEB7-BDFD-8DF7-68788B7224C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53243CA-55B0-5E03-4BA2-9FCAF8EEDFFA}"/>
              </a:ext>
            </a:extLst>
          </p:cNvPr>
          <p:cNvSpPr/>
          <p:nvPr/>
        </p:nvSpPr>
        <p:spPr>
          <a:xfrm>
            <a:off x="2590800" y="223520"/>
            <a:ext cx="5923280" cy="8026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600" dirty="0">
                <a:solidFill>
                  <a:schemeClr val="accent2">
                    <a:lumMod val="50000"/>
                  </a:schemeClr>
                </a:solidFill>
              </a:rPr>
              <a:t>INTRODUCTION</a:t>
            </a:r>
            <a:r>
              <a:rPr lang="en-US" sz="3600" dirty="0"/>
              <a:t> TO GIT</a:t>
            </a:r>
          </a:p>
        </p:txBody>
      </p:sp>
      <p:sp>
        <p:nvSpPr>
          <p:cNvPr id="6" name="TextBox 5">
            <a:extLst>
              <a:ext uri="{FF2B5EF4-FFF2-40B4-BE49-F238E27FC236}">
                <a16:creationId xmlns:a16="http://schemas.microsoft.com/office/drawing/2014/main" id="{D255EED6-4B20-0452-905C-39729CA0DFB0}"/>
              </a:ext>
            </a:extLst>
          </p:cNvPr>
          <p:cNvSpPr txBox="1"/>
          <p:nvPr/>
        </p:nvSpPr>
        <p:spPr>
          <a:xfrm>
            <a:off x="558800" y="1574800"/>
            <a:ext cx="10566400" cy="452431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Git is </a:t>
            </a:r>
            <a:r>
              <a:rPr lang="en-US" sz="2400" dirty="0">
                <a:solidFill>
                  <a:schemeClr val="accent2"/>
                </a:solidFill>
              </a:rPr>
              <a:t>Distributed Version Control System</a:t>
            </a:r>
            <a:r>
              <a:rPr lang="en-US" sz="2400" dirty="0"/>
              <a:t>.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Git was developed by  </a:t>
            </a:r>
            <a:r>
              <a:rPr lang="en-US" sz="2400" b="0" i="0" dirty="0">
                <a:solidFill>
                  <a:schemeClr val="accent2"/>
                </a:solidFill>
                <a:effectLst/>
                <a:latin typeface="Söhne"/>
              </a:rPr>
              <a:t>Linus Torvalds,</a:t>
            </a:r>
            <a:r>
              <a:rPr lang="en-US" sz="2400" b="0" i="0" dirty="0">
                <a:effectLst/>
                <a:latin typeface="Söhne"/>
              </a:rPr>
              <a:t> the same individual who created the </a:t>
            </a:r>
            <a:r>
              <a:rPr lang="en-US" sz="2400" b="0" i="0" dirty="0">
                <a:solidFill>
                  <a:schemeClr val="accent2"/>
                </a:solidFill>
                <a:effectLst/>
                <a:latin typeface="Söhne"/>
              </a:rPr>
              <a:t>Linux operating system</a:t>
            </a:r>
            <a:r>
              <a:rPr lang="en-US" sz="2400" b="0" i="0" dirty="0">
                <a:effectLst/>
                <a:latin typeface="Söhne"/>
              </a:rPr>
              <a:t> kernel.</a:t>
            </a:r>
          </a:p>
          <a:p>
            <a:pPr marL="342900" indent="-342900">
              <a:buFont typeface="Wingdings" panose="05000000000000000000" pitchFamily="2" charset="2"/>
              <a:buChar char="Ø"/>
            </a:pPr>
            <a:r>
              <a:rPr lang="en-US" sz="2400" dirty="0">
                <a:latin typeface="Söhne"/>
              </a:rPr>
              <a:t>Git is a Software but </a:t>
            </a:r>
            <a:r>
              <a:rPr lang="en-US" sz="2400" dirty="0" err="1">
                <a:latin typeface="Söhne"/>
              </a:rPr>
              <a:t>Github</a:t>
            </a:r>
            <a:r>
              <a:rPr lang="en-US" sz="2400" dirty="0">
                <a:latin typeface="Söhne"/>
              </a:rPr>
              <a:t> , Gitlab is </a:t>
            </a:r>
            <a:r>
              <a:rPr lang="en-US" sz="2400" dirty="0">
                <a:solidFill>
                  <a:schemeClr val="accent2"/>
                </a:solidFill>
                <a:latin typeface="Söhne"/>
              </a:rPr>
              <a:t>a service</a:t>
            </a:r>
            <a:r>
              <a:rPr lang="en-US" sz="2400" dirty="0">
                <a:latin typeface="Söhne"/>
              </a:rPr>
              <a:t>.</a:t>
            </a:r>
          </a:p>
          <a:p>
            <a:pPr marL="342900" indent="-342900">
              <a:buFont typeface="Wingdings" panose="05000000000000000000" pitchFamily="2" charset="2"/>
              <a:buChar char="Ø"/>
            </a:pPr>
            <a:endParaRPr lang="en-US" sz="2400" b="0" i="0" dirty="0">
              <a:effectLst/>
              <a:latin typeface="Söhne"/>
            </a:endParaRPr>
          </a:p>
          <a:p>
            <a:pPr marL="342900" indent="-342900">
              <a:buFont typeface="Wingdings" panose="05000000000000000000" pitchFamily="2" charset="2"/>
              <a:buChar char="Ø"/>
            </a:pPr>
            <a:r>
              <a:rPr lang="en-US" sz="2400" dirty="0">
                <a:latin typeface="Söhne"/>
              </a:rPr>
              <a:t>Git is </a:t>
            </a:r>
            <a:r>
              <a:rPr lang="en-US" sz="2400" dirty="0">
                <a:solidFill>
                  <a:schemeClr val="accent2"/>
                </a:solidFill>
                <a:latin typeface="Söhne"/>
              </a:rPr>
              <a:t>open source </a:t>
            </a:r>
            <a:r>
              <a:rPr lang="en-US" sz="2400" dirty="0">
                <a:latin typeface="Söhne"/>
              </a:rPr>
              <a:t>and </a:t>
            </a:r>
            <a:r>
              <a:rPr lang="en-US" sz="2400" dirty="0" err="1">
                <a:latin typeface="Söhne"/>
              </a:rPr>
              <a:t>Github</a:t>
            </a:r>
            <a:r>
              <a:rPr lang="en-US" sz="2400" dirty="0">
                <a:latin typeface="Söhne"/>
              </a:rPr>
              <a:t> , Gitlab are </a:t>
            </a:r>
            <a:r>
              <a:rPr lang="en-US" sz="2400" dirty="0">
                <a:solidFill>
                  <a:schemeClr val="accent2"/>
                </a:solidFill>
                <a:latin typeface="Söhne"/>
              </a:rPr>
              <a:t>paid service </a:t>
            </a:r>
            <a:r>
              <a:rPr lang="en-US" sz="2400" dirty="0">
                <a:latin typeface="Söhne"/>
              </a:rPr>
              <a:t>. Only some of their services are free.</a:t>
            </a:r>
          </a:p>
          <a:p>
            <a:pPr marL="342900" indent="-342900">
              <a:buFont typeface="Wingdings" panose="05000000000000000000" pitchFamily="2" charset="2"/>
              <a:buChar char="Ø"/>
            </a:pPr>
            <a:r>
              <a:rPr lang="en-US" sz="2400" dirty="0">
                <a:latin typeface="Söhne"/>
              </a:rPr>
              <a:t>First of all Developer write their code in </a:t>
            </a:r>
            <a:r>
              <a:rPr lang="en-US" sz="2400" dirty="0">
                <a:solidFill>
                  <a:schemeClr val="accent2"/>
                </a:solidFill>
                <a:latin typeface="Söhne"/>
              </a:rPr>
              <a:t>git and later </a:t>
            </a:r>
            <a:r>
              <a:rPr lang="en-US" sz="2400" dirty="0">
                <a:latin typeface="Söhne"/>
              </a:rPr>
              <a:t>they push their code on </a:t>
            </a:r>
            <a:r>
              <a:rPr lang="en-US" sz="2400" dirty="0" err="1">
                <a:latin typeface="Söhne"/>
              </a:rPr>
              <a:t>github</a:t>
            </a:r>
            <a:r>
              <a:rPr lang="en-US" sz="2400" dirty="0">
                <a:latin typeface="Söhne"/>
              </a:rPr>
              <a:t> or </a:t>
            </a:r>
            <a:r>
              <a:rPr lang="en-US" sz="2400" dirty="0" err="1">
                <a:latin typeface="Söhne"/>
              </a:rPr>
              <a:t>gitlab</a:t>
            </a:r>
            <a:r>
              <a:rPr lang="en-US" sz="2400" dirty="0">
                <a:latin typeface="Söhne"/>
              </a:rPr>
              <a:t>.</a:t>
            </a:r>
          </a:p>
          <a:p>
            <a:pPr marL="342900" indent="-342900">
              <a:buFont typeface="Wingdings" panose="05000000000000000000" pitchFamily="2" charset="2"/>
              <a:buChar char="Ø"/>
            </a:pPr>
            <a:r>
              <a:rPr lang="en-US" sz="2400" b="0" i="0" dirty="0">
                <a:effectLst/>
                <a:latin typeface="Söhne"/>
              </a:rPr>
              <a:t> Let’s discuss about its </a:t>
            </a:r>
            <a:r>
              <a:rPr lang="en-US" sz="2400" b="0" i="0" dirty="0">
                <a:solidFill>
                  <a:schemeClr val="accent2"/>
                </a:solidFill>
                <a:effectLst/>
                <a:latin typeface="Söhne"/>
              </a:rPr>
              <a:t>components</a:t>
            </a:r>
            <a:r>
              <a:rPr lang="en-US" sz="2400" b="0" i="0" dirty="0">
                <a:effectLst/>
                <a:latin typeface="Söhne"/>
              </a:rPr>
              <a:t>.</a:t>
            </a:r>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403508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EF50B-4813-33B3-411B-D765C638D42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4D3F146-5F02-7B53-D040-2F42F9204A40}"/>
              </a:ext>
            </a:extLst>
          </p:cNvPr>
          <p:cNvSpPr txBox="1"/>
          <p:nvPr/>
        </p:nvSpPr>
        <p:spPr>
          <a:xfrm>
            <a:off x="548640" y="1385838"/>
            <a:ext cx="10728960" cy="5093702"/>
          </a:xfrm>
          <a:prstGeom prst="rect">
            <a:avLst/>
          </a:prstGeom>
          <a:noFill/>
        </p:spPr>
        <p:txBody>
          <a:bodyPr wrap="square" rtlCol="0">
            <a:spAutoFit/>
          </a:bodyPr>
          <a:lstStyle/>
          <a:p>
            <a:pPr marL="342900" indent="-342900">
              <a:buFont typeface="Wingdings" panose="05000000000000000000" pitchFamily="2" charset="2"/>
              <a:buChar char="Ø"/>
            </a:pPr>
            <a:r>
              <a:rPr lang="en-US" sz="2500" dirty="0">
                <a:latin typeface="+mj-lt"/>
              </a:rPr>
              <a:t>There are </a:t>
            </a:r>
            <a:r>
              <a:rPr lang="en-US" sz="2500" dirty="0">
                <a:solidFill>
                  <a:schemeClr val="accent2"/>
                </a:solidFill>
                <a:latin typeface="+mj-lt"/>
              </a:rPr>
              <a:t>basically three main component</a:t>
            </a:r>
            <a:r>
              <a:rPr lang="en-US" sz="2500" dirty="0">
                <a:latin typeface="+mj-lt"/>
              </a:rPr>
              <a:t> of Git are:-</a:t>
            </a:r>
          </a:p>
          <a:p>
            <a:pPr marL="457200" indent="-457200">
              <a:buFont typeface="+mj-lt"/>
              <a:buAutoNum type="arabicPeriod"/>
            </a:pPr>
            <a:r>
              <a:rPr lang="en-US" sz="2500" dirty="0">
                <a:latin typeface="+mj-lt"/>
              </a:rPr>
              <a:t>Workspace/ Working Directory</a:t>
            </a:r>
          </a:p>
          <a:p>
            <a:pPr marL="457200" indent="-457200">
              <a:buFont typeface="+mj-lt"/>
              <a:buAutoNum type="arabicPeriod"/>
            </a:pPr>
            <a:r>
              <a:rPr lang="en-US" sz="2500" dirty="0">
                <a:latin typeface="+mj-lt"/>
              </a:rPr>
              <a:t>Staging Area</a:t>
            </a:r>
          </a:p>
          <a:p>
            <a:pPr marL="457200" indent="-457200">
              <a:buFont typeface="+mj-lt"/>
              <a:buAutoNum type="arabicPeriod"/>
            </a:pPr>
            <a:r>
              <a:rPr lang="en-US" sz="2500" dirty="0">
                <a:latin typeface="+mj-lt"/>
              </a:rPr>
              <a:t>Local Repo</a:t>
            </a:r>
          </a:p>
          <a:p>
            <a:endParaRPr lang="en-US" sz="2500" dirty="0">
              <a:latin typeface="+mj-lt"/>
            </a:endParaRPr>
          </a:p>
          <a:p>
            <a:pPr marL="457200" indent="-457200">
              <a:buFont typeface="+mj-lt"/>
              <a:buAutoNum type="arabicPeriod"/>
            </a:pPr>
            <a:endParaRPr lang="en-US" sz="2500" dirty="0">
              <a:latin typeface="+mj-lt"/>
            </a:endParaRPr>
          </a:p>
          <a:p>
            <a:pPr marL="457200" indent="-457200">
              <a:buFont typeface="Wingdings" panose="05000000000000000000" pitchFamily="2" charset="2"/>
              <a:buChar char="Ø"/>
            </a:pPr>
            <a:r>
              <a:rPr lang="en-US" sz="2500" dirty="0">
                <a:solidFill>
                  <a:schemeClr val="accent2"/>
                </a:solidFill>
                <a:latin typeface="+mj-lt"/>
              </a:rPr>
              <a:t>Working Directory/ Workspace</a:t>
            </a:r>
            <a:r>
              <a:rPr lang="en-US" sz="2500" dirty="0">
                <a:latin typeface="+mj-lt"/>
              </a:rPr>
              <a:t>:- Here we write our code , it is like a place where we </a:t>
            </a:r>
            <a:r>
              <a:rPr lang="en-US" sz="2500" dirty="0">
                <a:solidFill>
                  <a:schemeClr val="accent2"/>
                </a:solidFill>
                <a:latin typeface="+mj-lt"/>
              </a:rPr>
              <a:t>start to write our code </a:t>
            </a:r>
            <a:r>
              <a:rPr lang="en-US" sz="2500" dirty="0">
                <a:latin typeface="+mj-lt"/>
              </a:rPr>
              <a:t>.</a:t>
            </a:r>
          </a:p>
          <a:p>
            <a:endParaRPr lang="en-US" sz="2500" dirty="0">
              <a:latin typeface="+mj-lt"/>
            </a:endParaRPr>
          </a:p>
          <a:p>
            <a:pPr marL="342900" indent="-342900">
              <a:buFont typeface="Wingdings" panose="05000000000000000000" pitchFamily="2" charset="2"/>
              <a:buChar char="Ø"/>
            </a:pPr>
            <a:r>
              <a:rPr lang="en-US" sz="2500" dirty="0">
                <a:solidFill>
                  <a:schemeClr val="accent2"/>
                </a:solidFill>
                <a:latin typeface="+mj-lt"/>
              </a:rPr>
              <a:t>Staging Area:- </a:t>
            </a:r>
            <a:r>
              <a:rPr lang="en-US" sz="2500" dirty="0">
                <a:latin typeface="+mj-lt"/>
              </a:rPr>
              <a:t>Staging area is the code </a:t>
            </a:r>
            <a:r>
              <a:rPr lang="en-US" sz="2500" dirty="0">
                <a:solidFill>
                  <a:schemeClr val="accent2"/>
                </a:solidFill>
                <a:latin typeface="+mj-lt"/>
              </a:rPr>
              <a:t>where we </a:t>
            </a:r>
            <a:r>
              <a:rPr lang="en-US" sz="2500" dirty="0" err="1">
                <a:solidFill>
                  <a:schemeClr val="accent2"/>
                </a:solidFill>
                <a:latin typeface="+mj-lt"/>
              </a:rPr>
              <a:t>finialize</a:t>
            </a:r>
            <a:r>
              <a:rPr lang="en-US" sz="2500" dirty="0">
                <a:solidFill>
                  <a:schemeClr val="accent2"/>
                </a:solidFill>
                <a:latin typeface="+mj-lt"/>
              </a:rPr>
              <a:t> </a:t>
            </a:r>
            <a:r>
              <a:rPr lang="en-US" sz="2500" dirty="0">
                <a:latin typeface="+mj-lt"/>
              </a:rPr>
              <a:t>our code. We can send data from working directory to staging area with the help of add command.</a:t>
            </a:r>
          </a:p>
          <a:p>
            <a:pPr marL="342900" indent="-342900">
              <a:buFont typeface="Wingdings" panose="05000000000000000000" pitchFamily="2" charset="2"/>
              <a:buChar char="Ø"/>
            </a:pPr>
            <a:endParaRPr lang="en-US" sz="2500" dirty="0">
              <a:latin typeface="+mj-lt"/>
            </a:endParaRPr>
          </a:p>
          <a:p>
            <a:pPr marL="342900" indent="-342900">
              <a:buFont typeface="Wingdings" panose="05000000000000000000" pitchFamily="2" charset="2"/>
              <a:buChar char="Ø"/>
            </a:pPr>
            <a:r>
              <a:rPr lang="en-US" sz="2500" dirty="0">
                <a:solidFill>
                  <a:schemeClr val="accent2"/>
                </a:solidFill>
                <a:latin typeface="+mj-lt"/>
              </a:rPr>
              <a:t>Local Repo:- </a:t>
            </a:r>
            <a:r>
              <a:rPr lang="en-US" sz="2500" dirty="0">
                <a:latin typeface="+mj-lt"/>
              </a:rPr>
              <a:t>It is place where we locally </a:t>
            </a:r>
            <a:r>
              <a:rPr lang="en-US" sz="2500" dirty="0">
                <a:solidFill>
                  <a:schemeClr val="accent2"/>
                </a:solidFill>
                <a:latin typeface="+mj-lt"/>
              </a:rPr>
              <a:t>store our data</a:t>
            </a:r>
            <a:r>
              <a:rPr lang="en-US" sz="2500" dirty="0">
                <a:latin typeface="+mj-lt"/>
              </a:rPr>
              <a:t>.</a:t>
            </a:r>
          </a:p>
        </p:txBody>
      </p:sp>
      <p:sp>
        <p:nvSpPr>
          <p:cNvPr id="8" name="Rectangle: Rounded Corners 7">
            <a:extLst>
              <a:ext uri="{FF2B5EF4-FFF2-40B4-BE49-F238E27FC236}">
                <a16:creationId xmlns:a16="http://schemas.microsoft.com/office/drawing/2014/main" id="{AF883C05-F05B-F2D6-34E2-B8FF0D2AD9BE}"/>
              </a:ext>
            </a:extLst>
          </p:cNvPr>
          <p:cNvSpPr/>
          <p:nvPr/>
        </p:nvSpPr>
        <p:spPr>
          <a:xfrm>
            <a:off x="3088640" y="378460"/>
            <a:ext cx="4886960" cy="797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t>Components of Git</a:t>
            </a:r>
          </a:p>
        </p:txBody>
      </p:sp>
    </p:spTree>
    <p:extLst>
      <p:ext uri="{BB962C8B-B14F-4D97-AF65-F5344CB8AC3E}">
        <p14:creationId xmlns:p14="http://schemas.microsoft.com/office/powerpoint/2010/main" val="2825706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53E6E-6F67-91BF-41D7-1388FBB76A65}"/>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F5D151A-BEC1-F2AE-24E6-59EC103DAC1D}"/>
              </a:ext>
            </a:extLst>
          </p:cNvPr>
          <p:cNvSpPr/>
          <p:nvPr/>
        </p:nvSpPr>
        <p:spPr>
          <a:xfrm>
            <a:off x="426720" y="378460"/>
            <a:ext cx="225552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REPOSITORY</a:t>
            </a:r>
          </a:p>
        </p:txBody>
      </p:sp>
      <p:sp>
        <p:nvSpPr>
          <p:cNvPr id="2" name="TextBox 1">
            <a:extLst>
              <a:ext uri="{FF2B5EF4-FFF2-40B4-BE49-F238E27FC236}">
                <a16:creationId xmlns:a16="http://schemas.microsoft.com/office/drawing/2014/main" id="{BDE30610-014B-0E64-1D06-2569F8F5C04D}"/>
              </a:ext>
            </a:extLst>
          </p:cNvPr>
          <p:cNvSpPr txBox="1"/>
          <p:nvPr/>
        </p:nvSpPr>
        <p:spPr>
          <a:xfrm>
            <a:off x="426720" y="1148080"/>
            <a:ext cx="11267440"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Repository is like a place where we can </a:t>
            </a:r>
            <a:r>
              <a:rPr lang="en-US" sz="2400" dirty="0">
                <a:solidFill>
                  <a:srgbClr val="FF0000"/>
                </a:solidFill>
              </a:rPr>
              <a:t>store our data </a:t>
            </a:r>
            <a:r>
              <a:rPr lang="en-US" sz="2400" dirty="0"/>
              <a:t>. We can also define repository as a </a:t>
            </a:r>
            <a:r>
              <a:rPr lang="en-US" sz="2400" dirty="0">
                <a:solidFill>
                  <a:srgbClr val="FF0000"/>
                </a:solidFill>
              </a:rPr>
              <a:t>central place </a:t>
            </a:r>
            <a:r>
              <a:rPr lang="en-US" sz="2400" dirty="0"/>
              <a:t>to store the code.</a:t>
            </a:r>
          </a:p>
          <a:p>
            <a:endParaRPr lang="en-US" sz="2400" dirty="0"/>
          </a:p>
        </p:txBody>
      </p:sp>
      <p:sp>
        <p:nvSpPr>
          <p:cNvPr id="3" name="Rectangle: Rounded Corners 2">
            <a:extLst>
              <a:ext uri="{FF2B5EF4-FFF2-40B4-BE49-F238E27FC236}">
                <a16:creationId xmlns:a16="http://schemas.microsoft.com/office/drawing/2014/main" id="{5C71BF3F-5069-F3D3-2355-EE586CFD9635}"/>
              </a:ext>
            </a:extLst>
          </p:cNvPr>
          <p:cNvSpPr/>
          <p:nvPr/>
        </p:nvSpPr>
        <p:spPr>
          <a:xfrm>
            <a:off x="426720" y="2286000"/>
            <a:ext cx="1524000" cy="436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PUSH</a:t>
            </a:r>
          </a:p>
        </p:txBody>
      </p:sp>
      <p:sp>
        <p:nvSpPr>
          <p:cNvPr id="4" name="TextBox 3">
            <a:extLst>
              <a:ext uri="{FF2B5EF4-FFF2-40B4-BE49-F238E27FC236}">
                <a16:creationId xmlns:a16="http://schemas.microsoft.com/office/drawing/2014/main" id="{C5B648A5-DBD1-DC7D-D0CD-981C794D8102}"/>
              </a:ext>
            </a:extLst>
          </p:cNvPr>
          <p:cNvSpPr txBox="1"/>
          <p:nvPr/>
        </p:nvSpPr>
        <p:spPr>
          <a:xfrm>
            <a:off x="426720" y="2936240"/>
            <a:ext cx="1126744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Push Operation copies changes from a local </a:t>
            </a:r>
            <a:r>
              <a:rPr lang="en-US" sz="2400" dirty="0">
                <a:solidFill>
                  <a:schemeClr val="accent2"/>
                </a:solidFill>
              </a:rPr>
              <a:t>Repo to Central Repo</a:t>
            </a:r>
            <a:r>
              <a:rPr lang="en-US" sz="2400" dirty="0"/>
              <a:t>. It is used to store the changes </a:t>
            </a:r>
            <a:r>
              <a:rPr lang="en-US" sz="2400" dirty="0">
                <a:solidFill>
                  <a:schemeClr val="accent2"/>
                </a:solidFill>
              </a:rPr>
              <a:t>permanently</a:t>
            </a:r>
            <a:r>
              <a:rPr lang="en-US" sz="2400" dirty="0"/>
              <a:t> into the git repo.</a:t>
            </a:r>
          </a:p>
        </p:txBody>
      </p:sp>
      <p:sp>
        <p:nvSpPr>
          <p:cNvPr id="5" name="Rectangle: Rounded Corners 4">
            <a:extLst>
              <a:ext uri="{FF2B5EF4-FFF2-40B4-BE49-F238E27FC236}">
                <a16:creationId xmlns:a16="http://schemas.microsoft.com/office/drawing/2014/main" id="{349F2DE4-0240-E162-28CF-EE9DB213966F}"/>
              </a:ext>
            </a:extLst>
          </p:cNvPr>
          <p:cNvSpPr/>
          <p:nvPr/>
        </p:nvSpPr>
        <p:spPr>
          <a:xfrm>
            <a:off x="426720" y="4032846"/>
            <a:ext cx="1524000" cy="436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PULL</a:t>
            </a:r>
          </a:p>
        </p:txBody>
      </p:sp>
      <p:sp>
        <p:nvSpPr>
          <p:cNvPr id="11" name="TextBox 10">
            <a:extLst>
              <a:ext uri="{FF2B5EF4-FFF2-40B4-BE49-F238E27FC236}">
                <a16:creationId xmlns:a16="http://schemas.microsoft.com/office/drawing/2014/main" id="{35B9E947-69F4-02A9-9631-7FB7AEDFE93F}"/>
              </a:ext>
            </a:extLst>
          </p:cNvPr>
          <p:cNvSpPr txBox="1"/>
          <p:nvPr/>
        </p:nvSpPr>
        <p:spPr>
          <a:xfrm>
            <a:off x="426720" y="4751813"/>
            <a:ext cx="11267440"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Pull Operation copies the changes from a </a:t>
            </a:r>
            <a:r>
              <a:rPr lang="en-US" sz="2400" dirty="0">
                <a:solidFill>
                  <a:schemeClr val="accent2"/>
                </a:solidFill>
              </a:rPr>
              <a:t>Remote Repo.  to Local machine</a:t>
            </a:r>
            <a:r>
              <a:rPr lang="en-US" sz="2400" dirty="0"/>
              <a:t>.</a:t>
            </a:r>
          </a:p>
        </p:txBody>
      </p:sp>
      <p:sp>
        <p:nvSpPr>
          <p:cNvPr id="12" name="Rectangle: Rounded Corners 11">
            <a:extLst>
              <a:ext uri="{FF2B5EF4-FFF2-40B4-BE49-F238E27FC236}">
                <a16:creationId xmlns:a16="http://schemas.microsoft.com/office/drawing/2014/main" id="{A71A9B0D-D995-F6AD-3000-2F2B0ED744F7}"/>
              </a:ext>
            </a:extLst>
          </p:cNvPr>
          <p:cNvSpPr/>
          <p:nvPr/>
        </p:nvSpPr>
        <p:spPr>
          <a:xfrm>
            <a:off x="426720" y="5479087"/>
            <a:ext cx="161544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STATUS</a:t>
            </a:r>
          </a:p>
        </p:txBody>
      </p:sp>
      <p:sp>
        <p:nvSpPr>
          <p:cNvPr id="13" name="TextBox 12">
            <a:extLst>
              <a:ext uri="{FF2B5EF4-FFF2-40B4-BE49-F238E27FC236}">
                <a16:creationId xmlns:a16="http://schemas.microsoft.com/office/drawing/2014/main" id="{921FBCAC-945F-0DDF-89FE-829C8DA9BAFE}"/>
              </a:ext>
            </a:extLst>
          </p:cNvPr>
          <p:cNvSpPr txBox="1"/>
          <p:nvPr/>
        </p:nvSpPr>
        <p:spPr>
          <a:xfrm>
            <a:off x="304800" y="6198054"/>
            <a:ext cx="11267440"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It is basically used to the check </a:t>
            </a:r>
            <a:r>
              <a:rPr lang="en-US" sz="2400" dirty="0">
                <a:solidFill>
                  <a:schemeClr val="accent2"/>
                </a:solidFill>
              </a:rPr>
              <a:t>status of file </a:t>
            </a:r>
            <a:r>
              <a:rPr lang="en-US" sz="2400" dirty="0"/>
              <a:t>(</a:t>
            </a:r>
            <a:r>
              <a:rPr lang="en-US" sz="2400" dirty="0" err="1"/>
              <a:t>i.e</a:t>
            </a:r>
            <a:r>
              <a:rPr lang="en-US" sz="2400" dirty="0"/>
              <a:t> tracked file or untracked file)</a:t>
            </a:r>
          </a:p>
        </p:txBody>
      </p:sp>
    </p:spTree>
    <p:extLst>
      <p:ext uri="{BB962C8B-B14F-4D97-AF65-F5344CB8AC3E}">
        <p14:creationId xmlns:p14="http://schemas.microsoft.com/office/powerpoint/2010/main" val="1738475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DFB0F-4E02-000D-AC17-B37A12BD7607}"/>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8A3CB1F-35F1-A983-18D8-0FFC1E979D1C}"/>
              </a:ext>
            </a:extLst>
          </p:cNvPr>
          <p:cNvSpPr/>
          <p:nvPr/>
        </p:nvSpPr>
        <p:spPr>
          <a:xfrm>
            <a:off x="426720" y="378460"/>
            <a:ext cx="2123440" cy="46166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BRANCH</a:t>
            </a:r>
          </a:p>
        </p:txBody>
      </p:sp>
      <p:sp>
        <p:nvSpPr>
          <p:cNvPr id="2" name="TextBox 1">
            <a:extLst>
              <a:ext uri="{FF2B5EF4-FFF2-40B4-BE49-F238E27FC236}">
                <a16:creationId xmlns:a16="http://schemas.microsoft.com/office/drawing/2014/main" id="{CFB3E2B8-66FC-76FA-BCD8-A3BE7F3BFAA3}"/>
              </a:ext>
            </a:extLst>
          </p:cNvPr>
          <p:cNvSpPr txBox="1"/>
          <p:nvPr/>
        </p:nvSpPr>
        <p:spPr>
          <a:xfrm>
            <a:off x="462280" y="1105734"/>
            <a:ext cx="11267440"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By Default we get </a:t>
            </a:r>
            <a:r>
              <a:rPr lang="en-US" sz="2400" dirty="0">
                <a:solidFill>
                  <a:schemeClr val="accent2"/>
                </a:solidFill>
              </a:rPr>
              <a:t>Master Branch</a:t>
            </a:r>
            <a:r>
              <a:rPr lang="en-US" sz="2400" dirty="0"/>
              <a:t>.</a:t>
            </a:r>
          </a:p>
          <a:p>
            <a:pPr marL="342900" indent="-342900">
              <a:buFont typeface="Wingdings" panose="05000000000000000000" pitchFamily="2" charset="2"/>
              <a:buChar char="Ø"/>
            </a:pPr>
            <a:r>
              <a:rPr lang="en-US" sz="2400" dirty="0"/>
              <a:t>Branches is created to do parallelly work.</a:t>
            </a:r>
          </a:p>
          <a:p>
            <a:pPr marL="342900" indent="-342900">
              <a:buFont typeface="Wingdings" panose="05000000000000000000" pitchFamily="2" charset="2"/>
              <a:buChar char="Ø"/>
            </a:pPr>
            <a:r>
              <a:rPr lang="en-US" sz="2400" dirty="0"/>
              <a:t>Command to Create a new branch is </a:t>
            </a:r>
            <a:r>
              <a:rPr lang="en-US" sz="2400" dirty="0">
                <a:solidFill>
                  <a:schemeClr val="accent4">
                    <a:lumMod val="40000"/>
                    <a:lumOff val="60000"/>
                  </a:schemeClr>
                </a:solidFill>
              </a:rPr>
              <a:t>git branch </a:t>
            </a:r>
            <a:r>
              <a:rPr lang="en-US" sz="2400" dirty="0" err="1">
                <a:solidFill>
                  <a:schemeClr val="accent2"/>
                </a:solidFill>
              </a:rPr>
              <a:t>branch</a:t>
            </a:r>
            <a:r>
              <a:rPr lang="en-US" sz="2400" dirty="0">
                <a:solidFill>
                  <a:schemeClr val="accent2"/>
                </a:solidFill>
              </a:rPr>
              <a:t> name</a:t>
            </a:r>
          </a:p>
          <a:p>
            <a:pPr marL="342900" indent="-342900">
              <a:buFont typeface="Wingdings" panose="05000000000000000000" pitchFamily="2" charset="2"/>
              <a:buChar char="Ø"/>
            </a:pPr>
            <a:r>
              <a:rPr lang="en-US" sz="2400" dirty="0"/>
              <a:t>Command to Delete Branch is </a:t>
            </a:r>
            <a:r>
              <a:rPr lang="en-US" sz="2400" dirty="0">
                <a:solidFill>
                  <a:schemeClr val="accent2"/>
                </a:solidFill>
              </a:rPr>
              <a:t>git </a:t>
            </a:r>
            <a:r>
              <a:rPr lang="en-US" sz="2400">
                <a:solidFill>
                  <a:schemeClr val="accent2"/>
                </a:solidFill>
              </a:rPr>
              <a:t>branch –D </a:t>
            </a:r>
            <a:r>
              <a:rPr lang="en-US" sz="2400" dirty="0">
                <a:solidFill>
                  <a:schemeClr val="accent2"/>
                </a:solidFill>
              </a:rPr>
              <a:t>branch name</a:t>
            </a:r>
          </a:p>
          <a:p>
            <a:pPr marL="342900" indent="-342900">
              <a:buFont typeface="Wingdings" panose="05000000000000000000" pitchFamily="2" charset="2"/>
              <a:buChar char="Ø"/>
            </a:pPr>
            <a:r>
              <a:rPr lang="en-US" sz="2400" dirty="0"/>
              <a:t>Command to Switch branch is </a:t>
            </a:r>
            <a:r>
              <a:rPr lang="en-US" sz="2400" dirty="0">
                <a:solidFill>
                  <a:schemeClr val="accent2"/>
                </a:solidFill>
              </a:rPr>
              <a:t>git Branch checkout Branch name</a:t>
            </a:r>
          </a:p>
          <a:p>
            <a:pPr marL="342900" indent="-342900">
              <a:buFont typeface="Wingdings" panose="05000000000000000000" pitchFamily="2" charset="2"/>
              <a:buChar char="Ø"/>
            </a:pPr>
            <a:r>
              <a:rPr lang="en-US" sz="2400" dirty="0"/>
              <a:t>To Check number of Branch created command is </a:t>
            </a:r>
            <a:r>
              <a:rPr lang="en-US" sz="2400" dirty="0">
                <a:solidFill>
                  <a:schemeClr val="accent2"/>
                </a:solidFill>
              </a:rPr>
              <a:t>git branch</a:t>
            </a:r>
          </a:p>
          <a:p>
            <a:pPr marL="342900" indent="-342900">
              <a:buFont typeface="Wingdings" panose="05000000000000000000" pitchFamily="2" charset="2"/>
              <a:buChar char="Ø"/>
            </a:pPr>
            <a:endParaRPr lang="en-US" sz="2400" dirty="0"/>
          </a:p>
        </p:txBody>
      </p:sp>
      <p:sp>
        <p:nvSpPr>
          <p:cNvPr id="5" name="Rectangle: Rounded Corners 4">
            <a:extLst>
              <a:ext uri="{FF2B5EF4-FFF2-40B4-BE49-F238E27FC236}">
                <a16:creationId xmlns:a16="http://schemas.microsoft.com/office/drawing/2014/main" id="{DF74B18D-5D12-F62D-D172-3C48CDEB5246}"/>
              </a:ext>
            </a:extLst>
          </p:cNvPr>
          <p:cNvSpPr/>
          <p:nvPr/>
        </p:nvSpPr>
        <p:spPr>
          <a:xfrm>
            <a:off x="462280" y="3830559"/>
            <a:ext cx="1869440" cy="4368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git add</a:t>
            </a:r>
          </a:p>
        </p:txBody>
      </p:sp>
      <p:sp>
        <p:nvSpPr>
          <p:cNvPr id="11" name="TextBox 10">
            <a:extLst>
              <a:ext uri="{FF2B5EF4-FFF2-40B4-BE49-F238E27FC236}">
                <a16:creationId xmlns:a16="http://schemas.microsoft.com/office/drawing/2014/main" id="{FAC555D7-B526-6A14-E8B3-FCDFAC94FDE0}"/>
              </a:ext>
            </a:extLst>
          </p:cNvPr>
          <p:cNvSpPr txBox="1"/>
          <p:nvPr/>
        </p:nvSpPr>
        <p:spPr>
          <a:xfrm>
            <a:off x="426720" y="4540548"/>
            <a:ext cx="11267440"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Git add command basically is used to add the content from </a:t>
            </a:r>
            <a:r>
              <a:rPr lang="en-US" sz="2400" dirty="0">
                <a:solidFill>
                  <a:schemeClr val="accent2"/>
                </a:solidFill>
              </a:rPr>
              <a:t>working area to staging area.</a:t>
            </a:r>
          </a:p>
          <a:p>
            <a:pPr marL="342900" indent="-342900">
              <a:buFont typeface="Wingdings" panose="05000000000000000000" pitchFamily="2" charset="2"/>
              <a:buChar char="Ø"/>
            </a:pPr>
            <a:r>
              <a:rPr lang="en-US" sz="2400" dirty="0">
                <a:solidFill>
                  <a:schemeClr val="accent2"/>
                </a:solidFill>
              </a:rPr>
              <a:t>Syntax is  :- git add.</a:t>
            </a:r>
          </a:p>
          <a:p>
            <a:pPr marL="342900" indent="-342900">
              <a:buFont typeface="Wingdings" panose="05000000000000000000" pitchFamily="2" charset="2"/>
              <a:buChar char="Ø"/>
            </a:pPr>
            <a:r>
              <a:rPr lang="en-US" sz="2400" dirty="0"/>
              <a:t>Dot(.) means that it </a:t>
            </a:r>
            <a:r>
              <a:rPr lang="en-US" sz="2400" dirty="0">
                <a:solidFill>
                  <a:schemeClr val="accent2"/>
                </a:solidFill>
              </a:rPr>
              <a:t>will add all the available files </a:t>
            </a:r>
            <a:r>
              <a:rPr lang="en-US" sz="2400" dirty="0"/>
              <a:t>to staging area. If you want to add a specific file then instead of .(dot) You can write the name of the file.</a:t>
            </a:r>
          </a:p>
        </p:txBody>
      </p:sp>
    </p:spTree>
    <p:extLst>
      <p:ext uri="{BB962C8B-B14F-4D97-AF65-F5344CB8AC3E}">
        <p14:creationId xmlns:p14="http://schemas.microsoft.com/office/powerpoint/2010/main" val="23125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938</TotalTime>
  <Words>2110</Words>
  <Application>Microsoft Office PowerPoint</Application>
  <PresentationFormat>Widescreen</PresentationFormat>
  <Paragraphs>188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 CS</dc:creator>
  <cp:lastModifiedBy>Dinesh Bansal</cp:lastModifiedBy>
  <cp:revision>12</cp:revision>
  <dcterms:created xsi:type="dcterms:W3CDTF">2024-02-26T18:01:04Z</dcterms:created>
  <dcterms:modified xsi:type="dcterms:W3CDTF">2025-02-13T14:48:46Z</dcterms:modified>
</cp:coreProperties>
</file>