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6" r:id="rId11"/>
    <p:sldId id="265"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AF263B-A7F3-4D89-B96E-FD37335FE05F}"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D873E-B9F6-4E88-A237-007BEE8A1C71}" type="slidenum">
              <a:rPr lang="en-IN" smtClean="0"/>
              <a:t>‹#›</a:t>
            </a:fld>
            <a:endParaRPr lang="en-IN"/>
          </a:p>
        </p:txBody>
      </p:sp>
    </p:spTree>
    <p:extLst>
      <p:ext uri="{BB962C8B-B14F-4D97-AF65-F5344CB8AC3E}">
        <p14:creationId xmlns:p14="http://schemas.microsoft.com/office/powerpoint/2010/main" val="10841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F263B-A7F3-4D89-B96E-FD37335FE05F}"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D873E-B9F6-4E88-A237-007BEE8A1C71}" type="slidenum">
              <a:rPr lang="en-IN" smtClean="0"/>
              <a:t>‹#›</a:t>
            </a:fld>
            <a:endParaRPr lang="en-IN"/>
          </a:p>
        </p:txBody>
      </p:sp>
    </p:spTree>
    <p:extLst>
      <p:ext uri="{BB962C8B-B14F-4D97-AF65-F5344CB8AC3E}">
        <p14:creationId xmlns:p14="http://schemas.microsoft.com/office/powerpoint/2010/main" val="252908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F263B-A7F3-4D89-B96E-FD37335FE05F}"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D873E-B9F6-4E88-A237-007BEE8A1C71}" type="slidenum">
              <a:rPr lang="en-IN" smtClean="0"/>
              <a:t>‹#›</a:t>
            </a:fld>
            <a:endParaRPr lang="en-IN"/>
          </a:p>
        </p:txBody>
      </p:sp>
    </p:spTree>
    <p:extLst>
      <p:ext uri="{BB962C8B-B14F-4D97-AF65-F5344CB8AC3E}">
        <p14:creationId xmlns:p14="http://schemas.microsoft.com/office/powerpoint/2010/main" val="127678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F263B-A7F3-4D89-B96E-FD37335FE05F}"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D873E-B9F6-4E88-A237-007BEE8A1C71}" type="slidenum">
              <a:rPr lang="en-IN" smtClean="0"/>
              <a:t>‹#›</a:t>
            </a:fld>
            <a:endParaRPr lang="en-IN"/>
          </a:p>
        </p:txBody>
      </p:sp>
    </p:spTree>
    <p:extLst>
      <p:ext uri="{BB962C8B-B14F-4D97-AF65-F5344CB8AC3E}">
        <p14:creationId xmlns:p14="http://schemas.microsoft.com/office/powerpoint/2010/main" val="185011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F263B-A7F3-4D89-B96E-FD37335FE05F}"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D873E-B9F6-4E88-A237-007BEE8A1C71}" type="slidenum">
              <a:rPr lang="en-IN" smtClean="0"/>
              <a:t>‹#›</a:t>
            </a:fld>
            <a:endParaRPr lang="en-IN"/>
          </a:p>
        </p:txBody>
      </p:sp>
    </p:spTree>
    <p:extLst>
      <p:ext uri="{BB962C8B-B14F-4D97-AF65-F5344CB8AC3E}">
        <p14:creationId xmlns:p14="http://schemas.microsoft.com/office/powerpoint/2010/main" val="1801036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AF263B-A7F3-4D89-B96E-FD37335FE05F}"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D873E-B9F6-4E88-A237-007BEE8A1C71}" type="slidenum">
              <a:rPr lang="en-IN" smtClean="0"/>
              <a:t>‹#›</a:t>
            </a:fld>
            <a:endParaRPr lang="en-IN"/>
          </a:p>
        </p:txBody>
      </p:sp>
    </p:spTree>
    <p:extLst>
      <p:ext uri="{BB962C8B-B14F-4D97-AF65-F5344CB8AC3E}">
        <p14:creationId xmlns:p14="http://schemas.microsoft.com/office/powerpoint/2010/main" val="78607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AF263B-A7F3-4D89-B96E-FD37335FE05F}"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9D873E-B9F6-4E88-A237-007BEE8A1C71}" type="slidenum">
              <a:rPr lang="en-IN" smtClean="0"/>
              <a:t>‹#›</a:t>
            </a:fld>
            <a:endParaRPr lang="en-IN"/>
          </a:p>
        </p:txBody>
      </p:sp>
    </p:spTree>
    <p:extLst>
      <p:ext uri="{BB962C8B-B14F-4D97-AF65-F5344CB8AC3E}">
        <p14:creationId xmlns:p14="http://schemas.microsoft.com/office/powerpoint/2010/main" val="4604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AF263B-A7F3-4D89-B96E-FD37335FE05F}"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9D873E-B9F6-4E88-A237-007BEE8A1C71}" type="slidenum">
              <a:rPr lang="en-IN" smtClean="0"/>
              <a:t>‹#›</a:t>
            </a:fld>
            <a:endParaRPr lang="en-IN"/>
          </a:p>
        </p:txBody>
      </p:sp>
    </p:spTree>
    <p:extLst>
      <p:ext uri="{BB962C8B-B14F-4D97-AF65-F5344CB8AC3E}">
        <p14:creationId xmlns:p14="http://schemas.microsoft.com/office/powerpoint/2010/main" val="183162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F263B-A7F3-4D89-B96E-FD37335FE05F}"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9D873E-B9F6-4E88-A237-007BEE8A1C71}" type="slidenum">
              <a:rPr lang="en-IN" smtClean="0"/>
              <a:t>‹#›</a:t>
            </a:fld>
            <a:endParaRPr lang="en-IN"/>
          </a:p>
        </p:txBody>
      </p:sp>
    </p:spTree>
    <p:extLst>
      <p:ext uri="{BB962C8B-B14F-4D97-AF65-F5344CB8AC3E}">
        <p14:creationId xmlns:p14="http://schemas.microsoft.com/office/powerpoint/2010/main" val="24839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AF263B-A7F3-4D89-B96E-FD37335FE05F}"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D873E-B9F6-4E88-A237-007BEE8A1C71}" type="slidenum">
              <a:rPr lang="en-IN" smtClean="0"/>
              <a:t>‹#›</a:t>
            </a:fld>
            <a:endParaRPr lang="en-IN"/>
          </a:p>
        </p:txBody>
      </p:sp>
    </p:spTree>
    <p:extLst>
      <p:ext uri="{BB962C8B-B14F-4D97-AF65-F5344CB8AC3E}">
        <p14:creationId xmlns:p14="http://schemas.microsoft.com/office/powerpoint/2010/main" val="294213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AF263B-A7F3-4D89-B96E-FD37335FE05F}"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D873E-B9F6-4E88-A237-007BEE8A1C71}" type="slidenum">
              <a:rPr lang="en-IN" smtClean="0"/>
              <a:t>‹#›</a:t>
            </a:fld>
            <a:endParaRPr lang="en-IN"/>
          </a:p>
        </p:txBody>
      </p:sp>
    </p:spTree>
    <p:extLst>
      <p:ext uri="{BB962C8B-B14F-4D97-AF65-F5344CB8AC3E}">
        <p14:creationId xmlns:p14="http://schemas.microsoft.com/office/powerpoint/2010/main" val="342573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F263B-A7F3-4D89-B96E-FD37335FE05F}" type="datetimeFigureOut">
              <a:rPr lang="en-IN" smtClean="0"/>
              <a:t>31-03-2024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873E-B9F6-4E88-A237-007BEE8A1C71}" type="slidenum">
              <a:rPr lang="en-IN" smtClean="0"/>
              <a:t>‹#›</a:t>
            </a:fld>
            <a:endParaRPr lang="en-IN"/>
          </a:p>
        </p:txBody>
      </p:sp>
    </p:spTree>
    <p:extLst>
      <p:ext uri="{BB962C8B-B14F-4D97-AF65-F5344CB8AC3E}">
        <p14:creationId xmlns:p14="http://schemas.microsoft.com/office/powerpoint/2010/main" val="10407684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5" name="TextBox 4">
            <a:extLst>
              <a:ext uri="{FF2B5EF4-FFF2-40B4-BE49-F238E27FC236}">
                <a16:creationId xmlns:a16="http://schemas.microsoft.com/office/drawing/2014/main" id="{CC77D929-525D-2A06-A4D8-26BF06F9135F}"/>
              </a:ext>
            </a:extLst>
          </p:cNvPr>
          <p:cNvSpPr txBox="1"/>
          <p:nvPr/>
        </p:nvSpPr>
        <p:spPr>
          <a:xfrm>
            <a:off x="0" y="864429"/>
            <a:ext cx="12192000" cy="6278642"/>
          </a:xfrm>
          <a:prstGeom prst="rect">
            <a:avLst/>
          </a:prstGeom>
          <a:noFill/>
        </p:spPr>
        <p:txBody>
          <a:bodyPr wrap="square" rtlCol="0">
            <a:spAutoFit/>
          </a:bodyPr>
          <a:lstStyle/>
          <a:p>
            <a:pPr algn="just"/>
            <a:r>
              <a:rPr lang="en-IN" sz="2000" b="1" dirty="0"/>
              <a:t>Before Jenkins , we , must study about CI/CD</a:t>
            </a:r>
          </a:p>
          <a:p>
            <a:pPr algn="just"/>
            <a:endParaRPr lang="en-IN" sz="2000" b="1" dirty="0"/>
          </a:p>
          <a:p>
            <a:pPr algn="just"/>
            <a:r>
              <a:rPr lang="en-IN" sz="2000" b="1" dirty="0"/>
              <a:t>What is </a:t>
            </a:r>
            <a:r>
              <a:rPr lang="en-IN" sz="2000" b="1" dirty="0">
                <a:solidFill>
                  <a:schemeClr val="accent2"/>
                </a:solidFill>
              </a:rPr>
              <a:t>CI /CD  </a:t>
            </a:r>
            <a:r>
              <a:rPr lang="en-IN" sz="2000" b="1" dirty="0"/>
              <a:t>?</a:t>
            </a:r>
          </a:p>
          <a:p>
            <a:pPr algn="just"/>
            <a:r>
              <a:rPr lang="en-IN" sz="2000" b="1" dirty="0"/>
              <a:t>CI stand for </a:t>
            </a:r>
            <a:r>
              <a:rPr lang="en-IN" sz="2000" b="1" dirty="0">
                <a:solidFill>
                  <a:schemeClr val="accent2"/>
                </a:solidFill>
              </a:rPr>
              <a:t>Continuous Integration </a:t>
            </a:r>
            <a:r>
              <a:rPr lang="en-IN" sz="2000" b="1" dirty="0"/>
              <a:t>and CD stand for </a:t>
            </a:r>
            <a:r>
              <a:rPr lang="en-IN" sz="2000" b="1" dirty="0">
                <a:solidFill>
                  <a:schemeClr val="accent2"/>
                </a:solidFill>
              </a:rPr>
              <a:t>Continuous Deployment/Delivery </a:t>
            </a:r>
            <a:r>
              <a:rPr lang="en-IN" sz="2000" b="1" dirty="0"/>
              <a:t>. CI/CD is not a tool, it is a mythology</a:t>
            </a:r>
          </a:p>
          <a:p>
            <a:pPr algn="just"/>
            <a:endParaRPr lang="en-IN" sz="2000" b="1" dirty="0"/>
          </a:p>
          <a:p>
            <a:pPr algn="just"/>
            <a:r>
              <a:rPr lang="en-US" sz="2000" b="1" i="0" dirty="0">
                <a:solidFill>
                  <a:srgbClr val="ECECEC"/>
                </a:solidFill>
                <a:effectLst/>
                <a:latin typeface="Söhne"/>
              </a:rPr>
              <a:t>Continuous Integration (CI):</a:t>
            </a:r>
          </a:p>
          <a:p>
            <a:pPr algn="just"/>
            <a:r>
              <a:rPr lang="en-US" sz="2000" b="1" i="0" dirty="0">
                <a:solidFill>
                  <a:srgbClr val="ECECEC"/>
                </a:solidFill>
                <a:effectLst/>
                <a:latin typeface="Söhne"/>
              </a:rPr>
              <a:t>Continuous Integration is the practice of automatically integrating code changes from multiple contributors into a shared repository several times a day. The primary goal of CI is to detect and locate integration errors quickly, allowing for rapid resolution.</a:t>
            </a:r>
          </a:p>
          <a:p>
            <a:pPr algn="just"/>
            <a:endParaRPr lang="en-US" sz="2000" b="1" i="0" dirty="0">
              <a:solidFill>
                <a:srgbClr val="ECECEC"/>
              </a:solidFill>
              <a:effectLst/>
              <a:latin typeface="Söhne"/>
            </a:endParaRPr>
          </a:p>
          <a:p>
            <a:pPr algn="l"/>
            <a:r>
              <a:rPr lang="en-US" sz="2400" b="1" i="0" dirty="0">
                <a:solidFill>
                  <a:schemeClr val="accent2"/>
                </a:solidFill>
                <a:effectLst/>
                <a:latin typeface="Söhne"/>
              </a:rPr>
              <a:t>Key aspects of CI include:</a:t>
            </a:r>
          </a:p>
          <a:p>
            <a:pPr algn="l">
              <a:buFont typeface="+mj-lt"/>
              <a:buAutoNum type="arabicPeriod"/>
            </a:pPr>
            <a:r>
              <a:rPr lang="en-US" sz="2000" b="1" i="0" dirty="0">
                <a:solidFill>
                  <a:schemeClr val="accent2"/>
                </a:solidFill>
                <a:effectLst/>
                <a:latin typeface="Söhne"/>
              </a:rPr>
              <a:t>Automated Builds: </a:t>
            </a:r>
            <a:r>
              <a:rPr lang="en-US" sz="2000" b="1" i="0" dirty="0">
                <a:solidFill>
                  <a:srgbClr val="ECECEC"/>
                </a:solidFill>
                <a:effectLst/>
                <a:latin typeface="Söhne"/>
              </a:rPr>
              <a:t>Automatically building the project whenever new changes are committed to the repository.</a:t>
            </a:r>
          </a:p>
          <a:p>
            <a:pPr algn="l">
              <a:buFont typeface="+mj-lt"/>
              <a:buAutoNum type="arabicPeriod"/>
            </a:pPr>
            <a:r>
              <a:rPr lang="en-US" sz="2000" b="1" i="0" dirty="0">
                <a:solidFill>
                  <a:schemeClr val="accent2"/>
                </a:solidFill>
                <a:effectLst/>
                <a:latin typeface="Söhne"/>
              </a:rPr>
              <a:t>Automated Testing: </a:t>
            </a:r>
            <a:r>
              <a:rPr lang="en-US" sz="2000" b="1" i="0" dirty="0">
                <a:solidFill>
                  <a:srgbClr val="ECECEC"/>
                </a:solidFill>
                <a:effectLst/>
                <a:latin typeface="Söhne"/>
              </a:rPr>
              <a:t>Running automated tests (</a:t>
            </a:r>
            <a:r>
              <a:rPr lang="en-US" sz="2000" b="1" i="0" dirty="0">
                <a:solidFill>
                  <a:schemeClr val="accent2"/>
                </a:solidFill>
                <a:effectLst/>
                <a:latin typeface="Söhne"/>
              </a:rPr>
              <a:t>unit tests, integration tests, etc</a:t>
            </a:r>
            <a:r>
              <a:rPr lang="en-US" sz="2000" b="1" i="0" dirty="0">
                <a:solidFill>
                  <a:srgbClr val="ECECEC"/>
                </a:solidFill>
                <a:effectLst/>
                <a:latin typeface="Söhne"/>
              </a:rPr>
              <a:t>.) to ensure that the new changes do not introduce errors or break existing functionalities.</a:t>
            </a:r>
          </a:p>
          <a:p>
            <a:pPr algn="l">
              <a:buFont typeface="+mj-lt"/>
              <a:buAutoNum type="arabicPeriod"/>
            </a:pPr>
            <a:r>
              <a:rPr lang="en-US" sz="2000" b="1" i="0" dirty="0">
                <a:solidFill>
                  <a:schemeClr val="accent2"/>
                </a:solidFill>
                <a:effectLst/>
                <a:latin typeface="Söhne"/>
              </a:rPr>
              <a:t>Code Quality Checks: </a:t>
            </a:r>
            <a:r>
              <a:rPr lang="en-US" sz="2000" b="1" i="0" dirty="0">
                <a:solidFill>
                  <a:srgbClr val="ECECEC"/>
                </a:solidFill>
                <a:effectLst/>
                <a:latin typeface="Söhne"/>
              </a:rPr>
              <a:t>Performing code quality checks and static code analysis to maintain code quality and consistency.</a:t>
            </a:r>
          </a:p>
          <a:p>
            <a:pPr algn="l">
              <a:buFont typeface="+mj-lt"/>
              <a:buAutoNum type="arabicPeriod"/>
            </a:pPr>
            <a:r>
              <a:rPr lang="en-US" sz="2000" b="1" i="0" dirty="0">
                <a:solidFill>
                  <a:srgbClr val="ECECEC"/>
                </a:solidFill>
                <a:effectLst/>
                <a:latin typeface="Söhne"/>
              </a:rPr>
              <a:t>Immediate Feedback: Providing immediate feedback to developers about the build and test results.</a:t>
            </a:r>
          </a:p>
          <a:p>
            <a:pPr algn="just"/>
            <a:endParaRPr lang="en-IN" sz="2000" b="1" dirty="0"/>
          </a:p>
          <a:p>
            <a:pPr algn="just"/>
            <a:endParaRPr lang="en-IN" sz="2000" b="1" dirty="0"/>
          </a:p>
        </p:txBody>
      </p:sp>
    </p:spTree>
    <p:extLst>
      <p:ext uri="{BB962C8B-B14F-4D97-AF65-F5344CB8AC3E}">
        <p14:creationId xmlns:p14="http://schemas.microsoft.com/office/powerpoint/2010/main" val="2132591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3" name="Rectangle: Rounded Corners 2">
            <a:extLst>
              <a:ext uri="{FF2B5EF4-FFF2-40B4-BE49-F238E27FC236}">
                <a16:creationId xmlns:a16="http://schemas.microsoft.com/office/drawing/2014/main" id="{7EE52795-A231-AF48-D1F4-75244D7278E6}"/>
              </a:ext>
            </a:extLst>
          </p:cNvPr>
          <p:cNvSpPr/>
          <p:nvPr/>
        </p:nvSpPr>
        <p:spPr>
          <a:xfrm>
            <a:off x="0" y="1229360"/>
            <a:ext cx="4358640" cy="4823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Master – Slave in Jenkins</a:t>
            </a:r>
          </a:p>
        </p:txBody>
      </p:sp>
      <p:sp>
        <p:nvSpPr>
          <p:cNvPr id="5" name="TextBox 4">
            <a:extLst>
              <a:ext uri="{FF2B5EF4-FFF2-40B4-BE49-F238E27FC236}">
                <a16:creationId xmlns:a16="http://schemas.microsoft.com/office/drawing/2014/main" id="{7DC5A723-C45A-2A31-702E-16E9A055CAC0}"/>
              </a:ext>
            </a:extLst>
          </p:cNvPr>
          <p:cNvSpPr txBox="1"/>
          <p:nvPr/>
        </p:nvSpPr>
        <p:spPr>
          <a:xfrm>
            <a:off x="0" y="1910080"/>
            <a:ext cx="12009120" cy="4832092"/>
          </a:xfrm>
          <a:prstGeom prst="rect">
            <a:avLst/>
          </a:prstGeom>
          <a:noFill/>
        </p:spPr>
        <p:txBody>
          <a:bodyPr wrap="square" rtlCol="0">
            <a:spAutoFit/>
          </a:bodyPr>
          <a:lstStyle/>
          <a:p>
            <a:pPr algn="l"/>
            <a:r>
              <a:rPr lang="en-US" sz="2200" b="1" i="0" dirty="0">
                <a:effectLst/>
                <a:latin typeface="Söhne"/>
              </a:rPr>
              <a:t>In Jenkins, the master-slave concept refers to a distributed architecture where a single Jenkins master server delegates build and deployment tasks to multiple Jenkins slave nodes. Here's a breakdown of the master and slave roles:</a:t>
            </a:r>
          </a:p>
          <a:p>
            <a:pPr algn="l">
              <a:buFont typeface="+mj-lt"/>
              <a:buAutoNum type="arabicPeriod"/>
            </a:pPr>
            <a:r>
              <a:rPr lang="en-US" sz="2200" b="1" i="0" dirty="0">
                <a:solidFill>
                  <a:schemeClr val="accent2"/>
                </a:solidFill>
                <a:effectLst/>
                <a:latin typeface="Söhne"/>
              </a:rPr>
              <a:t>Master: </a:t>
            </a:r>
            <a:r>
              <a:rPr lang="en-US" sz="2200" b="1" i="0" dirty="0">
                <a:effectLst/>
                <a:latin typeface="Söhne"/>
              </a:rPr>
              <a:t>The Jenkins master server is the primary node responsible for managing the entire Jenkins environment. It schedules build jobs, monitors slave nodes, and distributes build and deployment tasks to the available slave nodes. The master also manages the web interface and user authentication, stores configuration settings, and maintains the build history and logs.</a:t>
            </a:r>
          </a:p>
          <a:p>
            <a:pPr algn="l"/>
            <a:endParaRPr lang="en-US" sz="2200" b="1" i="0" dirty="0">
              <a:effectLst/>
              <a:latin typeface="Söhne"/>
            </a:endParaRPr>
          </a:p>
          <a:p>
            <a:pPr algn="l">
              <a:buFont typeface="+mj-lt"/>
              <a:buAutoNum type="arabicPeriod"/>
            </a:pPr>
            <a:r>
              <a:rPr lang="en-US" sz="2200" b="1" i="0" dirty="0">
                <a:solidFill>
                  <a:schemeClr val="accent2"/>
                </a:solidFill>
                <a:effectLst/>
                <a:latin typeface="Söhne"/>
              </a:rPr>
              <a:t>Slave: </a:t>
            </a:r>
            <a:r>
              <a:rPr lang="en-US" sz="2200" b="1" i="0" dirty="0">
                <a:effectLst/>
                <a:latin typeface="Söhne"/>
              </a:rPr>
              <a:t>Jenkins slave nodes, also known as </a:t>
            </a:r>
            <a:r>
              <a:rPr lang="en-US" sz="2200" b="1" i="0" dirty="0">
                <a:solidFill>
                  <a:schemeClr val="accent2"/>
                </a:solidFill>
                <a:effectLst/>
                <a:latin typeface="Söhne"/>
              </a:rPr>
              <a:t>build agents or worker nodes,</a:t>
            </a:r>
            <a:r>
              <a:rPr lang="en-US" sz="2200" b="1" i="0" dirty="0">
                <a:effectLst/>
                <a:latin typeface="Söhne"/>
              </a:rPr>
              <a:t> are secondary machines or virtual instances that execute build and deployment tasks delegated by the master. Slaves are typically configured to have specific environments or tools installed based on the requirements of the build jobs. They run build tasks in isolation from the master, which helps distribute the workload and improves the scalability and performance of Jenkins.</a:t>
            </a:r>
          </a:p>
          <a:p>
            <a:endParaRPr lang="en-US" sz="2200" b="1" dirty="0"/>
          </a:p>
        </p:txBody>
      </p:sp>
    </p:spTree>
    <p:extLst>
      <p:ext uri="{BB962C8B-B14F-4D97-AF65-F5344CB8AC3E}">
        <p14:creationId xmlns:p14="http://schemas.microsoft.com/office/powerpoint/2010/main" val="54576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5" name="TextBox 4">
            <a:extLst>
              <a:ext uri="{FF2B5EF4-FFF2-40B4-BE49-F238E27FC236}">
                <a16:creationId xmlns:a16="http://schemas.microsoft.com/office/drawing/2014/main" id="{7DC5A723-C45A-2A31-702E-16E9A055CAC0}"/>
              </a:ext>
            </a:extLst>
          </p:cNvPr>
          <p:cNvSpPr txBox="1"/>
          <p:nvPr/>
        </p:nvSpPr>
        <p:spPr>
          <a:xfrm>
            <a:off x="91440" y="1036320"/>
            <a:ext cx="12009120" cy="5170646"/>
          </a:xfrm>
          <a:prstGeom prst="rect">
            <a:avLst/>
          </a:prstGeom>
          <a:noFill/>
        </p:spPr>
        <p:txBody>
          <a:bodyPr wrap="square" rtlCol="0">
            <a:spAutoFit/>
          </a:bodyPr>
          <a:lstStyle/>
          <a:p>
            <a:pPr algn="l"/>
            <a:r>
              <a:rPr lang="en-US" sz="2200" b="1" i="0" dirty="0">
                <a:effectLst/>
                <a:latin typeface="Söhne"/>
              </a:rPr>
              <a:t>The master-slave architecture offers several advantages:</a:t>
            </a:r>
          </a:p>
          <a:p>
            <a:pPr algn="l"/>
            <a:endParaRPr lang="en-US" sz="2200" b="1" i="0" dirty="0">
              <a:effectLst/>
              <a:latin typeface="Söhne"/>
            </a:endParaRPr>
          </a:p>
          <a:p>
            <a:pPr marL="342900" indent="-342900" algn="l">
              <a:buFont typeface="Wingdings" panose="05000000000000000000" pitchFamily="2" charset="2"/>
              <a:buChar char="q"/>
            </a:pPr>
            <a:r>
              <a:rPr lang="en-US" sz="2200" b="1" i="0" dirty="0">
                <a:solidFill>
                  <a:schemeClr val="accent2"/>
                </a:solidFill>
                <a:effectLst/>
                <a:latin typeface="Söhne"/>
              </a:rPr>
              <a:t>Scalability: </a:t>
            </a:r>
            <a:r>
              <a:rPr lang="en-US" sz="2200" b="1" i="0" dirty="0">
                <a:effectLst/>
                <a:latin typeface="Söhne"/>
              </a:rPr>
              <a:t>By distributing build tasks across multiple slave nodes, Jenkins can handle a larger number of concurrent builds and accommodate increased workload as the project scales.</a:t>
            </a:r>
          </a:p>
          <a:p>
            <a:pPr algn="l"/>
            <a:endParaRPr lang="en-US" sz="2200" b="1" i="0" dirty="0">
              <a:effectLst/>
              <a:latin typeface="Söhne"/>
            </a:endParaRPr>
          </a:p>
          <a:p>
            <a:pPr marL="342900" indent="-342900" algn="l">
              <a:buFont typeface="Wingdings" panose="05000000000000000000" pitchFamily="2" charset="2"/>
              <a:buChar char="q"/>
            </a:pPr>
            <a:r>
              <a:rPr lang="en-US" sz="2200" b="1" i="0" dirty="0">
                <a:solidFill>
                  <a:schemeClr val="accent2"/>
                </a:solidFill>
                <a:effectLst/>
                <a:latin typeface="Söhne"/>
              </a:rPr>
              <a:t>Resource Isolation: </a:t>
            </a:r>
            <a:r>
              <a:rPr lang="en-US" sz="2200" b="1" i="0" dirty="0">
                <a:effectLst/>
                <a:latin typeface="Söhne"/>
              </a:rPr>
              <a:t>Each slave node can be configured with specific environments and resources tailored to the needs of different build jobs. This isolation prevents conflicts between builds and ensures consistent build environments.</a:t>
            </a:r>
          </a:p>
          <a:p>
            <a:pPr algn="l"/>
            <a:endParaRPr lang="en-US" sz="2200" b="1" i="0" dirty="0">
              <a:effectLst/>
              <a:latin typeface="Söhne"/>
            </a:endParaRPr>
          </a:p>
          <a:p>
            <a:pPr marL="342900" indent="-342900" algn="l">
              <a:buFont typeface="Wingdings" panose="05000000000000000000" pitchFamily="2" charset="2"/>
              <a:buChar char="q"/>
            </a:pPr>
            <a:r>
              <a:rPr lang="en-US" sz="2200" b="1" i="0" dirty="0">
                <a:solidFill>
                  <a:schemeClr val="accent2"/>
                </a:solidFill>
                <a:effectLst/>
                <a:latin typeface="Söhne"/>
              </a:rPr>
              <a:t>Parallel Execution: </a:t>
            </a:r>
            <a:r>
              <a:rPr lang="en-US" sz="2200" b="1" i="0" dirty="0">
                <a:effectLst/>
                <a:latin typeface="Söhne"/>
              </a:rPr>
              <a:t>With multiple slave nodes, Jenkins can execute build jobs in parallel, speeding up the overall build and deployment process and reducing the time to delivery.</a:t>
            </a:r>
          </a:p>
          <a:p>
            <a:pPr algn="l"/>
            <a:endParaRPr lang="en-US" sz="2200" b="1" i="0" dirty="0">
              <a:effectLst/>
              <a:latin typeface="Söhne"/>
            </a:endParaRPr>
          </a:p>
          <a:p>
            <a:pPr marL="342900" indent="-342900" algn="l">
              <a:buFont typeface="Wingdings" panose="05000000000000000000" pitchFamily="2" charset="2"/>
              <a:buChar char="q"/>
            </a:pPr>
            <a:r>
              <a:rPr lang="en-US" sz="2200" b="1" i="0" dirty="0">
                <a:solidFill>
                  <a:schemeClr val="accent2"/>
                </a:solidFill>
                <a:effectLst/>
                <a:latin typeface="Söhne"/>
              </a:rPr>
              <a:t>High Availability: </a:t>
            </a:r>
            <a:r>
              <a:rPr lang="en-US" sz="2200" b="1" i="0" dirty="0">
                <a:effectLst/>
                <a:latin typeface="Söhne"/>
              </a:rPr>
              <a:t>Having multiple slave nodes provides redundancy and fault tolerance. If one slave node fails or becomes unavailable, Jenkins can automatically reroute build tasks to other available nodes, ensuring continuous operation and minimizing downtime.</a:t>
            </a:r>
          </a:p>
        </p:txBody>
      </p:sp>
    </p:spTree>
    <p:extLst>
      <p:ext uri="{BB962C8B-B14F-4D97-AF65-F5344CB8AC3E}">
        <p14:creationId xmlns:p14="http://schemas.microsoft.com/office/powerpoint/2010/main" val="167702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5" name="TextBox 4">
            <a:extLst>
              <a:ext uri="{FF2B5EF4-FFF2-40B4-BE49-F238E27FC236}">
                <a16:creationId xmlns:a16="http://schemas.microsoft.com/office/drawing/2014/main" id="{7DC5A723-C45A-2A31-702E-16E9A055CAC0}"/>
              </a:ext>
            </a:extLst>
          </p:cNvPr>
          <p:cNvSpPr txBox="1"/>
          <p:nvPr/>
        </p:nvSpPr>
        <p:spPr>
          <a:xfrm>
            <a:off x="0" y="1849120"/>
            <a:ext cx="12009120" cy="4493538"/>
          </a:xfrm>
          <a:prstGeom prst="rect">
            <a:avLst/>
          </a:prstGeom>
          <a:noFill/>
        </p:spPr>
        <p:txBody>
          <a:bodyPr wrap="square" rtlCol="0">
            <a:spAutoFit/>
          </a:bodyPr>
          <a:lstStyle/>
          <a:p>
            <a:pPr algn="l"/>
            <a:r>
              <a:rPr lang="en-US" sz="2200" b="1" i="0" dirty="0">
                <a:effectLst/>
                <a:latin typeface="Söhne"/>
              </a:rPr>
              <a:t>The </a:t>
            </a:r>
            <a:r>
              <a:rPr lang="en-US" sz="2200" b="1" i="0" dirty="0">
                <a:solidFill>
                  <a:schemeClr val="accent2"/>
                </a:solidFill>
                <a:effectLst/>
                <a:latin typeface="Söhne"/>
              </a:rPr>
              <a:t>"Schedule Build" </a:t>
            </a:r>
            <a:r>
              <a:rPr lang="en-US" sz="2200" b="1" i="0" dirty="0">
                <a:effectLst/>
                <a:latin typeface="Söhne"/>
              </a:rPr>
              <a:t>section in Jenkins allows users to specify when a particular project or job should be triggered to build automatically. This feature is part of Jenkins' scheduling mechanism, which </a:t>
            </a:r>
            <a:r>
              <a:rPr lang="en-US" sz="2200" b="1" i="0" dirty="0">
                <a:solidFill>
                  <a:schemeClr val="accent2"/>
                </a:solidFill>
                <a:effectLst/>
                <a:latin typeface="Söhne"/>
              </a:rPr>
              <a:t>enables users to set up automated builds at specific times or intervals</a:t>
            </a:r>
            <a:r>
              <a:rPr lang="en-US" sz="2200" b="1" i="0" dirty="0">
                <a:effectLst/>
                <a:latin typeface="Söhne"/>
              </a:rPr>
              <a:t>.</a:t>
            </a:r>
          </a:p>
          <a:p>
            <a:pPr algn="l"/>
            <a:endParaRPr lang="en-US" sz="2200" b="1" dirty="0">
              <a:latin typeface="Söhne"/>
            </a:endParaRPr>
          </a:p>
          <a:p>
            <a:pPr algn="l"/>
            <a:r>
              <a:rPr lang="en-US" sz="2200" b="1" i="0" dirty="0">
                <a:effectLst/>
                <a:latin typeface="Söhne"/>
              </a:rPr>
              <a:t>Here's how the </a:t>
            </a:r>
            <a:r>
              <a:rPr lang="en-US" sz="2200" b="1" i="0" dirty="0">
                <a:solidFill>
                  <a:schemeClr val="accent2"/>
                </a:solidFill>
                <a:effectLst/>
                <a:latin typeface="Söhne"/>
              </a:rPr>
              <a:t>"Schedule Build" </a:t>
            </a:r>
            <a:r>
              <a:rPr lang="en-US" sz="2200" b="1" i="0" dirty="0">
                <a:effectLst/>
                <a:latin typeface="Söhne"/>
              </a:rPr>
              <a:t>section typically works in Jenkins:</a:t>
            </a:r>
          </a:p>
          <a:p>
            <a:pPr algn="l"/>
            <a:endParaRPr lang="en-US" sz="2200" b="1" i="0" dirty="0">
              <a:effectLst/>
              <a:latin typeface="Söhne"/>
            </a:endParaRPr>
          </a:p>
          <a:p>
            <a:pPr algn="l"/>
            <a:r>
              <a:rPr lang="en-US" sz="2200" b="1" i="0" dirty="0">
                <a:solidFill>
                  <a:schemeClr val="accent2"/>
                </a:solidFill>
                <a:effectLst/>
                <a:latin typeface="Söhne"/>
              </a:rPr>
              <a:t>Cron Syntax: </a:t>
            </a:r>
            <a:r>
              <a:rPr lang="en-US" sz="2200" b="1" i="0" dirty="0">
                <a:effectLst/>
                <a:latin typeface="Söhne"/>
              </a:rPr>
              <a:t>Jenkins uses the </a:t>
            </a:r>
            <a:r>
              <a:rPr lang="en-US" sz="2200" b="1" i="0" dirty="0" err="1">
                <a:effectLst/>
                <a:latin typeface="Söhne"/>
              </a:rPr>
              <a:t>cron</a:t>
            </a:r>
            <a:r>
              <a:rPr lang="en-US" sz="2200" b="1" i="0" dirty="0">
                <a:effectLst/>
                <a:latin typeface="Söhne"/>
              </a:rPr>
              <a:t> syntax to define the schedule for builds. Cron is a time-based job scheduler in Unix-like operating systems, and its syntax consists of five fields that represent minute, hour, day of the month, month, and day of the week.</a:t>
            </a:r>
          </a:p>
          <a:p>
            <a:pPr algn="l"/>
            <a:endParaRPr lang="en-US" sz="2200" b="1" i="0" dirty="0">
              <a:effectLst/>
              <a:latin typeface="Söhne"/>
            </a:endParaRPr>
          </a:p>
          <a:p>
            <a:pPr algn="l"/>
            <a:r>
              <a:rPr lang="en-US" sz="2200" b="1" i="0" dirty="0">
                <a:solidFill>
                  <a:schemeClr val="accent2"/>
                </a:solidFill>
                <a:effectLst/>
                <a:latin typeface="Söhne"/>
              </a:rPr>
              <a:t>Specifying Schedule: </a:t>
            </a:r>
            <a:r>
              <a:rPr lang="en-US" sz="2200" b="1" i="0" dirty="0">
                <a:effectLst/>
                <a:latin typeface="Söhne"/>
              </a:rPr>
              <a:t>In the "Schedule Build" section of a Jenkins job configuration, users can input a </a:t>
            </a:r>
            <a:r>
              <a:rPr lang="en-US" sz="2200" b="1" i="0" dirty="0" err="1">
                <a:effectLst/>
                <a:latin typeface="Söhne"/>
              </a:rPr>
              <a:t>cron</a:t>
            </a:r>
            <a:r>
              <a:rPr lang="en-US" sz="2200" b="1" i="0" dirty="0">
                <a:effectLst/>
                <a:latin typeface="Söhne"/>
              </a:rPr>
              <a:t> expression to define when the job should run. For example, * * * * * would trigger the job every </a:t>
            </a:r>
            <a:r>
              <a:rPr lang="en-US" sz="2200" b="1" dirty="0">
                <a:latin typeface="Söhne"/>
              </a:rPr>
              <a:t>  </a:t>
            </a:r>
            <a:r>
              <a:rPr lang="en-US" sz="2200" b="1" i="0" dirty="0" err="1">
                <a:effectLst/>
                <a:latin typeface="Söhne"/>
              </a:rPr>
              <a:t>minutes,every</a:t>
            </a:r>
            <a:r>
              <a:rPr lang="en-US" sz="2200" b="1" i="0" dirty="0">
                <a:effectLst/>
                <a:latin typeface="Söhne"/>
              </a:rPr>
              <a:t> hours, every day, every month every week would run the job.</a:t>
            </a:r>
          </a:p>
        </p:txBody>
      </p:sp>
      <p:sp>
        <p:nvSpPr>
          <p:cNvPr id="2" name="Rectangle: Rounded Corners 1">
            <a:extLst>
              <a:ext uri="{FF2B5EF4-FFF2-40B4-BE49-F238E27FC236}">
                <a16:creationId xmlns:a16="http://schemas.microsoft.com/office/drawing/2014/main" id="{520D115B-7750-7792-6B64-77D67444D7FD}"/>
              </a:ext>
            </a:extLst>
          </p:cNvPr>
          <p:cNvSpPr/>
          <p:nvPr/>
        </p:nvSpPr>
        <p:spPr>
          <a:xfrm>
            <a:off x="203200" y="985520"/>
            <a:ext cx="3820160" cy="670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Schedule Project</a:t>
            </a:r>
          </a:p>
        </p:txBody>
      </p:sp>
    </p:spTree>
    <p:extLst>
      <p:ext uri="{BB962C8B-B14F-4D97-AF65-F5344CB8AC3E}">
        <p14:creationId xmlns:p14="http://schemas.microsoft.com/office/powerpoint/2010/main" val="133770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3495040" y="74644"/>
            <a:ext cx="3596223"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Pipelines in JENKINS</a:t>
            </a:r>
          </a:p>
        </p:txBody>
      </p:sp>
      <p:sp>
        <p:nvSpPr>
          <p:cNvPr id="5" name="TextBox 4">
            <a:extLst>
              <a:ext uri="{FF2B5EF4-FFF2-40B4-BE49-F238E27FC236}">
                <a16:creationId xmlns:a16="http://schemas.microsoft.com/office/drawing/2014/main" id="{7DC5A723-C45A-2A31-702E-16E9A055CAC0}"/>
              </a:ext>
            </a:extLst>
          </p:cNvPr>
          <p:cNvSpPr txBox="1"/>
          <p:nvPr/>
        </p:nvSpPr>
        <p:spPr>
          <a:xfrm>
            <a:off x="0" y="699796"/>
            <a:ext cx="12009120" cy="6247864"/>
          </a:xfrm>
          <a:prstGeom prst="rect">
            <a:avLst/>
          </a:prstGeom>
          <a:noFill/>
        </p:spPr>
        <p:txBody>
          <a:bodyPr wrap="square" rtlCol="0">
            <a:spAutoFit/>
          </a:bodyPr>
          <a:lstStyle/>
          <a:p>
            <a:pPr algn="l"/>
            <a:r>
              <a:rPr lang="en-US" sz="2000" b="1" i="0" dirty="0">
                <a:effectLst/>
                <a:latin typeface="Söhne"/>
              </a:rPr>
              <a:t>Jenkins, a popular open-source automation server, supports various types of pipelines to facilitate continuous integration and continuous delivery (CI/CD) processes. Here are some common types of pipelines in Jenkins:</a:t>
            </a:r>
          </a:p>
          <a:p>
            <a:pPr algn="l"/>
            <a:endParaRPr lang="en-US" sz="2000" b="1" i="0" dirty="0">
              <a:effectLst/>
              <a:latin typeface="Söhne"/>
            </a:endParaRPr>
          </a:p>
          <a:p>
            <a:pPr algn="l"/>
            <a:r>
              <a:rPr lang="en-US" sz="2000" b="1" i="0" dirty="0">
                <a:solidFill>
                  <a:schemeClr val="accent2"/>
                </a:solidFill>
                <a:effectLst/>
                <a:latin typeface="Söhne"/>
              </a:rPr>
              <a:t>1. Scripted Pipeline: </a:t>
            </a:r>
            <a:r>
              <a:rPr lang="en-US" sz="2000" b="1" i="0" dirty="0">
                <a:effectLst/>
                <a:latin typeface="Söhne"/>
              </a:rPr>
              <a:t>This is the traditional way of writing Jenkins pipelines using Groovy script. It offers maximum flexibility and control over the pipeline execution. Scripted pipelines are defined within a </a:t>
            </a:r>
            <a:r>
              <a:rPr lang="en-US" sz="2000" b="1" i="0" dirty="0" err="1">
                <a:effectLst/>
                <a:latin typeface="Söhne"/>
              </a:rPr>
              <a:t>Jenkinsfile</a:t>
            </a:r>
            <a:r>
              <a:rPr lang="en-US" sz="2000" b="1" i="0" dirty="0">
                <a:effectLst/>
                <a:latin typeface="Söhne"/>
              </a:rPr>
              <a:t> using Groovy syntax.</a:t>
            </a:r>
          </a:p>
          <a:p>
            <a:pPr algn="l"/>
            <a:endParaRPr lang="en-US" sz="2000" b="1" i="0" dirty="0">
              <a:effectLst/>
              <a:latin typeface="Söhne"/>
            </a:endParaRPr>
          </a:p>
          <a:p>
            <a:pPr lvl="8"/>
            <a:r>
              <a:rPr lang="en-US" sz="2000" b="1" i="0" dirty="0">
                <a:effectLst/>
                <a:latin typeface="Söhne"/>
              </a:rPr>
              <a:t>    ```groovy</a:t>
            </a:r>
          </a:p>
          <a:p>
            <a:pPr lvl="8"/>
            <a:r>
              <a:rPr lang="en-US" sz="2000" b="1" i="0" dirty="0">
                <a:effectLst/>
                <a:latin typeface="Söhne"/>
              </a:rPr>
              <a:t>    node {</a:t>
            </a:r>
          </a:p>
          <a:p>
            <a:pPr lvl="8"/>
            <a:r>
              <a:rPr lang="en-US" sz="2000" b="1" i="0" dirty="0">
                <a:effectLst/>
                <a:latin typeface="Söhne"/>
              </a:rPr>
              <a:t>        stage('Build') {</a:t>
            </a:r>
          </a:p>
          <a:p>
            <a:pPr lvl="8"/>
            <a:r>
              <a:rPr lang="en-US" sz="2000" b="1" i="0" dirty="0">
                <a:effectLst/>
                <a:latin typeface="Söhne"/>
              </a:rPr>
              <a:t>            // Build stage commands</a:t>
            </a:r>
          </a:p>
          <a:p>
            <a:pPr lvl="8"/>
            <a:r>
              <a:rPr lang="en-US" sz="2000" b="1" i="0" dirty="0">
                <a:effectLst/>
                <a:latin typeface="Söhne"/>
              </a:rPr>
              <a:t>        }</a:t>
            </a:r>
          </a:p>
          <a:p>
            <a:pPr lvl="8"/>
            <a:r>
              <a:rPr lang="en-US" sz="2000" b="1" i="0" dirty="0">
                <a:effectLst/>
                <a:latin typeface="Söhne"/>
              </a:rPr>
              <a:t>        stage('Test') {</a:t>
            </a:r>
          </a:p>
          <a:p>
            <a:pPr lvl="8"/>
            <a:r>
              <a:rPr lang="en-US" sz="2000" b="1" i="0" dirty="0">
                <a:effectLst/>
                <a:latin typeface="Söhne"/>
              </a:rPr>
              <a:t>            // Test stage commands</a:t>
            </a:r>
          </a:p>
          <a:p>
            <a:pPr lvl="8"/>
            <a:r>
              <a:rPr lang="en-US" sz="2000" b="1" i="0" dirty="0">
                <a:effectLst/>
                <a:latin typeface="Söhne"/>
              </a:rPr>
              <a:t>        }</a:t>
            </a:r>
          </a:p>
          <a:p>
            <a:pPr lvl="8"/>
            <a:r>
              <a:rPr lang="en-US" sz="2000" b="1" i="0" dirty="0">
                <a:effectLst/>
                <a:latin typeface="Söhne"/>
              </a:rPr>
              <a:t>        stage('Deploy') {</a:t>
            </a:r>
          </a:p>
          <a:p>
            <a:pPr lvl="8"/>
            <a:r>
              <a:rPr lang="en-US" sz="2000" b="1" i="0" dirty="0">
                <a:effectLst/>
                <a:latin typeface="Söhne"/>
              </a:rPr>
              <a:t>            // Deployment stage commands</a:t>
            </a:r>
          </a:p>
          <a:p>
            <a:pPr lvl="8"/>
            <a:r>
              <a:rPr lang="en-US" sz="2000" b="1" i="0" dirty="0">
                <a:effectLst/>
                <a:latin typeface="Söhne"/>
              </a:rPr>
              <a:t>        }</a:t>
            </a:r>
          </a:p>
          <a:p>
            <a:pPr lvl="8"/>
            <a:r>
              <a:rPr lang="en-US" sz="2000" b="1" i="0" dirty="0">
                <a:effectLst/>
                <a:latin typeface="Söhne"/>
              </a:rPr>
              <a:t>    }</a:t>
            </a:r>
          </a:p>
          <a:p>
            <a:pPr algn="l"/>
            <a:endParaRPr lang="en-US" sz="2000" b="1" i="0" dirty="0">
              <a:effectLst/>
              <a:latin typeface="Söhne"/>
            </a:endParaRPr>
          </a:p>
        </p:txBody>
      </p:sp>
    </p:spTree>
    <p:extLst>
      <p:ext uri="{BB962C8B-B14F-4D97-AF65-F5344CB8AC3E}">
        <p14:creationId xmlns:p14="http://schemas.microsoft.com/office/powerpoint/2010/main" val="277244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3667760" y="74644"/>
            <a:ext cx="3423503"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Pipelines in JENKINS</a:t>
            </a:r>
          </a:p>
        </p:txBody>
      </p:sp>
      <p:sp>
        <p:nvSpPr>
          <p:cNvPr id="5" name="TextBox 4">
            <a:extLst>
              <a:ext uri="{FF2B5EF4-FFF2-40B4-BE49-F238E27FC236}">
                <a16:creationId xmlns:a16="http://schemas.microsoft.com/office/drawing/2014/main" id="{7DC5A723-C45A-2A31-702E-16E9A055CAC0}"/>
              </a:ext>
            </a:extLst>
          </p:cNvPr>
          <p:cNvSpPr txBox="1"/>
          <p:nvPr/>
        </p:nvSpPr>
        <p:spPr>
          <a:xfrm>
            <a:off x="91440" y="416456"/>
            <a:ext cx="12009120" cy="7478970"/>
          </a:xfrm>
          <a:prstGeom prst="rect">
            <a:avLst/>
          </a:prstGeom>
          <a:noFill/>
        </p:spPr>
        <p:txBody>
          <a:bodyPr wrap="square" rtlCol="0">
            <a:spAutoFit/>
          </a:bodyPr>
          <a:lstStyle/>
          <a:p>
            <a:pPr algn="l"/>
            <a:endParaRPr lang="en-US" sz="2000" b="1" i="0" dirty="0">
              <a:effectLst/>
              <a:latin typeface="Söhne"/>
            </a:endParaRPr>
          </a:p>
          <a:p>
            <a:pPr algn="l"/>
            <a:r>
              <a:rPr lang="en-US" sz="2000" b="1" i="0" dirty="0">
                <a:solidFill>
                  <a:schemeClr val="accent2"/>
                </a:solidFill>
                <a:effectLst/>
                <a:latin typeface="Söhne"/>
              </a:rPr>
              <a:t>2. Declarative Pipeline: </a:t>
            </a:r>
            <a:r>
              <a:rPr lang="en-US" sz="2000" b="1" i="0" dirty="0">
                <a:effectLst/>
                <a:latin typeface="Söhne"/>
              </a:rPr>
              <a:t>Introduced as a more structured and simpler way to define pipelines, declarative pipelines use a more human-readable syntax and are designed to be easier to read and maintain, especially for simpler workflows.</a:t>
            </a:r>
          </a:p>
          <a:p>
            <a:pPr lvl="8"/>
            <a:r>
              <a:rPr lang="en-US" sz="2000" b="1" i="0" dirty="0">
                <a:effectLst/>
                <a:latin typeface="Söhne"/>
              </a:rPr>
              <a:t>    pipeline {</a:t>
            </a:r>
          </a:p>
          <a:p>
            <a:pPr lvl="8"/>
            <a:r>
              <a:rPr lang="en-US" sz="2000" b="1" i="0" dirty="0">
                <a:effectLst/>
                <a:latin typeface="Söhne"/>
              </a:rPr>
              <a:t>        agent any</a:t>
            </a:r>
          </a:p>
          <a:p>
            <a:pPr lvl="8"/>
            <a:r>
              <a:rPr lang="en-US" sz="2000" b="1" i="0" dirty="0">
                <a:effectLst/>
                <a:latin typeface="Söhne"/>
              </a:rPr>
              <a:t>        stages {</a:t>
            </a:r>
          </a:p>
          <a:p>
            <a:pPr lvl="8"/>
            <a:r>
              <a:rPr lang="en-US" sz="2000" b="1" i="0" dirty="0">
                <a:effectLst/>
                <a:latin typeface="Söhne"/>
              </a:rPr>
              <a:t>            stage('Build') {</a:t>
            </a:r>
          </a:p>
          <a:p>
            <a:pPr lvl="8"/>
            <a:r>
              <a:rPr lang="en-US" sz="2000" b="1" i="0" dirty="0">
                <a:effectLst/>
                <a:latin typeface="Söhne"/>
              </a:rPr>
              <a:t>                steps {</a:t>
            </a:r>
          </a:p>
          <a:p>
            <a:pPr lvl="8"/>
            <a:r>
              <a:rPr lang="en-US" sz="2000" b="1" i="0" dirty="0">
                <a:effectLst/>
                <a:latin typeface="Söhne"/>
              </a:rPr>
              <a:t>                    // Build stage commands</a:t>
            </a:r>
          </a:p>
          <a:p>
            <a:pPr lvl="8"/>
            <a:r>
              <a:rPr lang="en-US" sz="2000" b="1" i="0" dirty="0">
                <a:effectLst/>
                <a:latin typeface="Söhne"/>
              </a:rPr>
              <a:t>                }</a:t>
            </a:r>
          </a:p>
          <a:p>
            <a:pPr lvl="8"/>
            <a:r>
              <a:rPr lang="en-US" sz="2000" b="1" i="0" dirty="0">
                <a:effectLst/>
                <a:latin typeface="Söhne"/>
              </a:rPr>
              <a:t>            }</a:t>
            </a:r>
          </a:p>
          <a:p>
            <a:pPr lvl="8"/>
            <a:r>
              <a:rPr lang="en-US" sz="2000" b="1" i="0" dirty="0">
                <a:effectLst/>
                <a:latin typeface="Söhne"/>
              </a:rPr>
              <a:t>            stage('Test') {</a:t>
            </a:r>
          </a:p>
          <a:p>
            <a:pPr lvl="8"/>
            <a:r>
              <a:rPr lang="en-US" sz="2000" b="1" i="0" dirty="0">
                <a:effectLst/>
                <a:latin typeface="Söhne"/>
              </a:rPr>
              <a:t>                steps {</a:t>
            </a:r>
          </a:p>
          <a:p>
            <a:pPr lvl="8"/>
            <a:r>
              <a:rPr lang="en-US" sz="2000" b="1" i="0" dirty="0">
                <a:effectLst/>
                <a:latin typeface="Söhne"/>
              </a:rPr>
              <a:t>                    // Test stage commands</a:t>
            </a:r>
          </a:p>
          <a:p>
            <a:pPr lvl="8"/>
            <a:r>
              <a:rPr lang="en-US" sz="2000" b="1" i="0" dirty="0">
                <a:effectLst/>
                <a:latin typeface="Söhne"/>
              </a:rPr>
              <a:t>                }</a:t>
            </a:r>
          </a:p>
          <a:p>
            <a:pPr lvl="8"/>
            <a:r>
              <a:rPr lang="en-US" sz="2000" b="1" i="0" dirty="0">
                <a:effectLst/>
                <a:latin typeface="Söhne"/>
              </a:rPr>
              <a:t>            }</a:t>
            </a:r>
          </a:p>
          <a:p>
            <a:pPr lvl="8"/>
            <a:r>
              <a:rPr lang="en-US" sz="2000" b="1" i="0" dirty="0">
                <a:effectLst/>
                <a:latin typeface="Söhne"/>
              </a:rPr>
              <a:t>            stage('Deploy') {</a:t>
            </a:r>
          </a:p>
          <a:p>
            <a:pPr lvl="8"/>
            <a:r>
              <a:rPr lang="en-US" sz="2000" b="1" i="0" dirty="0">
                <a:effectLst/>
                <a:latin typeface="Söhne"/>
              </a:rPr>
              <a:t>                steps {</a:t>
            </a:r>
          </a:p>
          <a:p>
            <a:pPr lvl="8"/>
            <a:r>
              <a:rPr lang="en-US" sz="2000" b="1" i="0" dirty="0">
                <a:effectLst/>
                <a:latin typeface="Söhne"/>
              </a:rPr>
              <a:t>                    // Deployment stage commands</a:t>
            </a:r>
          </a:p>
          <a:p>
            <a:pPr lvl="8"/>
            <a:r>
              <a:rPr lang="en-US" sz="2000" b="1" i="0" dirty="0">
                <a:effectLst/>
                <a:latin typeface="Söhne"/>
              </a:rPr>
              <a:t>                }</a:t>
            </a:r>
          </a:p>
          <a:p>
            <a:pPr algn="l"/>
            <a:r>
              <a:rPr lang="en-US" sz="2000" b="1" i="0" dirty="0">
                <a:effectLst/>
                <a:latin typeface="Söhne"/>
              </a:rPr>
              <a:t>            </a:t>
            </a:r>
          </a:p>
          <a:p>
            <a:pPr algn="l"/>
            <a:r>
              <a:rPr lang="en-US" sz="2000" b="1" i="0" dirty="0">
                <a:effectLst/>
                <a:latin typeface="Söhne"/>
              </a:rPr>
              <a:t> </a:t>
            </a:r>
          </a:p>
          <a:p>
            <a:pPr algn="l"/>
            <a:endParaRPr lang="en-US" sz="2000" b="1" i="0" dirty="0">
              <a:effectLst/>
              <a:latin typeface="Söhne"/>
            </a:endParaRPr>
          </a:p>
        </p:txBody>
      </p:sp>
    </p:spTree>
    <p:extLst>
      <p:ext uri="{BB962C8B-B14F-4D97-AF65-F5344CB8AC3E}">
        <p14:creationId xmlns:p14="http://schemas.microsoft.com/office/powerpoint/2010/main" val="252783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3870960" y="74644"/>
            <a:ext cx="3220303"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Pipelines in JENKINS</a:t>
            </a:r>
          </a:p>
        </p:txBody>
      </p:sp>
      <p:sp>
        <p:nvSpPr>
          <p:cNvPr id="5" name="TextBox 4">
            <a:extLst>
              <a:ext uri="{FF2B5EF4-FFF2-40B4-BE49-F238E27FC236}">
                <a16:creationId xmlns:a16="http://schemas.microsoft.com/office/drawing/2014/main" id="{7DC5A723-C45A-2A31-702E-16E9A055CAC0}"/>
              </a:ext>
            </a:extLst>
          </p:cNvPr>
          <p:cNvSpPr txBox="1"/>
          <p:nvPr/>
        </p:nvSpPr>
        <p:spPr>
          <a:xfrm>
            <a:off x="91440" y="699796"/>
            <a:ext cx="12009120" cy="6555641"/>
          </a:xfrm>
          <a:prstGeom prst="rect">
            <a:avLst/>
          </a:prstGeom>
          <a:noFill/>
        </p:spPr>
        <p:txBody>
          <a:bodyPr wrap="square" rtlCol="0">
            <a:spAutoFit/>
          </a:bodyPr>
          <a:lstStyle/>
          <a:p>
            <a:pPr algn="l"/>
            <a:r>
              <a:rPr lang="en-US" sz="2000" b="1" i="0" dirty="0">
                <a:effectLst/>
                <a:latin typeface="Söhne"/>
              </a:rPr>
              <a:t>3. </a:t>
            </a:r>
            <a:r>
              <a:rPr lang="en-US" sz="2000" b="1" i="0" dirty="0">
                <a:solidFill>
                  <a:schemeClr val="accent2"/>
                </a:solidFill>
                <a:effectLst/>
                <a:latin typeface="Söhne"/>
              </a:rPr>
              <a:t>Multibranch Pipeline: </a:t>
            </a:r>
            <a:r>
              <a:rPr lang="en-US" sz="2000" b="1" i="0" dirty="0">
                <a:effectLst/>
                <a:latin typeface="Söhne"/>
              </a:rPr>
              <a:t>This type of pipeline is automatically created for each branch in a repository. It's commonly used in projects where you want Jenkins to automatically build, test, and deploy branches based on certain criteria.</a:t>
            </a:r>
          </a:p>
          <a:p>
            <a:pPr algn="l"/>
            <a:endParaRPr lang="en-US" sz="2000" b="1" i="0" dirty="0">
              <a:effectLst/>
              <a:latin typeface="Söhne"/>
            </a:endParaRPr>
          </a:p>
          <a:p>
            <a:pPr algn="l"/>
            <a:r>
              <a:rPr lang="en-US" sz="2000" b="1" i="0" dirty="0">
                <a:effectLst/>
                <a:latin typeface="Söhne"/>
              </a:rPr>
              <a:t>4. </a:t>
            </a:r>
            <a:r>
              <a:rPr lang="en-US" sz="2000" b="1" i="0" dirty="0">
                <a:solidFill>
                  <a:schemeClr val="accent2"/>
                </a:solidFill>
                <a:effectLst/>
                <a:latin typeface="Söhne"/>
              </a:rPr>
              <a:t>Pipeline with Parallel Execution: </a:t>
            </a:r>
            <a:r>
              <a:rPr lang="en-US" sz="2000" b="1" i="0" dirty="0">
                <a:effectLst/>
                <a:latin typeface="Söhne"/>
              </a:rPr>
              <a:t>Jenkins allows you to define stages or parts of your pipeline that can run concurrently, speeding up the overall build process. This is useful for running tests in parallel or deploying to multiple environments simultaneously.</a:t>
            </a:r>
          </a:p>
          <a:p>
            <a:pPr lvl="8"/>
            <a:r>
              <a:rPr lang="en-US" sz="2000" b="1" i="0" dirty="0">
                <a:effectLst/>
                <a:latin typeface="Söhne"/>
              </a:rPr>
              <a:t>pipeline {</a:t>
            </a:r>
          </a:p>
          <a:p>
            <a:pPr lvl="8"/>
            <a:r>
              <a:rPr lang="en-US" sz="2000" b="1" i="0" dirty="0">
                <a:effectLst/>
                <a:latin typeface="Söhne"/>
              </a:rPr>
              <a:t>        agent any</a:t>
            </a:r>
          </a:p>
          <a:p>
            <a:pPr lvl="8"/>
            <a:r>
              <a:rPr lang="en-US" sz="2000" b="1" i="0" dirty="0">
                <a:effectLst/>
                <a:latin typeface="Söhne"/>
              </a:rPr>
              <a:t>        stages {</a:t>
            </a:r>
          </a:p>
          <a:p>
            <a:pPr lvl="8"/>
            <a:r>
              <a:rPr lang="en-US" sz="2000" b="1" i="0" dirty="0">
                <a:effectLst/>
                <a:latin typeface="Söhne"/>
              </a:rPr>
              <a:t>            stage('Parallel') {</a:t>
            </a:r>
          </a:p>
          <a:p>
            <a:pPr lvl="8"/>
            <a:r>
              <a:rPr lang="en-US" sz="2000" b="1" i="0" dirty="0">
                <a:effectLst/>
                <a:latin typeface="Söhne"/>
              </a:rPr>
              <a:t>                parallel {</a:t>
            </a:r>
          </a:p>
          <a:p>
            <a:pPr lvl="8"/>
            <a:r>
              <a:rPr lang="en-US" sz="2000" b="1" i="0" dirty="0">
                <a:effectLst/>
                <a:latin typeface="Söhne"/>
              </a:rPr>
              <a:t>                    stage('Tests') {</a:t>
            </a:r>
          </a:p>
          <a:p>
            <a:pPr lvl="8"/>
            <a:r>
              <a:rPr lang="en-US" sz="2000" b="1" i="0" dirty="0">
                <a:effectLst/>
                <a:latin typeface="Söhne"/>
              </a:rPr>
              <a:t>                        steps {</a:t>
            </a:r>
          </a:p>
          <a:p>
            <a:pPr lvl="8"/>
            <a:r>
              <a:rPr lang="en-US" sz="2000" b="1" i="0" dirty="0">
                <a:effectLst/>
                <a:latin typeface="Söhne"/>
              </a:rPr>
              <a:t>                            // Test commands</a:t>
            </a:r>
          </a:p>
          <a:p>
            <a:pPr lvl="8"/>
            <a:r>
              <a:rPr lang="en-US" sz="2000" b="1" i="0" dirty="0">
                <a:effectLst/>
                <a:latin typeface="Söhne"/>
              </a:rPr>
              <a:t>                        }</a:t>
            </a:r>
          </a:p>
          <a:p>
            <a:pPr lvl="8"/>
            <a:r>
              <a:rPr lang="en-US" sz="2000" b="1" i="0" dirty="0">
                <a:effectLst/>
                <a:latin typeface="Söhne"/>
              </a:rPr>
              <a:t>                    }</a:t>
            </a:r>
          </a:p>
          <a:p>
            <a:pPr lvl="8"/>
            <a:r>
              <a:rPr lang="en-US" sz="2000" b="1" i="0" dirty="0">
                <a:effectLst/>
                <a:latin typeface="Söhne"/>
              </a:rPr>
              <a:t>                    stage('Deploy to QA') {</a:t>
            </a:r>
          </a:p>
          <a:p>
            <a:pPr lvl="8"/>
            <a:r>
              <a:rPr lang="en-US" sz="2000" b="1" i="0" dirty="0">
                <a:effectLst/>
                <a:latin typeface="Söhne"/>
              </a:rPr>
              <a:t>                        steps {</a:t>
            </a:r>
          </a:p>
          <a:p>
            <a:pPr lvl="8"/>
            <a:r>
              <a:rPr lang="en-US" sz="2000" b="1" i="0" dirty="0">
                <a:effectLst/>
                <a:latin typeface="Söhne"/>
              </a:rPr>
              <a:t>}</a:t>
            </a:r>
          </a:p>
          <a:p>
            <a:pPr algn="l"/>
            <a:endParaRPr lang="en-US" sz="2000" b="1" i="0" dirty="0">
              <a:effectLst/>
              <a:latin typeface="Söhne"/>
            </a:endParaRPr>
          </a:p>
        </p:txBody>
      </p:sp>
    </p:spTree>
    <p:extLst>
      <p:ext uri="{BB962C8B-B14F-4D97-AF65-F5344CB8AC3E}">
        <p14:creationId xmlns:p14="http://schemas.microsoft.com/office/powerpoint/2010/main" val="348605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5" name="TextBox 4">
            <a:extLst>
              <a:ext uri="{FF2B5EF4-FFF2-40B4-BE49-F238E27FC236}">
                <a16:creationId xmlns:a16="http://schemas.microsoft.com/office/drawing/2014/main" id="{CC77D929-525D-2A06-A4D8-26BF06F9135F}"/>
              </a:ext>
            </a:extLst>
          </p:cNvPr>
          <p:cNvSpPr txBox="1"/>
          <p:nvPr/>
        </p:nvSpPr>
        <p:spPr>
          <a:xfrm>
            <a:off x="0" y="793309"/>
            <a:ext cx="12192000" cy="5509200"/>
          </a:xfrm>
          <a:prstGeom prst="rect">
            <a:avLst/>
          </a:prstGeom>
          <a:noFill/>
        </p:spPr>
        <p:txBody>
          <a:bodyPr wrap="square" rtlCol="0">
            <a:spAutoFit/>
          </a:bodyPr>
          <a:lstStyle/>
          <a:p>
            <a:pPr algn="l"/>
            <a:r>
              <a:rPr lang="en-US" sz="2200" b="1" i="0" dirty="0">
                <a:solidFill>
                  <a:schemeClr val="accent2"/>
                </a:solidFill>
                <a:effectLst/>
                <a:latin typeface="Söhne"/>
              </a:rPr>
              <a:t>Continuous Delivery (CD):</a:t>
            </a:r>
          </a:p>
          <a:p>
            <a:pPr algn="l"/>
            <a:r>
              <a:rPr lang="en-US" sz="2200" b="1" i="0" dirty="0">
                <a:solidFill>
                  <a:srgbClr val="ECECEC"/>
                </a:solidFill>
                <a:effectLst/>
                <a:latin typeface="Söhne"/>
              </a:rPr>
              <a:t>Continuous Delivery is an extension of CI, where the code changes are automatically prepared and kept in a deployable state. With Continuous Delivery, the software can be deployed to production at any time, but it is not necessarily deployed immediately after every change.</a:t>
            </a:r>
          </a:p>
          <a:p>
            <a:pPr algn="l"/>
            <a:endParaRPr lang="en-US" sz="2200" b="1" i="0" dirty="0">
              <a:solidFill>
                <a:srgbClr val="ECECEC"/>
              </a:solidFill>
              <a:effectLst/>
              <a:latin typeface="Söhne"/>
            </a:endParaRPr>
          </a:p>
          <a:p>
            <a:pPr algn="l"/>
            <a:r>
              <a:rPr lang="en-US" sz="2200" b="1" i="0" dirty="0">
                <a:solidFill>
                  <a:srgbClr val="ECECEC"/>
                </a:solidFill>
                <a:effectLst/>
                <a:latin typeface="Söhne"/>
              </a:rPr>
              <a:t>Key aspects of Continuous Delivery include:</a:t>
            </a:r>
          </a:p>
          <a:p>
            <a:pPr algn="l"/>
            <a:endParaRPr lang="en-US" sz="2200" b="1" i="0" dirty="0">
              <a:solidFill>
                <a:schemeClr val="accent2"/>
              </a:solidFill>
              <a:effectLst/>
              <a:latin typeface="Söhne"/>
            </a:endParaRPr>
          </a:p>
          <a:p>
            <a:pPr algn="l">
              <a:buFont typeface="+mj-lt"/>
              <a:buAutoNum type="arabicPeriod"/>
            </a:pPr>
            <a:r>
              <a:rPr lang="en-US" sz="2200" b="1" i="0" dirty="0">
                <a:solidFill>
                  <a:schemeClr val="accent2"/>
                </a:solidFill>
                <a:effectLst/>
                <a:latin typeface="Söhne"/>
              </a:rPr>
              <a:t>Automated Deployment: </a:t>
            </a:r>
            <a:r>
              <a:rPr lang="en-US" sz="2200" b="1" i="0" dirty="0">
                <a:solidFill>
                  <a:srgbClr val="ECECEC"/>
                </a:solidFill>
                <a:effectLst/>
                <a:latin typeface="Söhne"/>
              </a:rPr>
              <a:t>Automating the deployment process to ensure that the application can be deployed to any environment (</a:t>
            </a:r>
            <a:r>
              <a:rPr lang="en-US" sz="2200" b="1" i="0" dirty="0">
                <a:solidFill>
                  <a:schemeClr val="accent2"/>
                </a:solidFill>
                <a:effectLst/>
                <a:latin typeface="Söhne"/>
              </a:rPr>
              <a:t>development, staging, production, etc</a:t>
            </a:r>
            <a:r>
              <a:rPr lang="en-US" sz="2200" b="1" i="0" dirty="0">
                <a:solidFill>
                  <a:srgbClr val="ECECEC"/>
                </a:solidFill>
                <a:effectLst/>
                <a:latin typeface="Söhne"/>
              </a:rPr>
              <a:t>.) at the push of a button.</a:t>
            </a:r>
          </a:p>
          <a:p>
            <a:pPr algn="l">
              <a:buFont typeface="+mj-lt"/>
              <a:buAutoNum type="arabicPeriod"/>
            </a:pPr>
            <a:r>
              <a:rPr lang="en-US" sz="2200" b="1" i="0" dirty="0">
                <a:solidFill>
                  <a:schemeClr val="accent2"/>
                </a:solidFill>
                <a:effectLst/>
                <a:latin typeface="Söhne"/>
              </a:rPr>
              <a:t>Infrastructure as Code: </a:t>
            </a:r>
            <a:r>
              <a:rPr lang="en-US" sz="2200" b="1" i="0" dirty="0">
                <a:solidFill>
                  <a:srgbClr val="ECECEC"/>
                </a:solidFill>
                <a:effectLst/>
                <a:latin typeface="Söhne"/>
              </a:rPr>
              <a:t>Using infrastructure as code (</a:t>
            </a:r>
            <a:r>
              <a:rPr lang="en-US" sz="2200" b="1" i="0" dirty="0" err="1">
                <a:solidFill>
                  <a:srgbClr val="ECECEC"/>
                </a:solidFill>
                <a:effectLst/>
                <a:latin typeface="Söhne"/>
              </a:rPr>
              <a:t>IaC</a:t>
            </a:r>
            <a:r>
              <a:rPr lang="en-US" sz="2200" b="1" i="0" dirty="0">
                <a:solidFill>
                  <a:srgbClr val="ECECEC"/>
                </a:solidFill>
                <a:effectLst/>
                <a:latin typeface="Söhne"/>
              </a:rPr>
              <a:t>) to automate the provisioning and management of infrastructure resources.</a:t>
            </a:r>
          </a:p>
          <a:p>
            <a:pPr algn="l">
              <a:buFont typeface="+mj-lt"/>
              <a:buAutoNum type="arabicPeriod"/>
            </a:pPr>
            <a:r>
              <a:rPr lang="en-US" sz="2200" b="1" i="0" dirty="0">
                <a:solidFill>
                  <a:schemeClr val="accent2"/>
                </a:solidFill>
                <a:effectLst/>
                <a:latin typeface="Söhne"/>
              </a:rPr>
              <a:t>Environment Parity: </a:t>
            </a:r>
            <a:r>
              <a:rPr lang="en-US" sz="2200" b="1" i="0" dirty="0">
                <a:solidFill>
                  <a:srgbClr val="ECECEC"/>
                </a:solidFill>
                <a:effectLst/>
                <a:latin typeface="Söhne"/>
              </a:rPr>
              <a:t>Ensuring consistency and parity between different environments (</a:t>
            </a:r>
            <a:r>
              <a:rPr lang="en-US" sz="2200" b="1" i="0" dirty="0">
                <a:solidFill>
                  <a:schemeClr val="accent2"/>
                </a:solidFill>
                <a:effectLst/>
                <a:latin typeface="Söhne"/>
              </a:rPr>
              <a:t>development, testing, staging, production)</a:t>
            </a:r>
            <a:r>
              <a:rPr lang="en-US" sz="2200" b="1" i="0" dirty="0">
                <a:solidFill>
                  <a:srgbClr val="ECECEC"/>
                </a:solidFill>
                <a:effectLst/>
                <a:latin typeface="Söhne"/>
              </a:rPr>
              <a:t> to minimize deployment-related issues.</a:t>
            </a:r>
          </a:p>
          <a:p>
            <a:pPr algn="l">
              <a:buFont typeface="+mj-lt"/>
              <a:buAutoNum type="arabicPeriod"/>
            </a:pPr>
            <a:r>
              <a:rPr lang="en-US" sz="2200" b="1" i="0" dirty="0">
                <a:solidFill>
                  <a:schemeClr val="accent2"/>
                </a:solidFill>
                <a:effectLst/>
                <a:latin typeface="Söhne"/>
              </a:rPr>
              <a:t>Release Management:</a:t>
            </a:r>
            <a:r>
              <a:rPr lang="en-US" sz="2200" b="1" i="0" dirty="0">
                <a:solidFill>
                  <a:srgbClr val="ECECEC"/>
                </a:solidFill>
                <a:effectLst/>
                <a:latin typeface="Söhne"/>
              </a:rPr>
              <a:t> Managing and tracking releases to keep track of changes and versions deployed to different environments.</a:t>
            </a:r>
          </a:p>
          <a:p>
            <a:pPr algn="just"/>
            <a:endParaRPr lang="en-IN" sz="2200" b="1" dirty="0"/>
          </a:p>
        </p:txBody>
      </p:sp>
    </p:spTree>
    <p:extLst>
      <p:ext uri="{BB962C8B-B14F-4D97-AF65-F5344CB8AC3E}">
        <p14:creationId xmlns:p14="http://schemas.microsoft.com/office/powerpoint/2010/main" val="218416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5" name="TextBox 4">
            <a:extLst>
              <a:ext uri="{FF2B5EF4-FFF2-40B4-BE49-F238E27FC236}">
                <a16:creationId xmlns:a16="http://schemas.microsoft.com/office/drawing/2014/main" id="{CC77D929-525D-2A06-A4D8-26BF06F9135F}"/>
              </a:ext>
            </a:extLst>
          </p:cNvPr>
          <p:cNvSpPr txBox="1"/>
          <p:nvPr/>
        </p:nvSpPr>
        <p:spPr>
          <a:xfrm>
            <a:off x="0" y="1362269"/>
            <a:ext cx="12192000" cy="5170646"/>
          </a:xfrm>
          <a:prstGeom prst="rect">
            <a:avLst/>
          </a:prstGeom>
          <a:noFill/>
        </p:spPr>
        <p:txBody>
          <a:bodyPr wrap="square" rtlCol="0">
            <a:spAutoFit/>
          </a:bodyPr>
          <a:lstStyle/>
          <a:p>
            <a:pPr algn="l"/>
            <a:r>
              <a:rPr lang="en-US" sz="2200" b="1" i="0" dirty="0">
                <a:solidFill>
                  <a:schemeClr val="accent2"/>
                </a:solidFill>
                <a:effectLst/>
                <a:latin typeface="Söhne"/>
              </a:rPr>
              <a:t>Continuous Deployment (CD):</a:t>
            </a:r>
          </a:p>
          <a:p>
            <a:pPr algn="l"/>
            <a:r>
              <a:rPr lang="en-US" sz="2200" b="1" i="0" dirty="0">
                <a:solidFill>
                  <a:srgbClr val="ECECEC"/>
                </a:solidFill>
                <a:effectLst/>
                <a:latin typeface="Söhne"/>
              </a:rPr>
              <a:t>Continuous Deployment is an advanced form of Continuous Delivery, where every change that passes the automated tests is automatically deployed to production without manual intervention.</a:t>
            </a:r>
          </a:p>
          <a:p>
            <a:pPr algn="l"/>
            <a:endParaRPr lang="en-US" sz="2200" b="1" i="0" dirty="0">
              <a:solidFill>
                <a:srgbClr val="ECECEC"/>
              </a:solidFill>
              <a:effectLst/>
              <a:latin typeface="Söhne"/>
            </a:endParaRPr>
          </a:p>
          <a:p>
            <a:pPr algn="l"/>
            <a:r>
              <a:rPr lang="en-US" sz="2200" b="1" i="0" dirty="0">
                <a:solidFill>
                  <a:srgbClr val="ECECEC"/>
                </a:solidFill>
                <a:effectLst/>
                <a:latin typeface="Söhne"/>
              </a:rPr>
              <a:t>Key aspects of Continuous Deployment include:</a:t>
            </a:r>
          </a:p>
          <a:p>
            <a:pPr algn="l"/>
            <a:endParaRPr lang="en-US" sz="2200" b="1" i="0" dirty="0">
              <a:solidFill>
                <a:srgbClr val="ECECEC"/>
              </a:solidFill>
              <a:effectLst/>
              <a:latin typeface="Söhne"/>
            </a:endParaRPr>
          </a:p>
          <a:p>
            <a:pPr algn="l">
              <a:buFont typeface="+mj-lt"/>
              <a:buAutoNum type="arabicPeriod"/>
            </a:pPr>
            <a:r>
              <a:rPr lang="en-US" sz="2200" b="1" i="0" dirty="0">
                <a:solidFill>
                  <a:schemeClr val="accent2"/>
                </a:solidFill>
                <a:effectLst/>
                <a:latin typeface="Söhne"/>
              </a:rPr>
              <a:t>Automated Release: </a:t>
            </a:r>
            <a:r>
              <a:rPr lang="en-US" sz="2200" b="1" i="0" dirty="0">
                <a:solidFill>
                  <a:srgbClr val="ECECEC"/>
                </a:solidFill>
                <a:effectLst/>
                <a:latin typeface="Söhne"/>
              </a:rPr>
              <a:t>Automating the release process to deploy changes to production as soon as they are ready and pass all the required tests.</a:t>
            </a:r>
          </a:p>
          <a:p>
            <a:pPr algn="l">
              <a:buFont typeface="+mj-lt"/>
              <a:buAutoNum type="arabicPeriod"/>
            </a:pPr>
            <a:r>
              <a:rPr lang="en-US" sz="2200" b="1" i="0" dirty="0">
                <a:solidFill>
                  <a:schemeClr val="accent2"/>
                </a:solidFill>
                <a:effectLst/>
                <a:latin typeface="Söhne"/>
              </a:rPr>
              <a:t>Feature Flags: </a:t>
            </a:r>
            <a:r>
              <a:rPr lang="en-US" sz="2200" b="1" i="0" dirty="0">
                <a:solidFill>
                  <a:srgbClr val="ECECEC"/>
                </a:solidFill>
                <a:effectLst/>
                <a:latin typeface="Söhne"/>
              </a:rPr>
              <a:t>Using feature flags or toggles to enable or disable features in production, allowing for controlled and gradual rollouts.</a:t>
            </a:r>
          </a:p>
          <a:p>
            <a:pPr algn="l">
              <a:buFont typeface="+mj-lt"/>
              <a:buAutoNum type="arabicPeriod"/>
            </a:pPr>
            <a:r>
              <a:rPr lang="en-US" sz="2200" b="1" i="0" dirty="0">
                <a:solidFill>
                  <a:schemeClr val="accent2"/>
                </a:solidFill>
                <a:effectLst/>
                <a:latin typeface="Söhne"/>
              </a:rPr>
              <a:t>Rollback Mechanisms: </a:t>
            </a:r>
            <a:r>
              <a:rPr lang="en-US" sz="2200" b="1" i="0" dirty="0">
                <a:solidFill>
                  <a:srgbClr val="ECECEC"/>
                </a:solidFill>
                <a:effectLst/>
                <a:latin typeface="Söhne"/>
              </a:rPr>
              <a:t>Implementing automated rollback mechanisms to quickly revert to a previous version in case of issues or failures.</a:t>
            </a:r>
          </a:p>
          <a:p>
            <a:pPr algn="l"/>
            <a:r>
              <a:rPr lang="en-US" sz="2200" b="1" i="0" dirty="0">
                <a:solidFill>
                  <a:srgbClr val="ECECEC"/>
                </a:solidFill>
                <a:effectLst/>
                <a:latin typeface="Söhne"/>
              </a:rPr>
              <a:t>In summary, </a:t>
            </a:r>
            <a:r>
              <a:rPr lang="en-US" sz="2200" b="1" i="0" dirty="0">
                <a:solidFill>
                  <a:schemeClr val="accent2"/>
                </a:solidFill>
                <a:effectLst/>
                <a:latin typeface="Söhne"/>
              </a:rPr>
              <a:t>CI/CD practices aim to automate and streamline the software development lifecycle</a:t>
            </a:r>
            <a:r>
              <a:rPr lang="en-US" sz="2200" b="1" i="0" dirty="0">
                <a:solidFill>
                  <a:srgbClr val="ECECEC"/>
                </a:solidFill>
                <a:effectLst/>
                <a:latin typeface="Söhne"/>
              </a:rPr>
              <a:t>, from code integration and testing to deployment and release, enabling faster delivery of high-quality software and enhancing collaboration among development, operations, and quality assurance teams.</a:t>
            </a:r>
          </a:p>
        </p:txBody>
      </p:sp>
    </p:spTree>
    <p:extLst>
      <p:ext uri="{BB962C8B-B14F-4D97-AF65-F5344CB8AC3E}">
        <p14:creationId xmlns:p14="http://schemas.microsoft.com/office/powerpoint/2010/main" val="389586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5" name="TextBox 4">
            <a:extLst>
              <a:ext uri="{FF2B5EF4-FFF2-40B4-BE49-F238E27FC236}">
                <a16:creationId xmlns:a16="http://schemas.microsoft.com/office/drawing/2014/main" id="{CC77D929-525D-2A06-A4D8-26BF06F9135F}"/>
              </a:ext>
            </a:extLst>
          </p:cNvPr>
          <p:cNvSpPr txBox="1"/>
          <p:nvPr/>
        </p:nvSpPr>
        <p:spPr>
          <a:xfrm>
            <a:off x="65314" y="1203649"/>
            <a:ext cx="12192000" cy="4832092"/>
          </a:xfrm>
          <a:prstGeom prst="rect">
            <a:avLst/>
          </a:prstGeom>
          <a:noFill/>
        </p:spPr>
        <p:txBody>
          <a:bodyPr wrap="square" rtlCol="0">
            <a:spAutoFit/>
          </a:bodyPr>
          <a:lstStyle/>
          <a:p>
            <a:pPr algn="l"/>
            <a:r>
              <a:rPr lang="en-US" sz="2200" b="1" dirty="0">
                <a:solidFill>
                  <a:schemeClr val="accent2"/>
                </a:solidFill>
                <a:latin typeface="Söhne"/>
              </a:rPr>
              <a:t>BEFORE CICD </a:t>
            </a:r>
            <a:r>
              <a:rPr lang="en-US" sz="2200" b="1" dirty="0">
                <a:latin typeface="Söhne"/>
              </a:rPr>
              <a:t>we faces lot of issues like </a:t>
            </a:r>
            <a:r>
              <a:rPr lang="en-US" sz="2200" b="1" dirty="0" err="1">
                <a:latin typeface="Söhne"/>
              </a:rPr>
              <a:t>everytime</a:t>
            </a:r>
            <a:r>
              <a:rPr lang="en-US" sz="2200" b="1" dirty="0">
                <a:latin typeface="Söhne"/>
              </a:rPr>
              <a:t> when developer write new code , developer need to push that code to </a:t>
            </a:r>
            <a:r>
              <a:rPr lang="en-US" sz="2200" b="1" dirty="0" err="1">
                <a:latin typeface="Söhne"/>
              </a:rPr>
              <a:t>gitup</a:t>
            </a:r>
            <a:r>
              <a:rPr lang="en-US" sz="2200" b="1" dirty="0">
                <a:latin typeface="Söhne"/>
              </a:rPr>
              <a:t> repo , later developer need to perform integration. Integration means to combine different </a:t>
            </a:r>
            <a:r>
              <a:rPr lang="en-US" sz="2200" b="1" dirty="0" err="1">
                <a:latin typeface="Söhne"/>
              </a:rPr>
              <a:t>different</a:t>
            </a:r>
            <a:r>
              <a:rPr lang="en-US" sz="2200" b="1" dirty="0">
                <a:latin typeface="Söhne"/>
              </a:rPr>
              <a:t> code / tools to a single place. After integrating the code we need to perform different tasks on it  like testing, code </a:t>
            </a:r>
            <a:r>
              <a:rPr lang="en-US" sz="2200" b="1" dirty="0" err="1">
                <a:latin typeface="Söhne"/>
              </a:rPr>
              <a:t>anaylsis</a:t>
            </a:r>
            <a:r>
              <a:rPr lang="en-US" sz="2200" b="1" dirty="0">
                <a:latin typeface="Söhne"/>
              </a:rPr>
              <a:t> etc. </a:t>
            </a:r>
            <a:r>
              <a:rPr lang="en-US" sz="2200" b="1" dirty="0" err="1">
                <a:latin typeface="Söhne"/>
              </a:rPr>
              <a:t>Everytime</a:t>
            </a:r>
            <a:r>
              <a:rPr lang="en-US" sz="2200" b="1" dirty="0">
                <a:latin typeface="Söhne"/>
              </a:rPr>
              <a:t> when developer push code to </a:t>
            </a:r>
            <a:r>
              <a:rPr lang="en-US" sz="2200" b="1" dirty="0" err="1">
                <a:latin typeface="Söhne"/>
              </a:rPr>
              <a:t>github</a:t>
            </a:r>
            <a:r>
              <a:rPr lang="en-US" sz="2200" b="1" dirty="0">
                <a:latin typeface="Söhne"/>
              </a:rPr>
              <a:t> repo , that code will send to tester for testing purpose, so in that scenario we need to wait for long time. Which is bad practice . A developer always takes 8-9 days to write the code  after that developer push their final code on </a:t>
            </a:r>
            <a:r>
              <a:rPr lang="en-US" sz="2200" b="1" dirty="0" err="1">
                <a:latin typeface="Söhne"/>
              </a:rPr>
              <a:t>github</a:t>
            </a:r>
            <a:r>
              <a:rPr lang="en-US" sz="2200" b="1" dirty="0">
                <a:latin typeface="Söhne"/>
              </a:rPr>
              <a:t> repo. After that tester perform their test case on code which will take 3-4 days of times. After that if tester find that there is error in code , then it will send report back to developer . So this process takes lot of times and there will also lots of code error.  </a:t>
            </a:r>
          </a:p>
          <a:p>
            <a:pPr algn="l"/>
            <a:r>
              <a:rPr lang="en-US" sz="2200" b="1" i="0" dirty="0">
                <a:solidFill>
                  <a:srgbClr val="ECECEC"/>
                </a:solidFill>
                <a:effectLst/>
                <a:latin typeface="Söhne"/>
              </a:rPr>
              <a:t>So over</a:t>
            </a:r>
            <a:r>
              <a:rPr lang="en-US" sz="2200" b="1" dirty="0">
                <a:solidFill>
                  <a:srgbClr val="ECECEC"/>
                </a:solidFill>
                <a:latin typeface="Söhne"/>
              </a:rPr>
              <a:t>come this problem , CI is introduce which means we just need to setup our continuous integration once only , later </a:t>
            </a:r>
            <a:r>
              <a:rPr lang="en-US" sz="2200" b="1" dirty="0" err="1">
                <a:solidFill>
                  <a:srgbClr val="ECECEC"/>
                </a:solidFill>
                <a:latin typeface="Söhne"/>
              </a:rPr>
              <a:t>everytime</a:t>
            </a:r>
            <a:r>
              <a:rPr lang="en-US" sz="2200" b="1" dirty="0">
                <a:solidFill>
                  <a:srgbClr val="ECECEC"/>
                </a:solidFill>
                <a:latin typeface="Söhne"/>
              </a:rPr>
              <a:t> when code is pushed to repo then it will triggered and start execute. </a:t>
            </a:r>
            <a:br>
              <a:rPr lang="en-US" sz="2200" b="1" dirty="0">
                <a:solidFill>
                  <a:srgbClr val="ECECEC"/>
                </a:solidFill>
                <a:latin typeface="Söhne"/>
              </a:rPr>
            </a:br>
            <a:r>
              <a:rPr lang="en-US" sz="2200" b="1" dirty="0">
                <a:solidFill>
                  <a:srgbClr val="ECECEC"/>
                </a:solidFill>
                <a:latin typeface="Söhne"/>
              </a:rPr>
              <a:t>Here we don’t need to do tasks manually. Everything is done with the help of automation. </a:t>
            </a:r>
            <a:br>
              <a:rPr lang="en-US" sz="2200" b="1" dirty="0">
                <a:solidFill>
                  <a:srgbClr val="ECECEC"/>
                </a:solidFill>
                <a:latin typeface="Söhne"/>
              </a:rPr>
            </a:br>
            <a:endParaRPr lang="en-US" sz="2200" b="0" i="0" dirty="0">
              <a:solidFill>
                <a:srgbClr val="ECECEC"/>
              </a:solidFill>
              <a:effectLst/>
              <a:latin typeface="Söhne"/>
            </a:endParaRPr>
          </a:p>
        </p:txBody>
      </p:sp>
    </p:spTree>
    <p:extLst>
      <p:ext uri="{BB962C8B-B14F-4D97-AF65-F5344CB8AC3E}">
        <p14:creationId xmlns:p14="http://schemas.microsoft.com/office/powerpoint/2010/main" val="380093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2" name="TextBox 1">
            <a:extLst>
              <a:ext uri="{FF2B5EF4-FFF2-40B4-BE49-F238E27FC236}">
                <a16:creationId xmlns:a16="http://schemas.microsoft.com/office/drawing/2014/main" id="{B04AA402-8DFD-36FB-8B9F-EBF9633C4435}"/>
              </a:ext>
            </a:extLst>
          </p:cNvPr>
          <p:cNvSpPr txBox="1"/>
          <p:nvPr/>
        </p:nvSpPr>
        <p:spPr>
          <a:xfrm>
            <a:off x="0" y="1107440"/>
            <a:ext cx="12059920" cy="5509200"/>
          </a:xfrm>
          <a:prstGeom prst="rect">
            <a:avLst/>
          </a:prstGeom>
          <a:noFill/>
        </p:spPr>
        <p:txBody>
          <a:bodyPr wrap="square" rtlCol="0">
            <a:spAutoFit/>
          </a:bodyPr>
          <a:lstStyle/>
          <a:p>
            <a:pPr algn="just"/>
            <a:r>
              <a:rPr lang="en-US" sz="2200" b="1" i="0" dirty="0">
                <a:effectLst/>
                <a:latin typeface="Söhne"/>
              </a:rPr>
              <a:t>Jenkins is an open-source automation server commonly used for </a:t>
            </a:r>
            <a:r>
              <a:rPr lang="en-US" sz="2200" b="1" i="0" dirty="0">
                <a:solidFill>
                  <a:schemeClr val="accent2"/>
                </a:solidFill>
                <a:effectLst/>
                <a:latin typeface="Söhne"/>
              </a:rPr>
              <a:t>continuous integration and continuous delivery (CI/CD) pipelines.</a:t>
            </a:r>
            <a:r>
              <a:rPr lang="en-US" sz="2200" b="1" i="0" dirty="0">
                <a:effectLst/>
                <a:latin typeface="Söhne"/>
              </a:rPr>
              <a:t> It is written in </a:t>
            </a:r>
            <a:r>
              <a:rPr lang="en-US" sz="2200" b="1" i="0" dirty="0">
                <a:solidFill>
                  <a:schemeClr val="accent2"/>
                </a:solidFill>
                <a:effectLst/>
                <a:latin typeface="Söhne"/>
              </a:rPr>
              <a:t>Java and provides a web-based graphical user interface for managing automation tasks. </a:t>
            </a:r>
            <a:r>
              <a:rPr lang="en-US" sz="2200" b="1" i="0" dirty="0">
                <a:effectLst/>
                <a:latin typeface="Söhne"/>
              </a:rPr>
              <a:t>Jenkins allows developers to automate various aspects of the software development process, such as building, testing, and deploying applications.</a:t>
            </a:r>
          </a:p>
          <a:p>
            <a:pPr algn="just"/>
            <a:endParaRPr lang="en-US" sz="2200" b="1" dirty="0">
              <a:latin typeface="Söhne"/>
            </a:endParaRPr>
          </a:p>
          <a:p>
            <a:pPr marL="342900" indent="-342900" algn="just">
              <a:buFont typeface="Wingdings" panose="05000000000000000000" pitchFamily="2" charset="2"/>
              <a:buChar char="q"/>
            </a:pPr>
            <a:r>
              <a:rPr lang="en-US" sz="2200" b="1" dirty="0">
                <a:latin typeface="Söhne"/>
              </a:rPr>
              <a:t>We can run Jenkins on any  platform like </a:t>
            </a:r>
            <a:r>
              <a:rPr lang="en-US" sz="2200" b="1" dirty="0">
                <a:solidFill>
                  <a:schemeClr val="accent2"/>
                </a:solidFill>
                <a:latin typeface="Söhne"/>
              </a:rPr>
              <a:t>Window, Linux, MacOS. &amp; other </a:t>
            </a:r>
            <a:r>
              <a:rPr lang="en-US" sz="2200" b="1" dirty="0" err="1">
                <a:solidFill>
                  <a:schemeClr val="accent2"/>
                </a:solidFill>
                <a:latin typeface="Söhne"/>
              </a:rPr>
              <a:t>unix</a:t>
            </a:r>
            <a:r>
              <a:rPr lang="en-US" sz="2200" b="1" dirty="0">
                <a:solidFill>
                  <a:schemeClr val="accent2"/>
                </a:solidFill>
                <a:latin typeface="Söhne"/>
              </a:rPr>
              <a:t> like O.S</a:t>
            </a:r>
            <a:r>
              <a:rPr lang="en-US" sz="2200" b="1" dirty="0">
                <a:latin typeface="Söhne"/>
              </a:rPr>
              <a:t>. It is free  and also provide community support . </a:t>
            </a:r>
          </a:p>
          <a:p>
            <a:pPr marL="342900" indent="-342900" algn="just">
              <a:buFont typeface="Wingdings" panose="05000000000000000000" pitchFamily="2" charset="2"/>
              <a:buChar char="q"/>
            </a:pPr>
            <a:r>
              <a:rPr lang="en-US" sz="2200" b="1" dirty="0">
                <a:latin typeface="Söhne"/>
              </a:rPr>
              <a:t>Jenkins automate the </a:t>
            </a:r>
            <a:r>
              <a:rPr lang="en-US" sz="2200" b="1" dirty="0">
                <a:solidFill>
                  <a:schemeClr val="accent2"/>
                </a:solidFill>
                <a:latin typeface="Söhne"/>
              </a:rPr>
              <a:t>entire SDLC. </a:t>
            </a:r>
          </a:p>
          <a:p>
            <a:pPr marL="342900" indent="-342900" algn="just">
              <a:buFont typeface="Wingdings" panose="05000000000000000000" pitchFamily="2" charset="2"/>
              <a:buChar char="q"/>
            </a:pPr>
            <a:r>
              <a:rPr lang="en-US" sz="2200" b="1" dirty="0">
                <a:latin typeface="Söhne"/>
              </a:rPr>
              <a:t>Jenkins was </a:t>
            </a:r>
            <a:r>
              <a:rPr lang="en-US" sz="2200" b="1" dirty="0" err="1">
                <a:latin typeface="Söhne"/>
              </a:rPr>
              <a:t>orginally</a:t>
            </a:r>
            <a:r>
              <a:rPr lang="en-US" sz="2200" b="1" dirty="0">
                <a:latin typeface="Söhne"/>
              </a:rPr>
              <a:t> developed by Sun Microsystem in 2004 under the name of Hudson. Later oracle purchased Hudson and Oracle separate the Jenkins from Hudson. Later </a:t>
            </a:r>
            <a:r>
              <a:rPr lang="en-US" sz="2200" b="1" dirty="0">
                <a:solidFill>
                  <a:schemeClr val="accent2"/>
                </a:solidFill>
                <a:latin typeface="Söhne"/>
              </a:rPr>
              <a:t>Oracle made Jenkins as open source and Hudson as closed source</a:t>
            </a:r>
            <a:r>
              <a:rPr lang="en-US" sz="2200" b="1" dirty="0">
                <a:latin typeface="Söhne"/>
              </a:rPr>
              <a:t>.  For Enterprises level Hudson is used which is paid services.</a:t>
            </a:r>
          </a:p>
          <a:p>
            <a:pPr marL="342900" indent="-342900" algn="just">
              <a:buFont typeface="Wingdings" panose="05000000000000000000" pitchFamily="2" charset="2"/>
              <a:buChar char="q"/>
            </a:pPr>
            <a:r>
              <a:rPr lang="en-US" sz="2200" b="1" dirty="0">
                <a:latin typeface="Söhne"/>
              </a:rPr>
              <a:t>Jenkins is not a tool </a:t>
            </a:r>
            <a:r>
              <a:rPr lang="en-US" sz="2200" b="1" dirty="0">
                <a:solidFill>
                  <a:schemeClr val="accent2"/>
                </a:solidFill>
                <a:latin typeface="Söhne"/>
              </a:rPr>
              <a:t>but it is framework </a:t>
            </a:r>
            <a:r>
              <a:rPr lang="en-US" sz="2200" b="1" dirty="0">
                <a:latin typeface="Söhne"/>
              </a:rPr>
              <a:t>. It can run on any platform without any platform issue.</a:t>
            </a:r>
          </a:p>
          <a:p>
            <a:pPr marL="342900" indent="-342900" algn="just">
              <a:buFont typeface="Wingdings" panose="05000000000000000000" pitchFamily="2" charset="2"/>
              <a:buChar char="q"/>
            </a:pPr>
            <a:r>
              <a:rPr lang="en-US" sz="2200" b="1" dirty="0">
                <a:latin typeface="Söhne"/>
              </a:rPr>
              <a:t>There are different types of ci /cd tools are available in market . Like </a:t>
            </a:r>
            <a:r>
              <a:rPr lang="en-US" sz="2200" b="1" dirty="0">
                <a:solidFill>
                  <a:schemeClr val="accent2"/>
                </a:solidFill>
                <a:latin typeface="Söhne"/>
              </a:rPr>
              <a:t>Bamboo, </a:t>
            </a:r>
            <a:r>
              <a:rPr lang="en-US" sz="2200" b="1" dirty="0" err="1">
                <a:solidFill>
                  <a:schemeClr val="accent2"/>
                </a:solidFill>
                <a:latin typeface="Söhne"/>
              </a:rPr>
              <a:t>TransCI</a:t>
            </a:r>
            <a:r>
              <a:rPr lang="en-US" sz="2200" b="1" dirty="0">
                <a:solidFill>
                  <a:schemeClr val="accent2"/>
                </a:solidFill>
                <a:latin typeface="Söhne"/>
              </a:rPr>
              <a:t> , </a:t>
            </a:r>
            <a:r>
              <a:rPr lang="en-US" sz="2200" b="1" dirty="0" err="1">
                <a:solidFill>
                  <a:schemeClr val="accent2"/>
                </a:solidFill>
                <a:latin typeface="Söhne"/>
              </a:rPr>
              <a:t>BuildBot</a:t>
            </a:r>
            <a:r>
              <a:rPr lang="en-US" sz="2200" b="1" dirty="0">
                <a:solidFill>
                  <a:schemeClr val="accent2"/>
                </a:solidFill>
                <a:latin typeface="Söhne"/>
              </a:rPr>
              <a:t> Tools, Jenkins, </a:t>
            </a:r>
            <a:r>
              <a:rPr lang="en-US" sz="2200" b="1" dirty="0" err="1">
                <a:solidFill>
                  <a:schemeClr val="accent2"/>
                </a:solidFill>
                <a:latin typeface="Söhne"/>
              </a:rPr>
              <a:t>CircleCi</a:t>
            </a:r>
            <a:r>
              <a:rPr lang="en-US" sz="2200" b="1" dirty="0">
                <a:latin typeface="Söhne"/>
              </a:rPr>
              <a:t>.  But </a:t>
            </a:r>
            <a:r>
              <a:rPr lang="en-US" sz="2200" b="1" dirty="0" err="1">
                <a:latin typeface="Söhne"/>
              </a:rPr>
              <a:t>CircleCi</a:t>
            </a:r>
            <a:r>
              <a:rPr lang="en-US" sz="2200" b="1" dirty="0">
                <a:latin typeface="Söhne"/>
              </a:rPr>
              <a:t> became popular because it is open source as well as it has strong community. </a:t>
            </a:r>
          </a:p>
        </p:txBody>
      </p:sp>
    </p:spTree>
    <p:extLst>
      <p:ext uri="{BB962C8B-B14F-4D97-AF65-F5344CB8AC3E}">
        <p14:creationId xmlns:p14="http://schemas.microsoft.com/office/powerpoint/2010/main" val="311780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2" name="TextBox 1">
            <a:extLst>
              <a:ext uri="{FF2B5EF4-FFF2-40B4-BE49-F238E27FC236}">
                <a16:creationId xmlns:a16="http://schemas.microsoft.com/office/drawing/2014/main" id="{B04AA402-8DFD-36FB-8B9F-EBF9633C4435}"/>
              </a:ext>
            </a:extLst>
          </p:cNvPr>
          <p:cNvSpPr txBox="1"/>
          <p:nvPr/>
        </p:nvSpPr>
        <p:spPr>
          <a:xfrm>
            <a:off x="0" y="1107440"/>
            <a:ext cx="12059920" cy="5509200"/>
          </a:xfrm>
          <a:prstGeom prst="rect">
            <a:avLst/>
          </a:prstGeom>
          <a:noFill/>
        </p:spPr>
        <p:txBody>
          <a:bodyPr wrap="square" rtlCol="0">
            <a:spAutoFit/>
          </a:bodyPr>
          <a:lstStyle/>
          <a:p>
            <a:pPr algn="just"/>
            <a:r>
              <a:rPr lang="en-US" sz="2200" b="1" i="0" dirty="0">
                <a:effectLst/>
                <a:latin typeface="Söhne"/>
              </a:rPr>
              <a:t>Jenkins is an open-source automation server commonly used for </a:t>
            </a:r>
            <a:r>
              <a:rPr lang="en-US" sz="2200" b="1" i="0" dirty="0">
                <a:solidFill>
                  <a:schemeClr val="accent2"/>
                </a:solidFill>
                <a:effectLst/>
                <a:latin typeface="Söhne"/>
              </a:rPr>
              <a:t>continuous integration and continuous delivery (CI/CD) pipelines.</a:t>
            </a:r>
            <a:r>
              <a:rPr lang="en-US" sz="2200" b="1" i="0" dirty="0">
                <a:effectLst/>
                <a:latin typeface="Söhne"/>
              </a:rPr>
              <a:t> It is written in </a:t>
            </a:r>
            <a:r>
              <a:rPr lang="en-US" sz="2200" b="1" i="0" dirty="0">
                <a:solidFill>
                  <a:schemeClr val="accent2"/>
                </a:solidFill>
                <a:effectLst/>
                <a:latin typeface="Söhne"/>
              </a:rPr>
              <a:t>Java and provides a web-based graphical user interface for managing automation tasks. </a:t>
            </a:r>
            <a:r>
              <a:rPr lang="en-US" sz="2200" b="1" i="0" dirty="0">
                <a:effectLst/>
                <a:latin typeface="Söhne"/>
              </a:rPr>
              <a:t>Jenkins allows developers to automate various aspects of the software development process, such as building, testing, and deploying applications.</a:t>
            </a:r>
          </a:p>
          <a:p>
            <a:pPr algn="just"/>
            <a:endParaRPr lang="en-US" sz="2200" b="1" dirty="0">
              <a:latin typeface="Söhne"/>
            </a:endParaRPr>
          </a:p>
          <a:p>
            <a:pPr marL="342900" indent="-342900" algn="just">
              <a:buFont typeface="Wingdings" panose="05000000000000000000" pitchFamily="2" charset="2"/>
              <a:buChar char="q"/>
            </a:pPr>
            <a:r>
              <a:rPr lang="en-US" sz="2200" b="1" dirty="0">
                <a:latin typeface="Söhne"/>
              </a:rPr>
              <a:t>We can run Jenkins on any  platform like </a:t>
            </a:r>
            <a:r>
              <a:rPr lang="en-US" sz="2200" b="1" dirty="0">
                <a:solidFill>
                  <a:schemeClr val="accent2"/>
                </a:solidFill>
                <a:latin typeface="Söhne"/>
              </a:rPr>
              <a:t>Window, Linux, MacOS. &amp; other </a:t>
            </a:r>
            <a:r>
              <a:rPr lang="en-US" sz="2200" b="1" dirty="0" err="1">
                <a:solidFill>
                  <a:schemeClr val="accent2"/>
                </a:solidFill>
                <a:latin typeface="Söhne"/>
              </a:rPr>
              <a:t>unix</a:t>
            </a:r>
            <a:r>
              <a:rPr lang="en-US" sz="2200" b="1" dirty="0">
                <a:solidFill>
                  <a:schemeClr val="accent2"/>
                </a:solidFill>
                <a:latin typeface="Söhne"/>
              </a:rPr>
              <a:t> like O.S</a:t>
            </a:r>
            <a:r>
              <a:rPr lang="en-US" sz="2200" b="1" dirty="0">
                <a:latin typeface="Söhne"/>
              </a:rPr>
              <a:t>. It is free  and also provide community support . </a:t>
            </a:r>
          </a:p>
          <a:p>
            <a:pPr marL="342900" indent="-342900" algn="just">
              <a:buFont typeface="Wingdings" panose="05000000000000000000" pitchFamily="2" charset="2"/>
              <a:buChar char="q"/>
            </a:pPr>
            <a:r>
              <a:rPr lang="en-US" sz="2200" b="1" dirty="0">
                <a:latin typeface="Söhne"/>
              </a:rPr>
              <a:t>Jenkins automate the </a:t>
            </a:r>
            <a:r>
              <a:rPr lang="en-US" sz="2200" b="1" dirty="0">
                <a:solidFill>
                  <a:schemeClr val="accent2"/>
                </a:solidFill>
                <a:latin typeface="Söhne"/>
              </a:rPr>
              <a:t>entire SDLC. </a:t>
            </a:r>
          </a:p>
          <a:p>
            <a:pPr marL="342900" indent="-342900" algn="just">
              <a:buFont typeface="Wingdings" panose="05000000000000000000" pitchFamily="2" charset="2"/>
              <a:buChar char="q"/>
            </a:pPr>
            <a:r>
              <a:rPr lang="en-US" sz="2200" b="1" dirty="0">
                <a:latin typeface="Söhne"/>
              </a:rPr>
              <a:t>Jenkins was </a:t>
            </a:r>
            <a:r>
              <a:rPr lang="en-US" sz="2200" b="1" dirty="0" err="1">
                <a:latin typeface="Söhne"/>
              </a:rPr>
              <a:t>orginally</a:t>
            </a:r>
            <a:r>
              <a:rPr lang="en-US" sz="2200" b="1" dirty="0">
                <a:latin typeface="Söhne"/>
              </a:rPr>
              <a:t> developed by Sun Microsystem in 2004 under the name of Hudson. Later oracle purchased Hudson and Oracle separate the Jenkins from Hudson. Later </a:t>
            </a:r>
            <a:r>
              <a:rPr lang="en-US" sz="2200" b="1" dirty="0">
                <a:solidFill>
                  <a:schemeClr val="accent2"/>
                </a:solidFill>
                <a:latin typeface="Söhne"/>
              </a:rPr>
              <a:t>Oracle made Jenkins as open source and Hudson as closed source</a:t>
            </a:r>
            <a:r>
              <a:rPr lang="en-US" sz="2200" b="1" dirty="0">
                <a:latin typeface="Söhne"/>
              </a:rPr>
              <a:t>.  For Enterprises level Hudson is used which is paid services.</a:t>
            </a:r>
          </a:p>
          <a:p>
            <a:pPr marL="342900" indent="-342900" algn="just">
              <a:buFont typeface="Wingdings" panose="05000000000000000000" pitchFamily="2" charset="2"/>
              <a:buChar char="q"/>
            </a:pPr>
            <a:r>
              <a:rPr lang="en-US" sz="2200" b="1" dirty="0">
                <a:latin typeface="Söhne"/>
              </a:rPr>
              <a:t>Jenkins is not a tool </a:t>
            </a:r>
            <a:r>
              <a:rPr lang="en-US" sz="2200" b="1" dirty="0">
                <a:solidFill>
                  <a:schemeClr val="accent2"/>
                </a:solidFill>
                <a:latin typeface="Söhne"/>
              </a:rPr>
              <a:t>but it is framework </a:t>
            </a:r>
            <a:r>
              <a:rPr lang="en-US" sz="2200" b="1" dirty="0">
                <a:latin typeface="Söhne"/>
              </a:rPr>
              <a:t>. It can run on any platform without any platform issue.</a:t>
            </a:r>
          </a:p>
          <a:p>
            <a:pPr marL="342900" indent="-342900" algn="just">
              <a:buFont typeface="Wingdings" panose="05000000000000000000" pitchFamily="2" charset="2"/>
              <a:buChar char="q"/>
            </a:pPr>
            <a:r>
              <a:rPr lang="en-US" sz="2200" b="1" dirty="0">
                <a:latin typeface="Söhne"/>
              </a:rPr>
              <a:t>There are different types of ci /cd tools are available in market . Like </a:t>
            </a:r>
            <a:r>
              <a:rPr lang="en-US" sz="2200" b="1" dirty="0">
                <a:solidFill>
                  <a:schemeClr val="accent2"/>
                </a:solidFill>
                <a:latin typeface="Söhne"/>
              </a:rPr>
              <a:t>Bamboo, </a:t>
            </a:r>
            <a:r>
              <a:rPr lang="en-US" sz="2200" b="1" dirty="0" err="1">
                <a:solidFill>
                  <a:schemeClr val="accent2"/>
                </a:solidFill>
                <a:latin typeface="Söhne"/>
              </a:rPr>
              <a:t>TransCI</a:t>
            </a:r>
            <a:r>
              <a:rPr lang="en-US" sz="2200" b="1" dirty="0">
                <a:solidFill>
                  <a:schemeClr val="accent2"/>
                </a:solidFill>
                <a:latin typeface="Söhne"/>
              </a:rPr>
              <a:t> , </a:t>
            </a:r>
            <a:r>
              <a:rPr lang="en-US" sz="2200" b="1" dirty="0" err="1">
                <a:solidFill>
                  <a:schemeClr val="accent2"/>
                </a:solidFill>
                <a:latin typeface="Söhne"/>
              </a:rPr>
              <a:t>BuildBot</a:t>
            </a:r>
            <a:r>
              <a:rPr lang="en-US" sz="2200" b="1" dirty="0">
                <a:solidFill>
                  <a:schemeClr val="accent2"/>
                </a:solidFill>
                <a:latin typeface="Söhne"/>
              </a:rPr>
              <a:t> Tools, Jenkins, </a:t>
            </a:r>
            <a:r>
              <a:rPr lang="en-US" sz="2200" b="1" dirty="0" err="1">
                <a:solidFill>
                  <a:schemeClr val="accent2"/>
                </a:solidFill>
                <a:latin typeface="Söhne"/>
              </a:rPr>
              <a:t>CircleCi</a:t>
            </a:r>
            <a:r>
              <a:rPr lang="en-US" sz="2200" b="1" dirty="0">
                <a:latin typeface="Söhne"/>
              </a:rPr>
              <a:t>.  But </a:t>
            </a:r>
            <a:r>
              <a:rPr lang="en-US" sz="2200" b="1" dirty="0" err="1">
                <a:latin typeface="Söhne"/>
              </a:rPr>
              <a:t>CircleCi</a:t>
            </a:r>
            <a:r>
              <a:rPr lang="en-US" sz="2200" b="1" dirty="0">
                <a:latin typeface="Söhne"/>
              </a:rPr>
              <a:t> became popular because it is open source as well as it has strong community. </a:t>
            </a:r>
          </a:p>
        </p:txBody>
      </p:sp>
    </p:spTree>
    <p:extLst>
      <p:ext uri="{BB962C8B-B14F-4D97-AF65-F5344CB8AC3E}">
        <p14:creationId xmlns:p14="http://schemas.microsoft.com/office/powerpoint/2010/main" val="48935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5" name="Rectangle: Rounded Corners 4">
            <a:extLst>
              <a:ext uri="{FF2B5EF4-FFF2-40B4-BE49-F238E27FC236}">
                <a16:creationId xmlns:a16="http://schemas.microsoft.com/office/drawing/2014/main" id="{0F2F4A7C-2A73-3A11-5B16-0C6DAC299C21}"/>
              </a:ext>
            </a:extLst>
          </p:cNvPr>
          <p:cNvSpPr/>
          <p:nvPr/>
        </p:nvSpPr>
        <p:spPr>
          <a:xfrm>
            <a:off x="91440" y="944880"/>
            <a:ext cx="4358640" cy="4823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Workflow of Jenkins</a:t>
            </a:r>
          </a:p>
        </p:txBody>
      </p:sp>
      <p:sp>
        <p:nvSpPr>
          <p:cNvPr id="6" name="TextBox 5">
            <a:extLst>
              <a:ext uri="{FF2B5EF4-FFF2-40B4-BE49-F238E27FC236}">
                <a16:creationId xmlns:a16="http://schemas.microsoft.com/office/drawing/2014/main" id="{51F8C63A-0F03-E714-526F-9D75B0CB7367}"/>
              </a:ext>
            </a:extLst>
          </p:cNvPr>
          <p:cNvSpPr txBox="1"/>
          <p:nvPr/>
        </p:nvSpPr>
        <p:spPr>
          <a:xfrm>
            <a:off x="0" y="1656080"/>
            <a:ext cx="11958320" cy="4401205"/>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t>Jenkins </a:t>
            </a:r>
            <a:r>
              <a:rPr lang="en-US" sz="2000" b="1" dirty="0">
                <a:solidFill>
                  <a:schemeClr val="accent2"/>
                </a:solidFill>
              </a:rPr>
              <a:t>uses plugin  </a:t>
            </a:r>
            <a:r>
              <a:rPr lang="en-US" sz="2000" b="1" dirty="0"/>
              <a:t>to perform their tasks. Plugin is the collection of additional  libraries which </a:t>
            </a:r>
            <a:r>
              <a:rPr lang="en-US" sz="2000" b="1" dirty="0">
                <a:solidFill>
                  <a:schemeClr val="accent2"/>
                </a:solidFill>
              </a:rPr>
              <a:t>perform different tasks.</a:t>
            </a:r>
          </a:p>
          <a:p>
            <a:pPr marL="342900" indent="-342900">
              <a:buFont typeface="Wingdings" panose="05000000000000000000" pitchFamily="2" charset="2"/>
              <a:buChar char="q"/>
            </a:pPr>
            <a:r>
              <a:rPr lang="en-US" sz="2000" b="1" dirty="0"/>
              <a:t>We can attach git , maven, selenium and </a:t>
            </a:r>
            <a:r>
              <a:rPr lang="en-US" sz="2000" b="1" dirty="0" err="1"/>
              <a:t>artifactory</a:t>
            </a:r>
            <a:r>
              <a:rPr lang="en-US" sz="2000" b="1" dirty="0"/>
              <a:t> plugin  in Jenkins. Plugin basically help </a:t>
            </a:r>
            <a:r>
              <a:rPr lang="en-US" sz="2000" b="1" dirty="0">
                <a:solidFill>
                  <a:schemeClr val="accent2"/>
                </a:solidFill>
              </a:rPr>
              <a:t>to communicate between two service </a:t>
            </a:r>
            <a:r>
              <a:rPr lang="en-US" sz="2000" b="1" dirty="0"/>
              <a:t>(</a:t>
            </a:r>
            <a:r>
              <a:rPr lang="en-US" sz="2000" b="1" dirty="0" err="1"/>
              <a:t>i.e</a:t>
            </a:r>
            <a:r>
              <a:rPr lang="en-US" sz="2000" b="1" dirty="0"/>
              <a:t> git /Jenkins) (maven /</a:t>
            </a:r>
            <a:r>
              <a:rPr lang="en-US" sz="2000" b="1" dirty="0" err="1"/>
              <a:t>jenkins</a:t>
            </a:r>
            <a:r>
              <a:rPr lang="en-US" sz="2000" b="1" dirty="0"/>
              <a:t>.)</a:t>
            </a:r>
          </a:p>
          <a:p>
            <a:pPr marL="342900" indent="-342900">
              <a:buFont typeface="Wingdings" panose="05000000000000000000" pitchFamily="2" charset="2"/>
              <a:buChar char="q"/>
            </a:pPr>
            <a:endParaRPr lang="en-US" sz="2000" b="1" dirty="0"/>
          </a:p>
          <a:p>
            <a:pPr marL="342900" indent="-342900">
              <a:buFont typeface="Wingdings" panose="05000000000000000000" pitchFamily="2" charset="2"/>
              <a:buChar char="q"/>
            </a:pPr>
            <a:r>
              <a:rPr lang="en-US" sz="2000" b="1" dirty="0"/>
              <a:t>Plugin is first install in Jenkins to communicate with others. If we want  </a:t>
            </a:r>
            <a:r>
              <a:rPr lang="en-US" sz="2000" b="1" dirty="0">
                <a:solidFill>
                  <a:schemeClr val="accent2"/>
                </a:solidFill>
              </a:rPr>
              <a:t>Jenkins to communicate with git,, </a:t>
            </a:r>
            <a:r>
              <a:rPr lang="en-US" sz="2000" b="1" dirty="0"/>
              <a:t>then it communicate with  the </a:t>
            </a:r>
            <a:r>
              <a:rPr lang="en-US" sz="2000" b="1" dirty="0">
                <a:solidFill>
                  <a:schemeClr val="accent2"/>
                </a:solidFill>
              </a:rPr>
              <a:t>help of plugin.</a:t>
            </a:r>
          </a:p>
          <a:p>
            <a:pPr marL="342900" indent="-342900">
              <a:buFont typeface="Wingdings" panose="05000000000000000000" pitchFamily="2" charset="2"/>
              <a:buChar char="q"/>
            </a:pPr>
            <a:r>
              <a:rPr lang="en-US" sz="2000" b="1" dirty="0"/>
              <a:t>Once developers put code </a:t>
            </a:r>
            <a:r>
              <a:rPr lang="en-US" sz="2000" b="1" dirty="0">
                <a:solidFill>
                  <a:schemeClr val="accent2"/>
                </a:solidFill>
              </a:rPr>
              <a:t>in </a:t>
            </a:r>
            <a:r>
              <a:rPr lang="en-US" sz="2000" b="1" dirty="0" err="1">
                <a:solidFill>
                  <a:schemeClr val="accent2"/>
                </a:solidFill>
              </a:rPr>
              <a:t>github</a:t>
            </a:r>
            <a:r>
              <a:rPr lang="en-US" sz="2000" b="1" dirty="0">
                <a:solidFill>
                  <a:schemeClr val="accent2"/>
                </a:solidFill>
              </a:rPr>
              <a:t> </a:t>
            </a:r>
            <a:r>
              <a:rPr lang="en-US" sz="2000" b="1" dirty="0" err="1">
                <a:solidFill>
                  <a:schemeClr val="accent2"/>
                </a:solidFill>
              </a:rPr>
              <a:t>jenkins</a:t>
            </a:r>
            <a:r>
              <a:rPr lang="en-US" sz="2000" b="1" dirty="0">
                <a:solidFill>
                  <a:schemeClr val="accent2"/>
                </a:solidFill>
              </a:rPr>
              <a:t> </a:t>
            </a:r>
            <a:r>
              <a:rPr lang="en-US" sz="2000" b="1" dirty="0"/>
              <a:t>pull that code &amp; send to </a:t>
            </a:r>
            <a:r>
              <a:rPr lang="en-US" sz="2000" b="1" dirty="0">
                <a:solidFill>
                  <a:schemeClr val="accent2"/>
                </a:solidFill>
              </a:rPr>
              <a:t>Maven for Build.</a:t>
            </a:r>
          </a:p>
          <a:p>
            <a:pPr marL="342900" indent="-342900">
              <a:buFont typeface="Wingdings" panose="05000000000000000000" pitchFamily="2" charset="2"/>
              <a:buChar char="q"/>
            </a:pPr>
            <a:r>
              <a:rPr lang="en-US" sz="2000" b="1" dirty="0"/>
              <a:t>Once build is done, </a:t>
            </a:r>
            <a:r>
              <a:rPr lang="en-US" sz="2000" b="1" dirty="0" err="1">
                <a:solidFill>
                  <a:schemeClr val="accent2"/>
                </a:solidFill>
              </a:rPr>
              <a:t>jenkins</a:t>
            </a:r>
            <a:r>
              <a:rPr lang="en-US" sz="2000" b="1" dirty="0">
                <a:solidFill>
                  <a:schemeClr val="accent2"/>
                </a:solidFill>
              </a:rPr>
              <a:t> pull that code </a:t>
            </a:r>
            <a:r>
              <a:rPr lang="en-US" sz="2000" b="1" dirty="0"/>
              <a:t>and send </a:t>
            </a:r>
            <a:r>
              <a:rPr lang="en-US" sz="2000" b="1" dirty="0">
                <a:solidFill>
                  <a:schemeClr val="accent2"/>
                </a:solidFill>
              </a:rPr>
              <a:t>to selenium for testing.</a:t>
            </a:r>
          </a:p>
          <a:p>
            <a:pPr marL="342900" indent="-342900">
              <a:buFont typeface="Wingdings" panose="05000000000000000000" pitchFamily="2" charset="2"/>
              <a:buChar char="q"/>
            </a:pPr>
            <a:r>
              <a:rPr lang="en-US" sz="2000" b="1" dirty="0"/>
              <a:t>Once testing is done , then </a:t>
            </a:r>
            <a:r>
              <a:rPr lang="en-US" sz="2000" b="1" dirty="0" err="1">
                <a:solidFill>
                  <a:schemeClr val="accent2"/>
                </a:solidFill>
              </a:rPr>
              <a:t>jenkin</a:t>
            </a:r>
            <a:r>
              <a:rPr lang="en-US" sz="2000" b="1" dirty="0" err="1"/>
              <a:t>s</a:t>
            </a:r>
            <a:r>
              <a:rPr lang="en-US" sz="2000" b="1" dirty="0"/>
              <a:t> will pull that code and send to antifactory .</a:t>
            </a:r>
          </a:p>
          <a:p>
            <a:pPr marL="342900" indent="-342900">
              <a:buFont typeface="Wingdings" panose="05000000000000000000" pitchFamily="2" charset="2"/>
              <a:buChar char="q"/>
            </a:pPr>
            <a:r>
              <a:rPr lang="en-US" sz="2000" b="1" dirty="0"/>
              <a:t>Artifactory is the place where we put the code. This code is not similar to </a:t>
            </a:r>
            <a:r>
              <a:rPr lang="en-US" sz="2000" b="1" dirty="0" err="1"/>
              <a:t>github</a:t>
            </a:r>
            <a:r>
              <a:rPr lang="en-US" sz="2000" b="1" dirty="0"/>
              <a:t> code. Here code is ready to run  state. We can say here code is in running state. Artifactory basically used for archiving purpose.</a:t>
            </a:r>
          </a:p>
          <a:p>
            <a:pPr marL="342900" indent="-342900">
              <a:buFont typeface="Wingdings" panose="05000000000000000000" pitchFamily="2" charset="2"/>
              <a:buChar char="q"/>
            </a:pPr>
            <a:endParaRPr lang="en-US" sz="2000" b="1" dirty="0"/>
          </a:p>
          <a:p>
            <a:pPr marL="342900" indent="-342900">
              <a:buFont typeface="Wingdings" panose="05000000000000000000" pitchFamily="2" charset="2"/>
              <a:buChar char="q"/>
            </a:pPr>
            <a:endParaRPr lang="en-US" sz="2000" b="1" dirty="0"/>
          </a:p>
        </p:txBody>
      </p:sp>
    </p:spTree>
    <p:extLst>
      <p:ext uri="{BB962C8B-B14F-4D97-AF65-F5344CB8AC3E}">
        <p14:creationId xmlns:p14="http://schemas.microsoft.com/office/powerpoint/2010/main" val="258148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6" name="TextBox 5">
            <a:extLst>
              <a:ext uri="{FF2B5EF4-FFF2-40B4-BE49-F238E27FC236}">
                <a16:creationId xmlns:a16="http://schemas.microsoft.com/office/drawing/2014/main" id="{51F8C63A-0F03-E714-526F-9D75B0CB7367}"/>
              </a:ext>
            </a:extLst>
          </p:cNvPr>
          <p:cNvSpPr txBox="1"/>
          <p:nvPr/>
        </p:nvSpPr>
        <p:spPr>
          <a:xfrm>
            <a:off x="0" y="1841242"/>
            <a:ext cx="11958320" cy="5016758"/>
          </a:xfrm>
          <a:prstGeom prst="rect">
            <a:avLst/>
          </a:prstGeom>
          <a:noFill/>
        </p:spPr>
        <p:txBody>
          <a:bodyPr wrap="square" rtlCol="0">
            <a:spAutoFit/>
          </a:bodyPr>
          <a:lstStyle/>
          <a:p>
            <a:pPr algn="just"/>
            <a:r>
              <a:rPr lang="en-US" sz="2000" b="1" dirty="0">
                <a:solidFill>
                  <a:schemeClr val="accent2"/>
                </a:solidFill>
              </a:rPr>
              <a:t>Automation: </a:t>
            </a:r>
            <a:r>
              <a:rPr lang="en-US" sz="2000" b="1" dirty="0"/>
              <a:t>Jenkins allows automating various tasks in the software development lifecycle, such as </a:t>
            </a:r>
            <a:r>
              <a:rPr lang="en-US" sz="2000" b="1" dirty="0">
                <a:solidFill>
                  <a:schemeClr val="accent2"/>
                </a:solidFill>
              </a:rPr>
              <a:t>building, testing, and deploying applications</a:t>
            </a:r>
            <a:r>
              <a:rPr lang="en-US" sz="2000" b="1" dirty="0"/>
              <a:t>. This automation saves time and reduces the likelihood of human error.</a:t>
            </a:r>
          </a:p>
          <a:p>
            <a:pPr algn="just"/>
            <a:endParaRPr lang="en-US" sz="2000" b="1" dirty="0"/>
          </a:p>
          <a:p>
            <a:pPr algn="just"/>
            <a:r>
              <a:rPr lang="en-US" sz="2000" b="1" dirty="0">
                <a:solidFill>
                  <a:schemeClr val="accent2"/>
                </a:solidFill>
              </a:rPr>
              <a:t>Integration: </a:t>
            </a:r>
            <a:r>
              <a:rPr lang="en-US" sz="2000" b="1" dirty="0"/>
              <a:t>Jenkins integrates with a vast array of development and deployment tools, including version </a:t>
            </a:r>
            <a:r>
              <a:rPr lang="en-US" sz="2000" b="1" dirty="0">
                <a:solidFill>
                  <a:schemeClr val="accent2"/>
                </a:solidFill>
              </a:rPr>
              <a:t>control systems (e.g., Git, SVN), build tools (e.g., Maven, Gradle), testing frameworks (e.g., JUnit), and deployment platforms (e.g., AWS, Azure). </a:t>
            </a:r>
            <a:r>
              <a:rPr lang="en-US" sz="2000" b="1" dirty="0"/>
              <a:t>This integration enables a seamless workflow and ensures compatibility with existing tools and processes.</a:t>
            </a:r>
          </a:p>
          <a:p>
            <a:pPr algn="just"/>
            <a:endParaRPr lang="en-US" sz="2000" b="1" dirty="0"/>
          </a:p>
          <a:p>
            <a:pPr algn="just"/>
            <a:r>
              <a:rPr lang="en-US" sz="2000" b="1" dirty="0">
                <a:solidFill>
                  <a:schemeClr val="accent2"/>
                </a:solidFill>
              </a:rPr>
              <a:t>Continuous Integration (CI): </a:t>
            </a:r>
            <a:r>
              <a:rPr lang="en-US" sz="2000" b="1" dirty="0"/>
              <a:t>Jenkins supports CI by automatically building and testing code changes whenever they are committed to </a:t>
            </a:r>
            <a:r>
              <a:rPr lang="en-US" sz="2000" b="1" dirty="0">
                <a:solidFill>
                  <a:schemeClr val="accent2"/>
                </a:solidFill>
              </a:rPr>
              <a:t>the version control repository. </a:t>
            </a:r>
            <a:r>
              <a:rPr lang="en-US" sz="2000" b="1" dirty="0"/>
              <a:t>This helps in identifying and fixing bugs early in the development cycle, leading to improved software quality.</a:t>
            </a:r>
          </a:p>
          <a:p>
            <a:pPr algn="just"/>
            <a:endParaRPr lang="en-US" sz="2000" b="1" dirty="0"/>
          </a:p>
          <a:p>
            <a:pPr algn="just"/>
            <a:r>
              <a:rPr lang="en-US" sz="2000" b="1" dirty="0">
                <a:solidFill>
                  <a:schemeClr val="accent2"/>
                </a:solidFill>
              </a:rPr>
              <a:t>Continuous Delivery (CD): </a:t>
            </a:r>
            <a:r>
              <a:rPr lang="en-US" sz="2000" b="1" dirty="0"/>
              <a:t>Jenkins facilitates CD by automating the deployment process, allowing teams to release software quickly and efficiently. By automating the deployment </a:t>
            </a:r>
            <a:r>
              <a:rPr lang="en-US" sz="2000" b="1" dirty="0">
                <a:solidFill>
                  <a:schemeClr val="accent2"/>
                </a:solidFill>
              </a:rPr>
              <a:t>pipeline, Jenkins ensures consistent and reliable deployments,</a:t>
            </a:r>
            <a:r>
              <a:rPr lang="en-US" sz="2000" b="1" dirty="0"/>
              <a:t> reducing the risk of errors during the release process.</a:t>
            </a:r>
          </a:p>
          <a:p>
            <a:pPr algn="just"/>
            <a:endParaRPr lang="en-US" sz="2000" b="1" dirty="0"/>
          </a:p>
        </p:txBody>
      </p:sp>
      <p:sp>
        <p:nvSpPr>
          <p:cNvPr id="2" name="Rectangle: Rounded Corners 1">
            <a:extLst>
              <a:ext uri="{FF2B5EF4-FFF2-40B4-BE49-F238E27FC236}">
                <a16:creationId xmlns:a16="http://schemas.microsoft.com/office/drawing/2014/main" id="{FAC33D3B-8D32-6B67-E4C0-58D8F9C646A6}"/>
              </a:ext>
            </a:extLst>
          </p:cNvPr>
          <p:cNvSpPr/>
          <p:nvPr/>
        </p:nvSpPr>
        <p:spPr>
          <a:xfrm>
            <a:off x="0" y="1229360"/>
            <a:ext cx="4358640" cy="4823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Advantage Of Jenkins</a:t>
            </a:r>
          </a:p>
        </p:txBody>
      </p:sp>
    </p:spTree>
    <p:extLst>
      <p:ext uri="{BB962C8B-B14F-4D97-AF65-F5344CB8AC3E}">
        <p14:creationId xmlns:p14="http://schemas.microsoft.com/office/powerpoint/2010/main" val="414939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A3A988-AAF6-D473-C855-A9D8B38A006D}"/>
              </a:ext>
            </a:extLst>
          </p:cNvPr>
          <p:cNvSpPr/>
          <p:nvPr/>
        </p:nvSpPr>
        <p:spPr>
          <a:xfrm>
            <a:off x="4721289" y="74644"/>
            <a:ext cx="2369974" cy="62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JENKINS</a:t>
            </a:r>
          </a:p>
        </p:txBody>
      </p:sp>
      <p:sp>
        <p:nvSpPr>
          <p:cNvPr id="2" name="TextBox 1">
            <a:extLst>
              <a:ext uri="{FF2B5EF4-FFF2-40B4-BE49-F238E27FC236}">
                <a16:creationId xmlns:a16="http://schemas.microsoft.com/office/drawing/2014/main" id="{D4B246D0-3CAD-0E15-ED25-7AD3D99810E1}"/>
              </a:ext>
            </a:extLst>
          </p:cNvPr>
          <p:cNvSpPr txBox="1"/>
          <p:nvPr/>
        </p:nvSpPr>
        <p:spPr>
          <a:xfrm>
            <a:off x="81280" y="923316"/>
            <a:ext cx="12029440" cy="5509200"/>
          </a:xfrm>
          <a:prstGeom prst="rect">
            <a:avLst/>
          </a:prstGeom>
          <a:noFill/>
        </p:spPr>
        <p:txBody>
          <a:bodyPr wrap="square" rtlCol="0">
            <a:spAutoFit/>
          </a:bodyPr>
          <a:lstStyle/>
          <a:p>
            <a:r>
              <a:rPr lang="en-US" sz="2200" b="1" dirty="0">
                <a:solidFill>
                  <a:schemeClr val="accent2"/>
                </a:solidFill>
              </a:rPr>
              <a:t>Scalability: </a:t>
            </a:r>
            <a:r>
              <a:rPr lang="en-US" sz="2200" b="1" dirty="0"/>
              <a:t>Jenkins is highly scalable and can accommodate projects of any size, from small startups to large enterprises. It supports distributed builds, allowing users to distribute build and test tasks across multiple machines, thereby </a:t>
            </a:r>
            <a:r>
              <a:rPr lang="en-US" sz="2200" b="1" dirty="0">
                <a:solidFill>
                  <a:schemeClr val="accent2"/>
                </a:solidFill>
              </a:rPr>
              <a:t>improving performance and scalability.</a:t>
            </a:r>
          </a:p>
          <a:p>
            <a:endParaRPr lang="en-US" sz="2200" b="1" dirty="0"/>
          </a:p>
          <a:p>
            <a:r>
              <a:rPr lang="en-US" sz="2200" b="1" dirty="0">
                <a:solidFill>
                  <a:schemeClr val="accent2"/>
                </a:solidFill>
              </a:rPr>
              <a:t>Extensibility: </a:t>
            </a:r>
            <a:r>
              <a:rPr lang="en-US" sz="2200" b="1" dirty="0"/>
              <a:t>Jenkins offers a vast ecosystem of plugins that extend its functionality and integrate with third-party tools and services. Users can customize Jenkins according to their specific requirements by installing plugins for features such as </a:t>
            </a:r>
            <a:r>
              <a:rPr lang="en-US" sz="2200" b="1" dirty="0">
                <a:solidFill>
                  <a:schemeClr val="accent2"/>
                </a:solidFill>
              </a:rPr>
              <a:t>code analysis, notification systems, and cloud services.</a:t>
            </a:r>
          </a:p>
          <a:p>
            <a:endParaRPr lang="en-US" sz="2200" b="1" dirty="0">
              <a:solidFill>
                <a:schemeClr val="accent2"/>
              </a:solidFill>
            </a:endParaRPr>
          </a:p>
          <a:p>
            <a:r>
              <a:rPr lang="en-US" sz="2200" b="1" dirty="0">
                <a:solidFill>
                  <a:schemeClr val="accent2"/>
                </a:solidFill>
              </a:rPr>
              <a:t>Community Support: </a:t>
            </a:r>
            <a:r>
              <a:rPr lang="en-US" sz="2200" b="1" dirty="0"/>
              <a:t>Jenkins has a large and active community of users and contributors who provide </a:t>
            </a:r>
            <a:r>
              <a:rPr lang="en-US" sz="2200" b="1" dirty="0">
                <a:solidFill>
                  <a:schemeClr val="accent2"/>
                </a:solidFill>
              </a:rPr>
              <a:t>support, share best practices, and develop new plugins and integrations</a:t>
            </a:r>
            <a:r>
              <a:rPr lang="en-US" sz="2200" b="1" dirty="0"/>
              <a:t>. The active community ensures that Jenkins remains up-to-date with the latest trends and technologies in software development.</a:t>
            </a:r>
          </a:p>
          <a:p>
            <a:endParaRPr lang="en-US" sz="2200" b="1" dirty="0"/>
          </a:p>
          <a:p>
            <a:r>
              <a:rPr lang="en-US" sz="2200" b="1" dirty="0"/>
              <a:t>Open Source: Being an </a:t>
            </a:r>
            <a:r>
              <a:rPr lang="en-US" sz="2200" b="1" dirty="0">
                <a:solidFill>
                  <a:schemeClr val="accent2"/>
                </a:solidFill>
              </a:rPr>
              <a:t>open-source project, </a:t>
            </a:r>
            <a:r>
              <a:rPr lang="en-US" sz="2200" b="1" dirty="0"/>
              <a:t>Jenkins is free to use and can be modified and distributed according to the user's needs. This makes it accessible to a wide range of users and allows for collaboration and innovation within the community.</a:t>
            </a:r>
          </a:p>
        </p:txBody>
      </p:sp>
    </p:spTree>
    <p:extLst>
      <p:ext uri="{BB962C8B-B14F-4D97-AF65-F5344CB8AC3E}">
        <p14:creationId xmlns:p14="http://schemas.microsoft.com/office/powerpoint/2010/main" val="6347799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604</TotalTime>
  <Words>2591</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Thakur</dc:creator>
  <cp:lastModifiedBy>SI CS</cp:lastModifiedBy>
  <cp:revision>2</cp:revision>
  <dcterms:created xsi:type="dcterms:W3CDTF">2024-03-30T10:09:41Z</dcterms:created>
  <dcterms:modified xsi:type="dcterms:W3CDTF">2024-03-31T09:27:38Z</dcterms:modified>
</cp:coreProperties>
</file>