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8891-D1D3-44C8-B83A-E0BF72B8B81A}" type="datetimeFigureOut">
              <a:rPr lang="es-CL" smtClean="0"/>
              <a:t>10-09-2024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BF2-0F07-4E2E-9330-08176A87643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788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8891-D1D3-44C8-B83A-E0BF72B8B81A}" type="datetimeFigureOut">
              <a:rPr lang="es-CL" smtClean="0"/>
              <a:t>10-09-2024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BF2-0F07-4E2E-9330-08176A87643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581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8891-D1D3-44C8-B83A-E0BF72B8B81A}" type="datetimeFigureOut">
              <a:rPr lang="es-CL" smtClean="0"/>
              <a:t>10-09-2024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BF2-0F07-4E2E-9330-08176A87643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635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8891-D1D3-44C8-B83A-E0BF72B8B81A}" type="datetimeFigureOut">
              <a:rPr lang="es-CL" smtClean="0"/>
              <a:t>10-09-2024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BF2-0F07-4E2E-9330-08176A87643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408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8891-D1D3-44C8-B83A-E0BF72B8B81A}" type="datetimeFigureOut">
              <a:rPr lang="es-CL" smtClean="0"/>
              <a:t>10-09-2024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BF2-0F07-4E2E-9330-08176A87643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017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8891-D1D3-44C8-B83A-E0BF72B8B81A}" type="datetimeFigureOut">
              <a:rPr lang="es-CL" smtClean="0"/>
              <a:t>10-09-2024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BF2-0F07-4E2E-9330-08176A87643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51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8891-D1D3-44C8-B83A-E0BF72B8B81A}" type="datetimeFigureOut">
              <a:rPr lang="es-CL" smtClean="0"/>
              <a:t>10-09-2024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BF2-0F07-4E2E-9330-08176A87643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934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8891-D1D3-44C8-B83A-E0BF72B8B81A}" type="datetimeFigureOut">
              <a:rPr lang="es-CL" smtClean="0"/>
              <a:t>10-09-2024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BF2-0F07-4E2E-9330-08176A87643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745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8891-D1D3-44C8-B83A-E0BF72B8B81A}" type="datetimeFigureOut">
              <a:rPr lang="es-CL" smtClean="0"/>
              <a:t>10-09-2024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BF2-0F07-4E2E-9330-08176A87643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47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8891-D1D3-44C8-B83A-E0BF72B8B81A}" type="datetimeFigureOut">
              <a:rPr lang="es-CL" smtClean="0"/>
              <a:t>10-09-2024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BF2-0F07-4E2E-9330-08176A87643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325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8891-D1D3-44C8-B83A-E0BF72B8B81A}" type="datetimeFigureOut">
              <a:rPr lang="es-CL" smtClean="0"/>
              <a:t>10-09-2024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BF2-0F07-4E2E-9330-08176A87643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1715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18891-D1D3-44C8-B83A-E0BF72B8B81A}" type="datetimeFigureOut">
              <a:rPr lang="es-CL" smtClean="0"/>
              <a:t>10-09-2024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35BF2-0F07-4E2E-9330-08176A87643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762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DART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Lenguaje creado por Google para realizar aplicaciones móviles Hibrida con </a:t>
            </a:r>
            <a:r>
              <a:rPr lang="es-MX" dirty="0" err="1" smtClean="0"/>
              <a:t>Flutter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69142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3252" y="1863665"/>
            <a:ext cx="4622074" cy="4351338"/>
          </a:xfrm>
        </p:spPr>
        <p:txBody>
          <a:bodyPr>
            <a:normAutofit lnSpcReduction="10000"/>
          </a:bodyPr>
          <a:lstStyle/>
          <a:p>
            <a:r>
              <a:rPr lang="es-MX" dirty="0"/>
              <a:t>Gestión de Estudiantes</a:t>
            </a:r>
          </a:p>
          <a:p>
            <a:r>
              <a:rPr lang="es-MX" dirty="0"/>
              <a:t>Vamos a crear un programa que gestione una lista de estudiantes y sus calificaciones. </a:t>
            </a:r>
          </a:p>
          <a:p>
            <a:r>
              <a:rPr lang="es-MX" dirty="0"/>
              <a:t>El programa debe permitir agregar estudiantes, mostrar la lista de estudiantes, </a:t>
            </a:r>
          </a:p>
          <a:p>
            <a:r>
              <a:rPr lang="es-MX" dirty="0"/>
              <a:t>calcular el promedio de calificaciones y buscar un estudiante por su </a:t>
            </a:r>
            <a:r>
              <a:rPr lang="es-MX" dirty="0" smtClean="0"/>
              <a:t>nombre</a:t>
            </a:r>
          </a:p>
          <a:p>
            <a:endParaRPr lang="es-CL" dirty="0"/>
          </a:p>
        </p:txBody>
      </p:sp>
      <p:sp>
        <p:nvSpPr>
          <p:cNvPr id="4" name="Rectángulo 3"/>
          <p:cNvSpPr/>
          <p:nvPr/>
        </p:nvSpPr>
        <p:spPr>
          <a:xfrm>
            <a:off x="5185954" y="574766"/>
            <a:ext cx="6805748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200" dirty="0"/>
              <a:t>Paso 1: Manejo de Variables y Estructuras de Datos</a:t>
            </a:r>
          </a:p>
          <a:p>
            <a:r>
              <a:rPr lang="es-MX" sz="2200" dirty="0"/>
              <a:t>	Primero, definimos nuestras variables y estructuras de datos. Usaremos un </a:t>
            </a:r>
            <a:r>
              <a:rPr lang="es-MX" sz="2200" dirty="0" err="1"/>
              <a:t>Map</a:t>
            </a:r>
            <a:r>
              <a:rPr lang="es-MX" sz="2200" dirty="0"/>
              <a:t> para almacenar </a:t>
            </a:r>
            <a:r>
              <a:rPr lang="es-MX" sz="2200" dirty="0" smtClean="0"/>
              <a:t> los </a:t>
            </a:r>
            <a:r>
              <a:rPr lang="es-MX" sz="2200" dirty="0"/>
              <a:t>nombres de los estudiantes y sus calificaciones.</a:t>
            </a:r>
          </a:p>
          <a:p>
            <a:endParaRPr lang="es-MX" sz="2200" dirty="0"/>
          </a:p>
          <a:p>
            <a:r>
              <a:rPr lang="es-MX" sz="2200" dirty="0"/>
              <a:t>Paso 2: Funciones para Agregar y Mostrar Estudiantes</a:t>
            </a:r>
          </a:p>
          <a:p>
            <a:r>
              <a:rPr lang="es-MX" sz="2200" dirty="0"/>
              <a:t>	Creamos funciones para agregar estudiantes y mostrar la lista de estudiantes.</a:t>
            </a:r>
          </a:p>
          <a:p>
            <a:endParaRPr lang="es-MX" sz="2200" dirty="0"/>
          </a:p>
          <a:p>
            <a:r>
              <a:rPr lang="es-MX" sz="2200" dirty="0"/>
              <a:t>Paso 3: Función para Calcular el Promedio de Calificaciones</a:t>
            </a:r>
          </a:p>
          <a:p>
            <a:r>
              <a:rPr lang="es-MX" sz="2200" dirty="0"/>
              <a:t>	Añadimos una función para calcular el promedio de las </a:t>
            </a:r>
            <a:r>
              <a:rPr lang="es-MX" sz="2200" dirty="0" smtClean="0"/>
              <a:t>calificaciones</a:t>
            </a:r>
            <a:r>
              <a:rPr lang="es-MX" sz="2200" dirty="0"/>
              <a:t>.</a:t>
            </a:r>
          </a:p>
          <a:p>
            <a:endParaRPr lang="es-MX" sz="2200" dirty="0"/>
          </a:p>
          <a:p>
            <a:r>
              <a:rPr lang="es-MX" sz="2200" dirty="0"/>
              <a:t>Paso 4: Función para Buscar un Estudiante por Nombre</a:t>
            </a:r>
          </a:p>
          <a:p>
            <a:r>
              <a:rPr lang="es-MX" sz="2200" dirty="0"/>
              <a:t>	Creamos una función para buscar un estudiante por su nombre.</a:t>
            </a:r>
            <a:endParaRPr lang="es-CL" sz="2200" dirty="0"/>
          </a:p>
        </p:txBody>
      </p:sp>
    </p:spTree>
    <p:extLst>
      <p:ext uri="{BB962C8B-B14F-4D97-AF65-F5344CB8AC3E}">
        <p14:creationId xmlns:p14="http://schemas.microsoft.com/office/powerpoint/2010/main" val="3767351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3989" y="1221607"/>
            <a:ext cx="4698274" cy="53553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</a:rPr>
              <a:t>void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err="1">
                <a:solidFill>
                  <a:schemeClr val="bg1"/>
                </a:solidFill>
              </a:rPr>
              <a:t>main</a:t>
            </a:r>
            <a:r>
              <a:rPr lang="es-MX" dirty="0">
                <a:solidFill>
                  <a:schemeClr val="bg1"/>
                </a:solidFill>
              </a:rPr>
              <a:t>() {</a:t>
            </a:r>
          </a:p>
          <a:p>
            <a:r>
              <a:rPr lang="es-MX" dirty="0">
                <a:solidFill>
                  <a:schemeClr val="bg1"/>
                </a:solidFill>
              </a:rPr>
              <a:t>  </a:t>
            </a:r>
            <a:r>
              <a:rPr lang="es-MX" dirty="0" err="1">
                <a:solidFill>
                  <a:schemeClr val="bg1"/>
                </a:solidFill>
              </a:rPr>
              <a:t>Map</a:t>
            </a:r>
            <a:r>
              <a:rPr lang="es-MX" dirty="0">
                <a:solidFill>
                  <a:schemeClr val="bg1"/>
                </a:solidFill>
              </a:rPr>
              <a:t>&lt;</a:t>
            </a:r>
            <a:r>
              <a:rPr lang="es-MX" dirty="0" err="1">
                <a:solidFill>
                  <a:schemeClr val="bg1"/>
                </a:solidFill>
              </a:rPr>
              <a:t>String</a:t>
            </a:r>
            <a:r>
              <a:rPr lang="es-MX" dirty="0">
                <a:solidFill>
                  <a:schemeClr val="bg1"/>
                </a:solidFill>
              </a:rPr>
              <a:t>, </a:t>
            </a:r>
            <a:r>
              <a:rPr lang="es-MX" dirty="0" err="1">
                <a:solidFill>
                  <a:schemeClr val="bg1"/>
                </a:solidFill>
              </a:rPr>
              <a:t>double</a:t>
            </a:r>
            <a:r>
              <a:rPr lang="es-MX" dirty="0">
                <a:solidFill>
                  <a:schemeClr val="bg1"/>
                </a:solidFill>
              </a:rPr>
              <a:t>&gt; estudiantes = {};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  </a:t>
            </a:r>
            <a:r>
              <a:rPr lang="es-MX" dirty="0" err="1">
                <a:solidFill>
                  <a:schemeClr val="bg1"/>
                </a:solidFill>
              </a:rPr>
              <a:t>agregarEstudiante</a:t>
            </a:r>
            <a:r>
              <a:rPr lang="es-MX" dirty="0">
                <a:solidFill>
                  <a:schemeClr val="bg1"/>
                </a:solidFill>
              </a:rPr>
              <a:t>(estudiantes, 'Juan', 85.5);</a:t>
            </a:r>
          </a:p>
          <a:p>
            <a:r>
              <a:rPr lang="es-MX" dirty="0">
                <a:solidFill>
                  <a:schemeClr val="bg1"/>
                </a:solidFill>
              </a:rPr>
              <a:t>  </a:t>
            </a:r>
            <a:r>
              <a:rPr lang="es-MX" dirty="0" err="1">
                <a:solidFill>
                  <a:schemeClr val="bg1"/>
                </a:solidFill>
              </a:rPr>
              <a:t>agregarEstudiante</a:t>
            </a:r>
            <a:r>
              <a:rPr lang="es-MX" dirty="0">
                <a:solidFill>
                  <a:schemeClr val="bg1"/>
                </a:solidFill>
              </a:rPr>
              <a:t>(estudiantes, 'Ana', 92.0);</a:t>
            </a:r>
          </a:p>
          <a:p>
            <a:r>
              <a:rPr lang="es-MX" dirty="0">
                <a:solidFill>
                  <a:schemeClr val="bg1"/>
                </a:solidFill>
              </a:rPr>
              <a:t>  </a:t>
            </a:r>
            <a:r>
              <a:rPr lang="es-MX" dirty="0" err="1">
                <a:solidFill>
                  <a:schemeClr val="bg1"/>
                </a:solidFill>
              </a:rPr>
              <a:t>agregarEstudiante</a:t>
            </a:r>
            <a:r>
              <a:rPr lang="es-MX" dirty="0">
                <a:solidFill>
                  <a:schemeClr val="bg1"/>
                </a:solidFill>
              </a:rPr>
              <a:t>(estudiantes, 'Luis', 78.0);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  </a:t>
            </a:r>
            <a:r>
              <a:rPr lang="es-MX" dirty="0" err="1">
                <a:solidFill>
                  <a:schemeClr val="bg1"/>
                </a:solidFill>
              </a:rPr>
              <a:t>print</a:t>
            </a:r>
            <a:r>
              <a:rPr lang="es-MX" dirty="0">
                <a:solidFill>
                  <a:schemeClr val="bg1"/>
                </a:solidFill>
              </a:rPr>
              <a:t>('Lista de estudiantes:');</a:t>
            </a:r>
          </a:p>
          <a:p>
            <a:r>
              <a:rPr lang="es-MX" dirty="0">
                <a:solidFill>
                  <a:schemeClr val="bg1"/>
                </a:solidFill>
              </a:rPr>
              <a:t>  </a:t>
            </a:r>
            <a:r>
              <a:rPr lang="es-MX" dirty="0" err="1">
                <a:solidFill>
                  <a:schemeClr val="bg1"/>
                </a:solidFill>
              </a:rPr>
              <a:t>mostrarEstudiantes</a:t>
            </a:r>
            <a:r>
              <a:rPr lang="es-MX" dirty="0">
                <a:solidFill>
                  <a:schemeClr val="bg1"/>
                </a:solidFill>
              </a:rPr>
              <a:t>(estudiantes);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  </a:t>
            </a:r>
            <a:r>
              <a:rPr lang="es-MX" dirty="0" err="1">
                <a:solidFill>
                  <a:schemeClr val="bg1"/>
                </a:solidFill>
              </a:rPr>
              <a:t>print</a:t>
            </a:r>
            <a:r>
              <a:rPr lang="es-MX" dirty="0">
                <a:solidFill>
                  <a:schemeClr val="bg1"/>
                </a:solidFill>
              </a:rPr>
              <a:t>('\</a:t>
            </a:r>
            <a:r>
              <a:rPr lang="es-MX" dirty="0" err="1">
                <a:solidFill>
                  <a:schemeClr val="bg1"/>
                </a:solidFill>
              </a:rPr>
              <a:t>nPromedio</a:t>
            </a:r>
            <a:r>
              <a:rPr lang="es-MX" dirty="0">
                <a:solidFill>
                  <a:schemeClr val="bg1"/>
                </a:solidFill>
              </a:rPr>
              <a:t> de calificaciones: ${</a:t>
            </a:r>
            <a:r>
              <a:rPr lang="es-MX" dirty="0" err="1">
                <a:solidFill>
                  <a:schemeClr val="bg1"/>
                </a:solidFill>
              </a:rPr>
              <a:t>calcularPromedio</a:t>
            </a:r>
            <a:r>
              <a:rPr lang="es-MX" dirty="0">
                <a:solidFill>
                  <a:schemeClr val="bg1"/>
                </a:solidFill>
              </a:rPr>
              <a:t>(estudiantes)}');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  </a:t>
            </a:r>
            <a:r>
              <a:rPr lang="es-MX" dirty="0" err="1">
                <a:solidFill>
                  <a:schemeClr val="bg1"/>
                </a:solidFill>
              </a:rPr>
              <a:t>print</a:t>
            </a:r>
            <a:r>
              <a:rPr lang="es-MX" dirty="0">
                <a:solidFill>
                  <a:schemeClr val="bg1"/>
                </a:solidFill>
              </a:rPr>
              <a:t>('\</a:t>
            </a:r>
            <a:r>
              <a:rPr lang="es-MX" dirty="0" err="1">
                <a:solidFill>
                  <a:schemeClr val="bg1"/>
                </a:solidFill>
              </a:rPr>
              <a:t>nBuscando</a:t>
            </a:r>
            <a:r>
              <a:rPr lang="es-MX" dirty="0">
                <a:solidFill>
                  <a:schemeClr val="bg1"/>
                </a:solidFill>
              </a:rPr>
              <a:t> estudiante "Ana":');</a:t>
            </a:r>
          </a:p>
          <a:p>
            <a:r>
              <a:rPr lang="es-MX" dirty="0">
                <a:solidFill>
                  <a:schemeClr val="bg1"/>
                </a:solidFill>
              </a:rPr>
              <a:t>  </a:t>
            </a:r>
            <a:r>
              <a:rPr lang="es-MX" dirty="0" err="1">
                <a:solidFill>
                  <a:schemeClr val="bg1"/>
                </a:solidFill>
              </a:rPr>
              <a:t>buscarEstudiante</a:t>
            </a:r>
            <a:r>
              <a:rPr lang="es-MX" dirty="0">
                <a:solidFill>
                  <a:schemeClr val="bg1"/>
                </a:solidFill>
              </a:rPr>
              <a:t>(estudiantes, 'Ana');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  </a:t>
            </a:r>
            <a:r>
              <a:rPr lang="es-MX" dirty="0" err="1">
                <a:solidFill>
                  <a:schemeClr val="bg1"/>
                </a:solidFill>
              </a:rPr>
              <a:t>print</a:t>
            </a:r>
            <a:r>
              <a:rPr lang="es-MX" dirty="0">
                <a:solidFill>
                  <a:schemeClr val="bg1"/>
                </a:solidFill>
              </a:rPr>
              <a:t>('\</a:t>
            </a:r>
            <a:r>
              <a:rPr lang="es-MX" dirty="0" err="1">
                <a:solidFill>
                  <a:schemeClr val="bg1"/>
                </a:solidFill>
              </a:rPr>
              <a:t>nBuscando</a:t>
            </a:r>
            <a:r>
              <a:rPr lang="es-MX" dirty="0">
                <a:solidFill>
                  <a:schemeClr val="bg1"/>
                </a:solidFill>
              </a:rPr>
              <a:t> estudiante "Carlos":');</a:t>
            </a:r>
          </a:p>
          <a:p>
            <a:r>
              <a:rPr lang="es-MX" dirty="0">
                <a:solidFill>
                  <a:schemeClr val="bg1"/>
                </a:solidFill>
              </a:rPr>
              <a:t>  </a:t>
            </a:r>
            <a:r>
              <a:rPr lang="es-MX" dirty="0" err="1">
                <a:solidFill>
                  <a:schemeClr val="bg1"/>
                </a:solidFill>
              </a:rPr>
              <a:t>buscarEstudiante</a:t>
            </a:r>
            <a:r>
              <a:rPr lang="es-MX" dirty="0">
                <a:solidFill>
                  <a:schemeClr val="bg1"/>
                </a:solidFill>
              </a:rPr>
              <a:t>(estudiantes, 'Carlos');</a:t>
            </a:r>
          </a:p>
          <a:p>
            <a:r>
              <a:rPr lang="es-MX" dirty="0">
                <a:solidFill>
                  <a:schemeClr val="bg1"/>
                </a:solidFill>
              </a:rPr>
              <a:t>}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342709" y="215600"/>
            <a:ext cx="6596742" cy="64633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CL" dirty="0" err="1">
                <a:solidFill>
                  <a:schemeClr val="bg1"/>
                </a:solidFill>
              </a:rPr>
              <a:t>void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agregarEstudiante</a:t>
            </a:r>
            <a:r>
              <a:rPr lang="es-CL" dirty="0">
                <a:solidFill>
                  <a:schemeClr val="bg1"/>
                </a:solidFill>
              </a:rPr>
              <a:t>(</a:t>
            </a:r>
            <a:r>
              <a:rPr lang="es-CL" dirty="0" err="1">
                <a:solidFill>
                  <a:schemeClr val="bg1"/>
                </a:solidFill>
              </a:rPr>
              <a:t>Map</a:t>
            </a:r>
            <a:r>
              <a:rPr lang="es-CL" dirty="0">
                <a:solidFill>
                  <a:schemeClr val="bg1"/>
                </a:solidFill>
              </a:rPr>
              <a:t>&lt;</a:t>
            </a:r>
            <a:r>
              <a:rPr lang="es-CL" dirty="0" err="1">
                <a:solidFill>
                  <a:schemeClr val="bg1"/>
                </a:solidFill>
              </a:rPr>
              <a:t>String</a:t>
            </a:r>
            <a:r>
              <a:rPr lang="es-CL" dirty="0">
                <a:solidFill>
                  <a:schemeClr val="bg1"/>
                </a:solidFill>
              </a:rPr>
              <a:t>, </a:t>
            </a:r>
            <a:r>
              <a:rPr lang="es-CL" dirty="0" err="1">
                <a:solidFill>
                  <a:schemeClr val="bg1"/>
                </a:solidFill>
              </a:rPr>
              <a:t>double</a:t>
            </a:r>
            <a:r>
              <a:rPr lang="es-CL" dirty="0">
                <a:solidFill>
                  <a:schemeClr val="bg1"/>
                </a:solidFill>
              </a:rPr>
              <a:t>&gt; estudiantes, </a:t>
            </a:r>
            <a:r>
              <a:rPr lang="es-CL" dirty="0" err="1">
                <a:solidFill>
                  <a:schemeClr val="bg1"/>
                </a:solidFill>
              </a:rPr>
              <a:t>String</a:t>
            </a:r>
            <a:r>
              <a:rPr lang="es-CL" dirty="0">
                <a:solidFill>
                  <a:schemeClr val="bg1"/>
                </a:solidFill>
              </a:rPr>
              <a:t> nombre, </a:t>
            </a:r>
            <a:r>
              <a:rPr lang="es-CL" dirty="0" err="1">
                <a:solidFill>
                  <a:schemeClr val="bg1"/>
                </a:solidFill>
              </a:rPr>
              <a:t>double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calificacion</a:t>
            </a:r>
            <a:r>
              <a:rPr lang="es-CL" dirty="0">
                <a:solidFill>
                  <a:schemeClr val="bg1"/>
                </a:solidFill>
              </a:rPr>
              <a:t>) {</a:t>
            </a:r>
          </a:p>
          <a:p>
            <a:r>
              <a:rPr lang="es-CL" dirty="0">
                <a:solidFill>
                  <a:schemeClr val="bg1"/>
                </a:solidFill>
              </a:rPr>
              <a:t>  estudiantes[nombre] = </a:t>
            </a:r>
            <a:r>
              <a:rPr lang="es-CL" dirty="0" err="1">
                <a:solidFill>
                  <a:schemeClr val="bg1"/>
                </a:solidFill>
              </a:rPr>
              <a:t>calificacion</a:t>
            </a:r>
            <a:r>
              <a:rPr lang="es-CL" dirty="0" smtClean="0">
                <a:solidFill>
                  <a:schemeClr val="bg1"/>
                </a:solidFill>
              </a:rPr>
              <a:t>; }</a:t>
            </a:r>
            <a:endParaRPr lang="es-CL" dirty="0">
              <a:solidFill>
                <a:schemeClr val="bg1"/>
              </a:solidFill>
            </a:endParaRPr>
          </a:p>
          <a:p>
            <a:endParaRPr lang="es-CL" dirty="0">
              <a:solidFill>
                <a:schemeClr val="bg1"/>
              </a:solidFill>
            </a:endParaRPr>
          </a:p>
          <a:p>
            <a:r>
              <a:rPr lang="es-CL" dirty="0" err="1">
                <a:solidFill>
                  <a:schemeClr val="bg1"/>
                </a:solidFill>
              </a:rPr>
              <a:t>void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mostrarEstudiantes</a:t>
            </a:r>
            <a:r>
              <a:rPr lang="es-CL" dirty="0">
                <a:solidFill>
                  <a:schemeClr val="bg1"/>
                </a:solidFill>
              </a:rPr>
              <a:t>(</a:t>
            </a:r>
            <a:r>
              <a:rPr lang="es-CL" dirty="0" err="1">
                <a:solidFill>
                  <a:schemeClr val="bg1"/>
                </a:solidFill>
              </a:rPr>
              <a:t>Map</a:t>
            </a:r>
            <a:r>
              <a:rPr lang="es-CL" dirty="0">
                <a:solidFill>
                  <a:schemeClr val="bg1"/>
                </a:solidFill>
              </a:rPr>
              <a:t>&lt;</a:t>
            </a:r>
            <a:r>
              <a:rPr lang="es-CL" dirty="0" err="1">
                <a:solidFill>
                  <a:schemeClr val="bg1"/>
                </a:solidFill>
              </a:rPr>
              <a:t>String</a:t>
            </a:r>
            <a:r>
              <a:rPr lang="es-CL" dirty="0">
                <a:solidFill>
                  <a:schemeClr val="bg1"/>
                </a:solidFill>
              </a:rPr>
              <a:t>, </a:t>
            </a:r>
            <a:r>
              <a:rPr lang="es-CL" dirty="0" err="1">
                <a:solidFill>
                  <a:schemeClr val="bg1"/>
                </a:solidFill>
              </a:rPr>
              <a:t>double</a:t>
            </a:r>
            <a:r>
              <a:rPr lang="es-CL" dirty="0">
                <a:solidFill>
                  <a:schemeClr val="bg1"/>
                </a:solidFill>
              </a:rPr>
              <a:t>&gt; estudiantes) {</a:t>
            </a:r>
          </a:p>
          <a:p>
            <a:r>
              <a:rPr lang="es-CL" dirty="0">
                <a:solidFill>
                  <a:schemeClr val="bg1"/>
                </a:solidFill>
              </a:rPr>
              <a:t>  </a:t>
            </a:r>
            <a:r>
              <a:rPr lang="es-CL" dirty="0" err="1">
                <a:solidFill>
                  <a:schemeClr val="bg1"/>
                </a:solidFill>
              </a:rPr>
              <a:t>estudiantes.forEach</a:t>
            </a:r>
            <a:r>
              <a:rPr lang="es-CL" dirty="0">
                <a:solidFill>
                  <a:schemeClr val="bg1"/>
                </a:solidFill>
              </a:rPr>
              <a:t>((nombre, </a:t>
            </a:r>
            <a:r>
              <a:rPr lang="es-CL" dirty="0" err="1">
                <a:solidFill>
                  <a:schemeClr val="bg1"/>
                </a:solidFill>
              </a:rPr>
              <a:t>calificacion</a:t>
            </a:r>
            <a:r>
              <a:rPr lang="es-CL" dirty="0">
                <a:solidFill>
                  <a:schemeClr val="bg1"/>
                </a:solidFill>
              </a:rPr>
              <a:t>) {</a:t>
            </a:r>
          </a:p>
          <a:p>
            <a:r>
              <a:rPr lang="es-CL" dirty="0">
                <a:solidFill>
                  <a:schemeClr val="bg1"/>
                </a:solidFill>
              </a:rPr>
              <a:t>    </a:t>
            </a:r>
            <a:r>
              <a:rPr lang="es-CL" dirty="0" err="1">
                <a:solidFill>
                  <a:schemeClr val="bg1"/>
                </a:solidFill>
              </a:rPr>
              <a:t>print</a:t>
            </a:r>
            <a:r>
              <a:rPr lang="es-CL" dirty="0">
                <a:solidFill>
                  <a:schemeClr val="bg1"/>
                </a:solidFill>
              </a:rPr>
              <a:t>('Estudiante: $nombre, Calificación: $</a:t>
            </a:r>
            <a:r>
              <a:rPr lang="es-CL" dirty="0" err="1">
                <a:solidFill>
                  <a:schemeClr val="bg1"/>
                </a:solidFill>
              </a:rPr>
              <a:t>calificacion</a:t>
            </a:r>
            <a:r>
              <a:rPr lang="es-CL" dirty="0">
                <a:solidFill>
                  <a:schemeClr val="bg1"/>
                </a:solidFill>
              </a:rPr>
              <a:t>');</a:t>
            </a:r>
          </a:p>
          <a:p>
            <a:r>
              <a:rPr lang="es-CL" dirty="0">
                <a:solidFill>
                  <a:schemeClr val="bg1"/>
                </a:solidFill>
              </a:rPr>
              <a:t>  </a:t>
            </a:r>
            <a:r>
              <a:rPr lang="es-CL" dirty="0" smtClean="0">
                <a:solidFill>
                  <a:schemeClr val="bg1"/>
                </a:solidFill>
              </a:rPr>
              <a:t>}); }</a:t>
            </a:r>
            <a:endParaRPr lang="es-CL" dirty="0">
              <a:solidFill>
                <a:schemeClr val="bg1"/>
              </a:solidFill>
            </a:endParaRPr>
          </a:p>
          <a:p>
            <a:endParaRPr lang="es-CL" dirty="0">
              <a:solidFill>
                <a:schemeClr val="bg1"/>
              </a:solidFill>
            </a:endParaRPr>
          </a:p>
          <a:p>
            <a:r>
              <a:rPr lang="es-CL" dirty="0" err="1">
                <a:solidFill>
                  <a:schemeClr val="bg1"/>
                </a:solidFill>
              </a:rPr>
              <a:t>double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calcularPromedio</a:t>
            </a:r>
            <a:r>
              <a:rPr lang="es-CL" dirty="0">
                <a:solidFill>
                  <a:schemeClr val="bg1"/>
                </a:solidFill>
              </a:rPr>
              <a:t>(</a:t>
            </a:r>
            <a:r>
              <a:rPr lang="es-CL" dirty="0" err="1">
                <a:solidFill>
                  <a:schemeClr val="bg1"/>
                </a:solidFill>
              </a:rPr>
              <a:t>Map</a:t>
            </a:r>
            <a:r>
              <a:rPr lang="es-CL" dirty="0">
                <a:solidFill>
                  <a:schemeClr val="bg1"/>
                </a:solidFill>
              </a:rPr>
              <a:t>&lt;</a:t>
            </a:r>
            <a:r>
              <a:rPr lang="es-CL" dirty="0" err="1">
                <a:solidFill>
                  <a:schemeClr val="bg1"/>
                </a:solidFill>
              </a:rPr>
              <a:t>String</a:t>
            </a:r>
            <a:r>
              <a:rPr lang="es-CL" dirty="0">
                <a:solidFill>
                  <a:schemeClr val="bg1"/>
                </a:solidFill>
              </a:rPr>
              <a:t>, </a:t>
            </a:r>
            <a:r>
              <a:rPr lang="es-CL" dirty="0" err="1">
                <a:solidFill>
                  <a:schemeClr val="bg1"/>
                </a:solidFill>
              </a:rPr>
              <a:t>double</a:t>
            </a:r>
            <a:r>
              <a:rPr lang="es-CL" dirty="0">
                <a:solidFill>
                  <a:schemeClr val="bg1"/>
                </a:solidFill>
              </a:rPr>
              <a:t>&gt; estudiantes) {</a:t>
            </a:r>
          </a:p>
          <a:p>
            <a:r>
              <a:rPr lang="es-CL" dirty="0">
                <a:solidFill>
                  <a:schemeClr val="bg1"/>
                </a:solidFill>
              </a:rPr>
              <a:t>  </a:t>
            </a:r>
            <a:r>
              <a:rPr lang="es-CL" dirty="0" err="1">
                <a:solidFill>
                  <a:schemeClr val="bg1"/>
                </a:solidFill>
              </a:rPr>
              <a:t>double</a:t>
            </a:r>
            <a:r>
              <a:rPr lang="es-CL" dirty="0">
                <a:solidFill>
                  <a:schemeClr val="bg1"/>
                </a:solidFill>
              </a:rPr>
              <a:t> suma = 0;</a:t>
            </a:r>
          </a:p>
          <a:p>
            <a:r>
              <a:rPr lang="es-CL" dirty="0">
                <a:solidFill>
                  <a:schemeClr val="bg1"/>
                </a:solidFill>
              </a:rPr>
              <a:t>  </a:t>
            </a:r>
            <a:r>
              <a:rPr lang="es-CL" dirty="0" err="1">
                <a:solidFill>
                  <a:schemeClr val="bg1"/>
                </a:solidFill>
              </a:rPr>
              <a:t>estudiantes.forEach</a:t>
            </a:r>
            <a:r>
              <a:rPr lang="es-CL" dirty="0">
                <a:solidFill>
                  <a:schemeClr val="bg1"/>
                </a:solidFill>
              </a:rPr>
              <a:t>((_, </a:t>
            </a:r>
            <a:r>
              <a:rPr lang="es-CL" dirty="0" err="1">
                <a:solidFill>
                  <a:schemeClr val="bg1"/>
                </a:solidFill>
              </a:rPr>
              <a:t>calificacion</a:t>
            </a:r>
            <a:r>
              <a:rPr lang="es-CL" dirty="0">
                <a:solidFill>
                  <a:schemeClr val="bg1"/>
                </a:solidFill>
              </a:rPr>
              <a:t>) {</a:t>
            </a:r>
          </a:p>
          <a:p>
            <a:r>
              <a:rPr lang="es-CL" dirty="0">
                <a:solidFill>
                  <a:schemeClr val="bg1"/>
                </a:solidFill>
              </a:rPr>
              <a:t>    suma += </a:t>
            </a:r>
            <a:r>
              <a:rPr lang="es-CL" dirty="0" err="1">
                <a:solidFill>
                  <a:schemeClr val="bg1"/>
                </a:solidFill>
              </a:rPr>
              <a:t>calificacion</a:t>
            </a:r>
            <a:r>
              <a:rPr lang="es-CL" dirty="0">
                <a:solidFill>
                  <a:schemeClr val="bg1"/>
                </a:solidFill>
              </a:rPr>
              <a:t>;</a:t>
            </a:r>
          </a:p>
          <a:p>
            <a:r>
              <a:rPr lang="es-CL" dirty="0">
                <a:solidFill>
                  <a:schemeClr val="bg1"/>
                </a:solidFill>
              </a:rPr>
              <a:t>  });</a:t>
            </a:r>
          </a:p>
          <a:p>
            <a:r>
              <a:rPr lang="es-CL" dirty="0">
                <a:solidFill>
                  <a:schemeClr val="bg1"/>
                </a:solidFill>
              </a:rPr>
              <a:t>  </a:t>
            </a:r>
            <a:r>
              <a:rPr lang="es-CL" dirty="0" err="1">
                <a:solidFill>
                  <a:schemeClr val="bg1"/>
                </a:solidFill>
              </a:rPr>
              <a:t>return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estudiantes.isNotEmpty</a:t>
            </a:r>
            <a:r>
              <a:rPr lang="es-CL" dirty="0">
                <a:solidFill>
                  <a:schemeClr val="bg1"/>
                </a:solidFill>
              </a:rPr>
              <a:t> ? suma / </a:t>
            </a:r>
            <a:r>
              <a:rPr lang="es-CL" dirty="0" err="1">
                <a:solidFill>
                  <a:schemeClr val="bg1"/>
                </a:solidFill>
              </a:rPr>
              <a:t>estudiantes.length</a:t>
            </a:r>
            <a:r>
              <a:rPr lang="es-CL" dirty="0">
                <a:solidFill>
                  <a:schemeClr val="bg1"/>
                </a:solidFill>
              </a:rPr>
              <a:t> : 0</a:t>
            </a:r>
            <a:r>
              <a:rPr lang="es-CL" dirty="0" smtClean="0">
                <a:solidFill>
                  <a:schemeClr val="bg1"/>
                </a:solidFill>
              </a:rPr>
              <a:t>; }</a:t>
            </a:r>
            <a:endParaRPr lang="es-CL" dirty="0">
              <a:solidFill>
                <a:schemeClr val="bg1"/>
              </a:solidFill>
            </a:endParaRPr>
          </a:p>
          <a:p>
            <a:endParaRPr lang="es-CL" dirty="0">
              <a:solidFill>
                <a:schemeClr val="bg1"/>
              </a:solidFill>
            </a:endParaRPr>
          </a:p>
          <a:p>
            <a:r>
              <a:rPr lang="es-CL" dirty="0" err="1">
                <a:solidFill>
                  <a:schemeClr val="bg1"/>
                </a:solidFill>
              </a:rPr>
              <a:t>void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buscarEstudiante</a:t>
            </a:r>
            <a:r>
              <a:rPr lang="es-CL" dirty="0">
                <a:solidFill>
                  <a:schemeClr val="bg1"/>
                </a:solidFill>
              </a:rPr>
              <a:t>(</a:t>
            </a:r>
            <a:r>
              <a:rPr lang="es-CL" dirty="0" err="1">
                <a:solidFill>
                  <a:schemeClr val="bg1"/>
                </a:solidFill>
              </a:rPr>
              <a:t>Map</a:t>
            </a:r>
            <a:r>
              <a:rPr lang="es-CL" dirty="0">
                <a:solidFill>
                  <a:schemeClr val="bg1"/>
                </a:solidFill>
              </a:rPr>
              <a:t>&lt;</a:t>
            </a:r>
            <a:r>
              <a:rPr lang="es-CL" dirty="0" err="1">
                <a:solidFill>
                  <a:schemeClr val="bg1"/>
                </a:solidFill>
              </a:rPr>
              <a:t>String</a:t>
            </a:r>
            <a:r>
              <a:rPr lang="es-CL" dirty="0">
                <a:solidFill>
                  <a:schemeClr val="bg1"/>
                </a:solidFill>
              </a:rPr>
              <a:t>, </a:t>
            </a:r>
            <a:r>
              <a:rPr lang="es-CL" dirty="0" err="1">
                <a:solidFill>
                  <a:schemeClr val="bg1"/>
                </a:solidFill>
              </a:rPr>
              <a:t>double</a:t>
            </a:r>
            <a:r>
              <a:rPr lang="es-CL" dirty="0">
                <a:solidFill>
                  <a:schemeClr val="bg1"/>
                </a:solidFill>
              </a:rPr>
              <a:t>&gt; estudiantes, </a:t>
            </a:r>
            <a:r>
              <a:rPr lang="es-CL" dirty="0" err="1">
                <a:solidFill>
                  <a:schemeClr val="bg1"/>
                </a:solidFill>
              </a:rPr>
              <a:t>String</a:t>
            </a:r>
            <a:r>
              <a:rPr lang="es-CL" dirty="0">
                <a:solidFill>
                  <a:schemeClr val="bg1"/>
                </a:solidFill>
              </a:rPr>
              <a:t> nombre) {</a:t>
            </a:r>
          </a:p>
          <a:p>
            <a:r>
              <a:rPr lang="es-CL" dirty="0">
                <a:solidFill>
                  <a:schemeClr val="bg1"/>
                </a:solidFill>
              </a:rPr>
              <a:t>  </a:t>
            </a:r>
            <a:r>
              <a:rPr lang="es-CL" dirty="0" err="1">
                <a:solidFill>
                  <a:schemeClr val="bg1"/>
                </a:solidFill>
              </a:rPr>
              <a:t>if</a:t>
            </a:r>
            <a:r>
              <a:rPr lang="es-CL" dirty="0">
                <a:solidFill>
                  <a:schemeClr val="bg1"/>
                </a:solidFill>
              </a:rPr>
              <a:t> (</a:t>
            </a:r>
            <a:r>
              <a:rPr lang="es-CL" dirty="0" err="1">
                <a:solidFill>
                  <a:schemeClr val="bg1"/>
                </a:solidFill>
              </a:rPr>
              <a:t>estudiantes.containsKey</a:t>
            </a:r>
            <a:r>
              <a:rPr lang="es-CL" dirty="0">
                <a:solidFill>
                  <a:schemeClr val="bg1"/>
                </a:solidFill>
              </a:rPr>
              <a:t>(nombre)) {</a:t>
            </a:r>
          </a:p>
          <a:p>
            <a:r>
              <a:rPr lang="es-CL" dirty="0">
                <a:solidFill>
                  <a:schemeClr val="bg1"/>
                </a:solidFill>
              </a:rPr>
              <a:t>    </a:t>
            </a:r>
            <a:r>
              <a:rPr lang="es-CL" dirty="0" err="1">
                <a:solidFill>
                  <a:schemeClr val="bg1"/>
                </a:solidFill>
              </a:rPr>
              <a:t>print</a:t>
            </a:r>
            <a:r>
              <a:rPr lang="es-CL" dirty="0">
                <a:solidFill>
                  <a:schemeClr val="bg1"/>
                </a:solidFill>
              </a:rPr>
              <a:t>('Estudiante: $nombre, Calificación: ${estudiantes[nombre]}');</a:t>
            </a:r>
          </a:p>
          <a:p>
            <a:r>
              <a:rPr lang="es-CL" dirty="0">
                <a:solidFill>
                  <a:schemeClr val="bg1"/>
                </a:solidFill>
              </a:rPr>
              <a:t>  } </a:t>
            </a:r>
            <a:r>
              <a:rPr lang="es-CL" dirty="0" err="1">
                <a:solidFill>
                  <a:schemeClr val="bg1"/>
                </a:solidFill>
              </a:rPr>
              <a:t>else</a:t>
            </a:r>
            <a:r>
              <a:rPr lang="es-CL" dirty="0">
                <a:solidFill>
                  <a:schemeClr val="bg1"/>
                </a:solidFill>
              </a:rPr>
              <a:t> {</a:t>
            </a:r>
          </a:p>
          <a:p>
            <a:r>
              <a:rPr lang="es-CL" dirty="0">
                <a:solidFill>
                  <a:schemeClr val="bg1"/>
                </a:solidFill>
              </a:rPr>
              <a:t>    </a:t>
            </a:r>
            <a:r>
              <a:rPr lang="es-CL" dirty="0" err="1">
                <a:solidFill>
                  <a:schemeClr val="bg1"/>
                </a:solidFill>
              </a:rPr>
              <a:t>print</a:t>
            </a:r>
            <a:r>
              <a:rPr lang="es-CL" dirty="0">
                <a:solidFill>
                  <a:schemeClr val="bg1"/>
                </a:solidFill>
              </a:rPr>
              <a:t>('Estudiante no encontrado</a:t>
            </a:r>
            <a:r>
              <a:rPr lang="es-CL" dirty="0" smtClean="0">
                <a:solidFill>
                  <a:schemeClr val="bg1"/>
                </a:solidFill>
              </a:rPr>
              <a:t>.'); }</a:t>
            </a:r>
            <a:endParaRPr lang="es-CL" dirty="0">
              <a:solidFill>
                <a:schemeClr val="bg1"/>
              </a:solidFill>
            </a:endParaRPr>
          </a:p>
          <a:p>
            <a:r>
              <a:rPr lang="es-CL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084218" y="352697"/>
            <a:ext cx="1504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/>
              <a:t>Desarrollo</a:t>
            </a:r>
            <a:endParaRPr lang="es-CL" sz="2400" b="1" dirty="0"/>
          </a:p>
        </p:txBody>
      </p:sp>
    </p:spTree>
    <p:extLst>
      <p:ext uri="{BB962C8B-B14F-4D97-AF65-F5344CB8AC3E}">
        <p14:creationId xmlns:p14="http://schemas.microsoft.com/office/powerpoint/2010/main" val="306925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01686" y="350465"/>
            <a:ext cx="2205446" cy="1325563"/>
          </a:xfrm>
        </p:spPr>
        <p:txBody>
          <a:bodyPr/>
          <a:lstStyle/>
          <a:p>
            <a:r>
              <a:rPr lang="es-MX" dirty="0" smtClean="0"/>
              <a:t>DART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4772" y="271745"/>
            <a:ext cx="2924583" cy="131463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59377" y="1764912"/>
            <a:ext cx="113233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 err="1" smtClean="0"/>
              <a:t>Dart</a:t>
            </a:r>
            <a:r>
              <a:rPr lang="es-MX" sz="2400" dirty="0" smtClean="0"/>
              <a:t> es un lenguaje de programación moderno, desarrollado por Google, que combina el poder de la programación orientada a objetos con la facilidad y eficiencia de los lenguajes de programación basados en scripts. Su debut en el mundo tecnológico no fue una coincidencia, sino una respuesta a las necesidades crecientes de aplicaciones más fluidas, versátiles y eficientes.</a:t>
            </a:r>
            <a:endParaRPr lang="es-CL" sz="2400" dirty="0"/>
          </a:p>
        </p:txBody>
      </p:sp>
      <p:sp>
        <p:nvSpPr>
          <p:cNvPr id="6" name="Rectángulo 5"/>
          <p:cNvSpPr/>
          <p:nvPr/>
        </p:nvSpPr>
        <p:spPr>
          <a:xfrm>
            <a:off x="367936" y="3939834"/>
            <a:ext cx="114147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 smtClean="0"/>
              <a:t>Lanzado por primera vez en 2011, </a:t>
            </a:r>
            <a:r>
              <a:rPr lang="es-MX" sz="2400" dirty="0" err="1" smtClean="0"/>
              <a:t>Dart</a:t>
            </a:r>
            <a:r>
              <a:rPr lang="es-MX" sz="2400" dirty="0" smtClean="0"/>
              <a:t> fue creado con la visión de ofrecer una alternativa más estructurada y eficiente para el desarrollo web, en comparación con JavaScript.</a:t>
            </a:r>
            <a:endParaRPr lang="es-CL" sz="2400" dirty="0"/>
          </a:p>
        </p:txBody>
      </p:sp>
      <p:sp>
        <p:nvSpPr>
          <p:cNvPr id="8" name="Rectángulo 7"/>
          <p:cNvSpPr/>
          <p:nvPr/>
        </p:nvSpPr>
        <p:spPr>
          <a:xfrm>
            <a:off x="459377" y="5127899"/>
            <a:ext cx="11323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 err="1" smtClean="0"/>
              <a:t>Dart</a:t>
            </a:r>
            <a:r>
              <a:rPr lang="es-MX" sz="2400" dirty="0" smtClean="0"/>
              <a:t> combina lo mejor de ambos mundos. Como lenguaje orientado a objetos, </a:t>
            </a:r>
            <a:r>
              <a:rPr lang="es-MX" sz="2400" dirty="0" err="1" smtClean="0"/>
              <a:t>Dart</a:t>
            </a:r>
            <a:r>
              <a:rPr lang="es-MX" sz="2400" dirty="0" smtClean="0"/>
              <a:t> facilita la organización del código en clases, objetos y herencia. Pero no se detiene ahí; también incorpora características de programación funcional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49554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53490" y="552744"/>
            <a:ext cx="6803572" cy="613954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Fundamentos básicos de DART</a:t>
            </a:r>
            <a:br>
              <a:rPr lang="es-MX" dirty="0" smtClean="0"/>
            </a:b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1034471" y="1301431"/>
            <a:ext cx="8632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Declaración de Variables</a:t>
            </a:r>
          </a:p>
          <a:p>
            <a:r>
              <a:rPr lang="es-MX" dirty="0"/>
              <a:t>En Dart, puedes declarar variables usando </a:t>
            </a:r>
            <a:r>
              <a:rPr lang="es-MX" b="1" dirty="0"/>
              <a:t>var, final, const</a:t>
            </a:r>
            <a:r>
              <a:rPr lang="es-MX" dirty="0"/>
              <a:t>, o especificando el tipo de dato.</a:t>
            </a:r>
            <a:endParaRPr lang="es-CL" dirty="0"/>
          </a:p>
        </p:txBody>
      </p:sp>
      <p:sp>
        <p:nvSpPr>
          <p:cNvPr id="7" name="Rectángulo 6"/>
          <p:cNvSpPr/>
          <p:nvPr/>
        </p:nvSpPr>
        <p:spPr>
          <a:xfrm>
            <a:off x="1463039" y="2082495"/>
            <a:ext cx="8172994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</a:rPr>
              <a:t>// Usando var (el tipo se infiere)</a:t>
            </a:r>
          </a:p>
          <a:p>
            <a:r>
              <a:rPr lang="es-MX" sz="2400" dirty="0">
                <a:solidFill>
                  <a:schemeClr val="bg1"/>
                </a:solidFill>
              </a:rPr>
              <a:t>var nombre = 'Juan';</a:t>
            </a:r>
          </a:p>
          <a:p>
            <a:endParaRPr lang="es-MX" sz="2400" dirty="0">
              <a:solidFill>
                <a:schemeClr val="bg1"/>
              </a:solidFill>
            </a:endParaRPr>
          </a:p>
          <a:p>
            <a:r>
              <a:rPr lang="es-MX" sz="2400" dirty="0">
                <a:solidFill>
                  <a:schemeClr val="bg1"/>
                </a:solidFill>
              </a:rPr>
              <a:t>// Especificando el tipo</a:t>
            </a:r>
          </a:p>
          <a:p>
            <a:r>
              <a:rPr lang="es-MX" sz="2400" dirty="0">
                <a:solidFill>
                  <a:schemeClr val="bg1"/>
                </a:solidFill>
              </a:rPr>
              <a:t>String apellido = 'Pérez';</a:t>
            </a:r>
          </a:p>
          <a:p>
            <a:endParaRPr lang="es-MX" sz="2400" dirty="0">
              <a:solidFill>
                <a:schemeClr val="bg1"/>
              </a:solidFill>
            </a:endParaRPr>
          </a:p>
          <a:p>
            <a:r>
              <a:rPr lang="es-MX" sz="2400" dirty="0">
                <a:solidFill>
                  <a:schemeClr val="bg1"/>
                </a:solidFill>
              </a:rPr>
              <a:t>// Variables finales (no se pueden cambiar después de asignarles un valor)</a:t>
            </a:r>
          </a:p>
          <a:p>
            <a:r>
              <a:rPr lang="es-MX" sz="2400" dirty="0">
                <a:solidFill>
                  <a:schemeClr val="bg1"/>
                </a:solidFill>
              </a:rPr>
              <a:t>final int edad = 30;</a:t>
            </a:r>
          </a:p>
          <a:p>
            <a:endParaRPr lang="es-MX" sz="2400" dirty="0">
              <a:solidFill>
                <a:schemeClr val="bg1"/>
              </a:solidFill>
            </a:endParaRPr>
          </a:p>
          <a:p>
            <a:r>
              <a:rPr lang="es-MX" sz="2400" dirty="0">
                <a:solidFill>
                  <a:schemeClr val="bg1"/>
                </a:solidFill>
              </a:rPr>
              <a:t>// Variables constantes (valor fijo en tiempo de compilación)</a:t>
            </a:r>
          </a:p>
          <a:p>
            <a:r>
              <a:rPr lang="es-MX" sz="2400" dirty="0">
                <a:solidFill>
                  <a:schemeClr val="bg1"/>
                </a:solidFill>
              </a:rPr>
              <a:t>const double pi = 3.14159;</a:t>
            </a:r>
          </a:p>
        </p:txBody>
      </p:sp>
    </p:spTree>
    <p:extLst>
      <p:ext uri="{BB962C8B-B14F-4D97-AF65-F5344CB8AC3E}">
        <p14:creationId xmlns:p14="http://schemas.microsoft.com/office/powerpoint/2010/main" val="7205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53490" y="552744"/>
            <a:ext cx="6803572" cy="613954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Fundamentos básicos de DART</a:t>
            </a:r>
            <a:br>
              <a:rPr lang="es-MX" dirty="0" smtClean="0"/>
            </a:b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642585" y="1520641"/>
            <a:ext cx="2218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Asignación de Valores y Utilización de Operadores</a:t>
            </a:r>
          </a:p>
          <a:p>
            <a:r>
              <a:rPr lang="es-MX" b="1" dirty="0"/>
              <a:t>Dart soporta operadores aritméticos, de asignación, lógicos, y más</a:t>
            </a:r>
            <a:endParaRPr lang="es-CL" dirty="0"/>
          </a:p>
        </p:txBody>
      </p:sp>
      <p:sp>
        <p:nvSpPr>
          <p:cNvPr id="3" name="Rectángulo 2"/>
          <p:cNvSpPr/>
          <p:nvPr/>
        </p:nvSpPr>
        <p:spPr>
          <a:xfrm>
            <a:off x="3848013" y="1166698"/>
            <a:ext cx="6096000" cy="53245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s-CL" sz="2000" dirty="0" err="1">
                <a:solidFill>
                  <a:schemeClr val="bg1"/>
                </a:solidFill>
              </a:rPr>
              <a:t>int</a:t>
            </a:r>
            <a:r>
              <a:rPr lang="es-CL" sz="2000" dirty="0">
                <a:solidFill>
                  <a:schemeClr val="bg1"/>
                </a:solidFill>
              </a:rPr>
              <a:t> a = 5;</a:t>
            </a:r>
          </a:p>
          <a:p>
            <a:r>
              <a:rPr lang="es-CL" sz="2000" dirty="0" err="1">
                <a:solidFill>
                  <a:schemeClr val="bg1"/>
                </a:solidFill>
              </a:rPr>
              <a:t>int</a:t>
            </a:r>
            <a:r>
              <a:rPr lang="es-CL" sz="2000" dirty="0">
                <a:solidFill>
                  <a:schemeClr val="bg1"/>
                </a:solidFill>
              </a:rPr>
              <a:t> b = 3;</a:t>
            </a:r>
          </a:p>
          <a:p>
            <a:endParaRPr lang="es-CL" sz="2000" dirty="0">
              <a:solidFill>
                <a:schemeClr val="bg1"/>
              </a:solidFill>
            </a:endParaRPr>
          </a:p>
          <a:p>
            <a:r>
              <a:rPr lang="es-CL" sz="2000" dirty="0">
                <a:solidFill>
                  <a:schemeClr val="bg1"/>
                </a:solidFill>
              </a:rPr>
              <a:t>// Operadores aritméticos</a:t>
            </a:r>
          </a:p>
          <a:p>
            <a:r>
              <a:rPr lang="es-CL" sz="2000" dirty="0" err="1">
                <a:solidFill>
                  <a:schemeClr val="bg1"/>
                </a:solidFill>
              </a:rPr>
              <a:t>int</a:t>
            </a:r>
            <a:r>
              <a:rPr lang="es-CL" sz="2000" dirty="0">
                <a:solidFill>
                  <a:schemeClr val="bg1"/>
                </a:solidFill>
              </a:rPr>
              <a:t> suma = a + b; // 8</a:t>
            </a:r>
          </a:p>
          <a:p>
            <a:r>
              <a:rPr lang="es-CL" sz="2000" dirty="0" err="1">
                <a:solidFill>
                  <a:schemeClr val="bg1"/>
                </a:solidFill>
              </a:rPr>
              <a:t>int</a:t>
            </a:r>
            <a:r>
              <a:rPr lang="es-CL" sz="2000" dirty="0">
                <a:solidFill>
                  <a:schemeClr val="bg1"/>
                </a:solidFill>
              </a:rPr>
              <a:t> resta = a - b; // 2</a:t>
            </a:r>
          </a:p>
          <a:p>
            <a:r>
              <a:rPr lang="es-CL" sz="2000" dirty="0" err="1">
                <a:solidFill>
                  <a:schemeClr val="bg1"/>
                </a:solidFill>
              </a:rPr>
              <a:t>int</a:t>
            </a:r>
            <a:r>
              <a:rPr lang="es-CL" sz="2000" dirty="0">
                <a:solidFill>
                  <a:schemeClr val="bg1"/>
                </a:solidFill>
              </a:rPr>
              <a:t> </a:t>
            </a:r>
            <a:r>
              <a:rPr lang="es-CL" sz="2000" dirty="0" err="1">
                <a:solidFill>
                  <a:schemeClr val="bg1"/>
                </a:solidFill>
              </a:rPr>
              <a:t>multiplicacion</a:t>
            </a:r>
            <a:r>
              <a:rPr lang="es-CL" sz="2000" dirty="0">
                <a:solidFill>
                  <a:schemeClr val="bg1"/>
                </a:solidFill>
              </a:rPr>
              <a:t> = a * b; // 15</a:t>
            </a:r>
          </a:p>
          <a:p>
            <a:r>
              <a:rPr lang="es-CL" sz="2000" dirty="0" err="1">
                <a:solidFill>
                  <a:schemeClr val="bg1"/>
                </a:solidFill>
              </a:rPr>
              <a:t>double</a:t>
            </a:r>
            <a:r>
              <a:rPr lang="es-CL" sz="2000" dirty="0">
                <a:solidFill>
                  <a:schemeClr val="bg1"/>
                </a:solidFill>
              </a:rPr>
              <a:t> </a:t>
            </a:r>
            <a:r>
              <a:rPr lang="es-CL" sz="2000" dirty="0" err="1">
                <a:solidFill>
                  <a:schemeClr val="bg1"/>
                </a:solidFill>
              </a:rPr>
              <a:t>division</a:t>
            </a:r>
            <a:r>
              <a:rPr lang="es-CL" sz="2000" dirty="0">
                <a:solidFill>
                  <a:schemeClr val="bg1"/>
                </a:solidFill>
              </a:rPr>
              <a:t> = a / b; // 1.6667</a:t>
            </a:r>
          </a:p>
          <a:p>
            <a:r>
              <a:rPr lang="es-CL" sz="2000" dirty="0" err="1">
                <a:solidFill>
                  <a:schemeClr val="bg1"/>
                </a:solidFill>
              </a:rPr>
              <a:t>int</a:t>
            </a:r>
            <a:r>
              <a:rPr lang="es-CL" sz="2000" dirty="0">
                <a:solidFill>
                  <a:schemeClr val="bg1"/>
                </a:solidFill>
              </a:rPr>
              <a:t> modulo = a % b; // 2</a:t>
            </a:r>
          </a:p>
          <a:p>
            <a:endParaRPr lang="es-CL" sz="2000" dirty="0">
              <a:solidFill>
                <a:schemeClr val="bg1"/>
              </a:solidFill>
            </a:endParaRPr>
          </a:p>
          <a:p>
            <a:r>
              <a:rPr lang="es-CL" sz="2000" dirty="0">
                <a:solidFill>
                  <a:schemeClr val="bg1"/>
                </a:solidFill>
              </a:rPr>
              <a:t>// Operadores de asignación</a:t>
            </a:r>
          </a:p>
          <a:p>
            <a:r>
              <a:rPr lang="es-CL" sz="2000" dirty="0">
                <a:solidFill>
                  <a:schemeClr val="bg1"/>
                </a:solidFill>
              </a:rPr>
              <a:t>a += 2; // a = a + 2 -&gt; 7</a:t>
            </a:r>
          </a:p>
          <a:p>
            <a:r>
              <a:rPr lang="es-CL" sz="2000" dirty="0">
                <a:solidFill>
                  <a:schemeClr val="bg1"/>
                </a:solidFill>
              </a:rPr>
              <a:t>b *= 3; // b = b * 3 -&gt; 9</a:t>
            </a:r>
          </a:p>
          <a:p>
            <a:endParaRPr lang="es-CL" sz="2000" dirty="0">
              <a:solidFill>
                <a:schemeClr val="bg1"/>
              </a:solidFill>
            </a:endParaRPr>
          </a:p>
          <a:p>
            <a:r>
              <a:rPr lang="es-CL" sz="2000" dirty="0">
                <a:solidFill>
                  <a:schemeClr val="bg1"/>
                </a:solidFill>
              </a:rPr>
              <a:t>// Operadores lógicos</a:t>
            </a:r>
          </a:p>
          <a:p>
            <a:r>
              <a:rPr lang="es-CL" sz="2000" dirty="0" err="1">
                <a:solidFill>
                  <a:schemeClr val="bg1"/>
                </a:solidFill>
              </a:rPr>
              <a:t>bool</a:t>
            </a:r>
            <a:r>
              <a:rPr lang="es-CL" sz="2000" dirty="0">
                <a:solidFill>
                  <a:schemeClr val="bg1"/>
                </a:solidFill>
              </a:rPr>
              <a:t> </a:t>
            </a:r>
            <a:r>
              <a:rPr lang="es-CL" sz="2000" dirty="0" err="1">
                <a:solidFill>
                  <a:schemeClr val="bg1"/>
                </a:solidFill>
              </a:rPr>
              <a:t>esMayor</a:t>
            </a:r>
            <a:r>
              <a:rPr lang="es-CL" sz="2000" dirty="0">
                <a:solidFill>
                  <a:schemeClr val="bg1"/>
                </a:solidFill>
              </a:rPr>
              <a:t> = a &gt; b; // false</a:t>
            </a:r>
          </a:p>
          <a:p>
            <a:r>
              <a:rPr lang="es-CL" sz="2000" dirty="0" err="1">
                <a:solidFill>
                  <a:schemeClr val="bg1"/>
                </a:solidFill>
              </a:rPr>
              <a:t>bool</a:t>
            </a:r>
            <a:r>
              <a:rPr lang="es-CL" sz="2000" dirty="0">
                <a:solidFill>
                  <a:schemeClr val="bg1"/>
                </a:solidFill>
              </a:rPr>
              <a:t> </a:t>
            </a:r>
            <a:r>
              <a:rPr lang="es-CL" sz="2000" dirty="0" err="1">
                <a:solidFill>
                  <a:schemeClr val="bg1"/>
                </a:solidFill>
              </a:rPr>
              <a:t>esIgual</a:t>
            </a:r>
            <a:r>
              <a:rPr lang="es-CL" sz="2000" dirty="0">
                <a:solidFill>
                  <a:schemeClr val="bg1"/>
                </a:solidFill>
              </a:rPr>
              <a:t> = a == b; // false</a:t>
            </a:r>
          </a:p>
        </p:txBody>
      </p:sp>
    </p:spTree>
    <p:extLst>
      <p:ext uri="{BB962C8B-B14F-4D97-AF65-F5344CB8AC3E}">
        <p14:creationId xmlns:p14="http://schemas.microsoft.com/office/powerpoint/2010/main" val="97335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53490" y="552744"/>
            <a:ext cx="6803572" cy="613954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Fundamentos básicos de DART</a:t>
            </a:r>
            <a:br>
              <a:rPr lang="es-MX" dirty="0" smtClean="0"/>
            </a:b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603395" y="1005187"/>
            <a:ext cx="4125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Estructuras de Control</a:t>
            </a:r>
          </a:p>
          <a:p>
            <a:r>
              <a:rPr lang="es-MX" b="1" dirty="0" err="1"/>
              <a:t>If-Else</a:t>
            </a:r>
            <a:endParaRPr lang="es-CL" dirty="0"/>
          </a:p>
        </p:txBody>
      </p:sp>
      <p:sp>
        <p:nvSpPr>
          <p:cNvPr id="4" name="Rectángulo 3"/>
          <p:cNvSpPr/>
          <p:nvPr/>
        </p:nvSpPr>
        <p:spPr>
          <a:xfrm>
            <a:off x="457200" y="2390503"/>
            <a:ext cx="4624251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</a:rPr>
              <a:t>int numero = 10;</a:t>
            </a:r>
          </a:p>
          <a:p>
            <a:endParaRPr lang="es-MX" sz="2400" dirty="0">
              <a:solidFill>
                <a:schemeClr val="bg1"/>
              </a:solidFill>
            </a:endParaRPr>
          </a:p>
          <a:p>
            <a:r>
              <a:rPr lang="es-MX" sz="2400" dirty="0" err="1">
                <a:solidFill>
                  <a:schemeClr val="bg1"/>
                </a:solidFill>
              </a:rPr>
              <a:t>if</a:t>
            </a:r>
            <a:r>
              <a:rPr lang="es-MX" sz="2400" dirty="0">
                <a:solidFill>
                  <a:schemeClr val="bg1"/>
                </a:solidFill>
              </a:rPr>
              <a:t> (numero &gt; 0) {</a:t>
            </a:r>
          </a:p>
          <a:p>
            <a:r>
              <a:rPr lang="es-MX" sz="2400" dirty="0">
                <a:solidFill>
                  <a:schemeClr val="bg1"/>
                </a:solidFill>
              </a:rPr>
              <a:t>  </a:t>
            </a:r>
            <a:r>
              <a:rPr lang="es-MX" sz="2400" dirty="0" err="1">
                <a:solidFill>
                  <a:schemeClr val="bg1"/>
                </a:solidFill>
              </a:rPr>
              <a:t>print</a:t>
            </a:r>
            <a:r>
              <a:rPr lang="es-MX" sz="2400" dirty="0">
                <a:solidFill>
                  <a:schemeClr val="bg1"/>
                </a:solidFill>
              </a:rPr>
              <a:t>('El número es positivo');</a:t>
            </a:r>
          </a:p>
          <a:p>
            <a:r>
              <a:rPr lang="es-MX" sz="2400" dirty="0">
                <a:solidFill>
                  <a:schemeClr val="bg1"/>
                </a:solidFill>
              </a:rPr>
              <a:t>} </a:t>
            </a:r>
            <a:r>
              <a:rPr lang="es-MX" sz="2400" dirty="0" err="1">
                <a:solidFill>
                  <a:schemeClr val="bg1"/>
                </a:solidFill>
              </a:rPr>
              <a:t>else</a:t>
            </a:r>
            <a:r>
              <a:rPr lang="es-MX" sz="2400" dirty="0">
                <a:solidFill>
                  <a:schemeClr val="bg1"/>
                </a:solidFill>
              </a:rPr>
              <a:t> </a:t>
            </a:r>
            <a:r>
              <a:rPr lang="es-MX" sz="2400" dirty="0" err="1">
                <a:solidFill>
                  <a:schemeClr val="bg1"/>
                </a:solidFill>
              </a:rPr>
              <a:t>if</a:t>
            </a:r>
            <a:r>
              <a:rPr lang="es-MX" sz="2400" dirty="0">
                <a:solidFill>
                  <a:schemeClr val="bg1"/>
                </a:solidFill>
              </a:rPr>
              <a:t> (numero &lt; 0) {</a:t>
            </a:r>
          </a:p>
          <a:p>
            <a:r>
              <a:rPr lang="es-MX" sz="2400" dirty="0">
                <a:solidFill>
                  <a:schemeClr val="bg1"/>
                </a:solidFill>
              </a:rPr>
              <a:t>  </a:t>
            </a:r>
            <a:r>
              <a:rPr lang="es-MX" sz="2400" dirty="0" err="1">
                <a:solidFill>
                  <a:schemeClr val="bg1"/>
                </a:solidFill>
              </a:rPr>
              <a:t>print</a:t>
            </a:r>
            <a:r>
              <a:rPr lang="es-MX" sz="2400" dirty="0">
                <a:solidFill>
                  <a:schemeClr val="bg1"/>
                </a:solidFill>
              </a:rPr>
              <a:t>('El número es negativo');</a:t>
            </a:r>
          </a:p>
          <a:p>
            <a:r>
              <a:rPr lang="es-MX" sz="2400" dirty="0">
                <a:solidFill>
                  <a:schemeClr val="bg1"/>
                </a:solidFill>
              </a:rPr>
              <a:t>} </a:t>
            </a:r>
            <a:r>
              <a:rPr lang="es-MX" sz="2400" dirty="0" err="1">
                <a:solidFill>
                  <a:schemeClr val="bg1"/>
                </a:solidFill>
              </a:rPr>
              <a:t>else</a:t>
            </a:r>
            <a:r>
              <a:rPr lang="es-MX" sz="2400" dirty="0">
                <a:solidFill>
                  <a:schemeClr val="bg1"/>
                </a:solidFill>
              </a:rPr>
              <a:t> {</a:t>
            </a:r>
          </a:p>
          <a:p>
            <a:r>
              <a:rPr lang="es-MX" sz="2400" dirty="0">
                <a:solidFill>
                  <a:schemeClr val="bg1"/>
                </a:solidFill>
              </a:rPr>
              <a:t>  </a:t>
            </a:r>
            <a:r>
              <a:rPr lang="es-MX" sz="2400" dirty="0" err="1">
                <a:solidFill>
                  <a:schemeClr val="bg1"/>
                </a:solidFill>
              </a:rPr>
              <a:t>print</a:t>
            </a:r>
            <a:r>
              <a:rPr lang="es-MX" sz="2400" dirty="0">
                <a:solidFill>
                  <a:schemeClr val="bg1"/>
                </a:solidFill>
              </a:rPr>
              <a:t>('El número es cero');</a:t>
            </a:r>
          </a:p>
          <a:p>
            <a:r>
              <a:rPr lang="es-MX" sz="2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Rectángulo 5"/>
          <p:cNvSpPr/>
          <p:nvPr/>
        </p:nvSpPr>
        <p:spPr>
          <a:xfrm>
            <a:off x="7815615" y="1005186"/>
            <a:ext cx="30915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err="1" smtClean="0">
                <a:solidFill>
                  <a:srgbClr val="111111"/>
                </a:solidFill>
                <a:latin typeface="-apple-system"/>
              </a:rPr>
              <a:t>Switch</a:t>
            </a:r>
            <a:endParaRPr lang="es-CL" b="1" dirty="0">
              <a:solidFill>
                <a:srgbClr val="111111"/>
              </a:solidFill>
              <a:latin typeface="-apple-system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209211" y="1826960"/>
            <a:ext cx="5077097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CL" sz="2400" dirty="0" err="1">
                <a:solidFill>
                  <a:schemeClr val="bg1"/>
                </a:solidFill>
              </a:rPr>
              <a:t>String</a:t>
            </a:r>
            <a:r>
              <a:rPr lang="es-CL" sz="2400" dirty="0">
                <a:solidFill>
                  <a:schemeClr val="bg1"/>
                </a:solidFill>
              </a:rPr>
              <a:t> color = 'rojo';</a:t>
            </a:r>
          </a:p>
          <a:p>
            <a:endParaRPr lang="es-CL" sz="2400" dirty="0">
              <a:solidFill>
                <a:schemeClr val="bg1"/>
              </a:solidFill>
            </a:endParaRPr>
          </a:p>
          <a:p>
            <a:r>
              <a:rPr lang="es-CL" sz="2400" dirty="0" err="1">
                <a:solidFill>
                  <a:schemeClr val="bg1"/>
                </a:solidFill>
              </a:rPr>
              <a:t>switch</a:t>
            </a:r>
            <a:r>
              <a:rPr lang="es-CL" sz="2400" dirty="0">
                <a:solidFill>
                  <a:schemeClr val="bg1"/>
                </a:solidFill>
              </a:rPr>
              <a:t> (color) {</a:t>
            </a:r>
          </a:p>
          <a:p>
            <a:r>
              <a:rPr lang="es-CL" sz="2400" dirty="0">
                <a:solidFill>
                  <a:schemeClr val="bg1"/>
                </a:solidFill>
              </a:rPr>
              <a:t>  case 'rojo':</a:t>
            </a:r>
          </a:p>
          <a:p>
            <a:r>
              <a:rPr lang="es-CL" sz="2400" dirty="0">
                <a:solidFill>
                  <a:schemeClr val="bg1"/>
                </a:solidFill>
              </a:rPr>
              <a:t>    </a:t>
            </a:r>
            <a:r>
              <a:rPr lang="es-CL" sz="2400" dirty="0" err="1">
                <a:solidFill>
                  <a:schemeClr val="bg1"/>
                </a:solidFill>
              </a:rPr>
              <a:t>print</a:t>
            </a:r>
            <a:r>
              <a:rPr lang="es-CL" sz="2400" dirty="0">
                <a:solidFill>
                  <a:schemeClr val="bg1"/>
                </a:solidFill>
              </a:rPr>
              <a:t>('El color es rojo');</a:t>
            </a:r>
          </a:p>
          <a:p>
            <a:r>
              <a:rPr lang="es-CL" sz="2400" dirty="0">
                <a:solidFill>
                  <a:schemeClr val="bg1"/>
                </a:solidFill>
              </a:rPr>
              <a:t>    break;</a:t>
            </a:r>
          </a:p>
          <a:p>
            <a:r>
              <a:rPr lang="es-CL" sz="2400" dirty="0">
                <a:solidFill>
                  <a:schemeClr val="bg1"/>
                </a:solidFill>
              </a:rPr>
              <a:t>  case 'verde':</a:t>
            </a:r>
          </a:p>
          <a:p>
            <a:r>
              <a:rPr lang="es-CL" sz="2400" dirty="0">
                <a:solidFill>
                  <a:schemeClr val="bg1"/>
                </a:solidFill>
              </a:rPr>
              <a:t>    </a:t>
            </a:r>
            <a:r>
              <a:rPr lang="es-CL" sz="2400" dirty="0" err="1">
                <a:solidFill>
                  <a:schemeClr val="bg1"/>
                </a:solidFill>
              </a:rPr>
              <a:t>print</a:t>
            </a:r>
            <a:r>
              <a:rPr lang="es-CL" sz="2400" dirty="0">
                <a:solidFill>
                  <a:schemeClr val="bg1"/>
                </a:solidFill>
              </a:rPr>
              <a:t>('El color es verde');</a:t>
            </a:r>
          </a:p>
          <a:p>
            <a:r>
              <a:rPr lang="es-CL" sz="2400" dirty="0">
                <a:solidFill>
                  <a:schemeClr val="bg1"/>
                </a:solidFill>
              </a:rPr>
              <a:t>    break;</a:t>
            </a:r>
          </a:p>
          <a:p>
            <a:r>
              <a:rPr lang="es-CL" sz="2400" dirty="0">
                <a:solidFill>
                  <a:schemeClr val="bg1"/>
                </a:solidFill>
              </a:rPr>
              <a:t>  default:</a:t>
            </a:r>
          </a:p>
          <a:p>
            <a:r>
              <a:rPr lang="es-CL" sz="2400" dirty="0">
                <a:solidFill>
                  <a:schemeClr val="bg1"/>
                </a:solidFill>
              </a:rPr>
              <a:t>    </a:t>
            </a:r>
            <a:r>
              <a:rPr lang="es-CL" sz="2400" dirty="0" err="1">
                <a:solidFill>
                  <a:schemeClr val="bg1"/>
                </a:solidFill>
              </a:rPr>
              <a:t>print</a:t>
            </a:r>
            <a:r>
              <a:rPr lang="es-CL" sz="2400" dirty="0">
                <a:solidFill>
                  <a:schemeClr val="bg1"/>
                </a:solidFill>
              </a:rPr>
              <a:t>('Color desconocido');</a:t>
            </a:r>
          </a:p>
          <a:p>
            <a:r>
              <a:rPr lang="es-CL" sz="24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758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53490" y="552744"/>
            <a:ext cx="6803572" cy="613954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Fundamentos básicos de DART</a:t>
            </a:r>
            <a:br>
              <a:rPr lang="es-MX" dirty="0" smtClean="0"/>
            </a:b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603395" y="1005187"/>
            <a:ext cx="4125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Bucles</a:t>
            </a:r>
          </a:p>
          <a:p>
            <a:r>
              <a:rPr lang="es-MX" b="1" dirty="0" err="1"/>
              <a:t>For</a:t>
            </a:r>
            <a:endParaRPr lang="es-CL" dirty="0"/>
          </a:p>
        </p:txBody>
      </p:sp>
      <p:sp>
        <p:nvSpPr>
          <p:cNvPr id="6" name="Rectángulo 5"/>
          <p:cNvSpPr/>
          <p:nvPr/>
        </p:nvSpPr>
        <p:spPr>
          <a:xfrm>
            <a:off x="6065520" y="1143686"/>
            <a:ext cx="30915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111111"/>
                </a:solidFill>
                <a:latin typeface="-apple-system"/>
              </a:rPr>
              <a:t>Do </a:t>
            </a:r>
            <a:r>
              <a:rPr lang="es-MX" b="1" dirty="0" err="1" smtClean="0">
                <a:solidFill>
                  <a:srgbClr val="111111"/>
                </a:solidFill>
                <a:latin typeface="-apple-system"/>
              </a:rPr>
              <a:t>while</a:t>
            </a:r>
            <a:endParaRPr lang="es-CL" b="1" dirty="0">
              <a:solidFill>
                <a:srgbClr val="111111"/>
              </a:solidFill>
              <a:latin typeface="-apple-system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61554" y="2103960"/>
            <a:ext cx="3365863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CL" sz="2400" dirty="0" err="1">
                <a:solidFill>
                  <a:schemeClr val="bg1"/>
                </a:solidFill>
              </a:rPr>
              <a:t>for</a:t>
            </a:r>
            <a:r>
              <a:rPr lang="es-CL" sz="2400" dirty="0">
                <a:solidFill>
                  <a:schemeClr val="bg1"/>
                </a:solidFill>
              </a:rPr>
              <a:t> (</a:t>
            </a:r>
            <a:r>
              <a:rPr lang="es-CL" sz="2400" dirty="0" err="1">
                <a:solidFill>
                  <a:schemeClr val="bg1"/>
                </a:solidFill>
              </a:rPr>
              <a:t>int</a:t>
            </a:r>
            <a:r>
              <a:rPr lang="es-CL" sz="2400" dirty="0">
                <a:solidFill>
                  <a:schemeClr val="bg1"/>
                </a:solidFill>
              </a:rPr>
              <a:t> i = 0; i &lt; 5; i++) {</a:t>
            </a:r>
          </a:p>
          <a:p>
            <a:r>
              <a:rPr lang="es-CL" sz="2400" dirty="0">
                <a:solidFill>
                  <a:schemeClr val="bg1"/>
                </a:solidFill>
              </a:rPr>
              <a:t>  </a:t>
            </a:r>
            <a:r>
              <a:rPr lang="es-CL" sz="2400" dirty="0" err="1">
                <a:solidFill>
                  <a:schemeClr val="bg1"/>
                </a:solidFill>
              </a:rPr>
              <a:t>print</a:t>
            </a:r>
            <a:r>
              <a:rPr lang="es-CL" sz="2400" dirty="0">
                <a:solidFill>
                  <a:schemeClr val="bg1"/>
                </a:solidFill>
              </a:rPr>
              <a:t>('Iteración $i');</a:t>
            </a:r>
          </a:p>
          <a:p>
            <a:r>
              <a:rPr lang="es-CL" sz="2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99504" y="4324646"/>
            <a:ext cx="4329250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CL" sz="2400" dirty="0" err="1">
                <a:solidFill>
                  <a:schemeClr val="bg1"/>
                </a:solidFill>
              </a:rPr>
              <a:t>int</a:t>
            </a:r>
            <a:r>
              <a:rPr lang="es-CL" sz="2400" dirty="0">
                <a:solidFill>
                  <a:schemeClr val="bg1"/>
                </a:solidFill>
              </a:rPr>
              <a:t> contador = 0;</a:t>
            </a:r>
          </a:p>
          <a:p>
            <a:endParaRPr lang="es-CL" sz="2400" dirty="0">
              <a:solidFill>
                <a:schemeClr val="bg1"/>
              </a:solidFill>
            </a:endParaRPr>
          </a:p>
          <a:p>
            <a:r>
              <a:rPr lang="es-CL" sz="2400" dirty="0" err="1">
                <a:solidFill>
                  <a:schemeClr val="bg1"/>
                </a:solidFill>
              </a:rPr>
              <a:t>while</a:t>
            </a:r>
            <a:r>
              <a:rPr lang="es-CL" sz="2400" dirty="0">
                <a:solidFill>
                  <a:schemeClr val="bg1"/>
                </a:solidFill>
              </a:rPr>
              <a:t> (contador &lt; 5) {</a:t>
            </a:r>
          </a:p>
          <a:p>
            <a:r>
              <a:rPr lang="es-CL" sz="2400" dirty="0">
                <a:solidFill>
                  <a:schemeClr val="bg1"/>
                </a:solidFill>
              </a:rPr>
              <a:t>  </a:t>
            </a:r>
            <a:r>
              <a:rPr lang="es-CL" sz="2400" dirty="0" err="1">
                <a:solidFill>
                  <a:schemeClr val="bg1"/>
                </a:solidFill>
              </a:rPr>
              <a:t>print</a:t>
            </a:r>
            <a:r>
              <a:rPr lang="es-CL" sz="2400" dirty="0">
                <a:solidFill>
                  <a:schemeClr val="bg1"/>
                </a:solidFill>
              </a:rPr>
              <a:t>('Contador: $contador');</a:t>
            </a:r>
          </a:p>
          <a:p>
            <a:r>
              <a:rPr lang="es-CL" sz="2400" dirty="0">
                <a:solidFill>
                  <a:schemeClr val="bg1"/>
                </a:solidFill>
              </a:rPr>
              <a:t>  contador++;</a:t>
            </a:r>
          </a:p>
          <a:p>
            <a:r>
              <a:rPr lang="es-CL" sz="2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111932" y="2570320"/>
            <a:ext cx="6096000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pt-BR" sz="2400" dirty="0" err="1">
                <a:solidFill>
                  <a:schemeClr val="bg1"/>
                </a:solidFill>
              </a:rPr>
              <a:t>int</a:t>
            </a:r>
            <a:r>
              <a:rPr lang="pt-BR" sz="2400" dirty="0">
                <a:solidFill>
                  <a:schemeClr val="bg1"/>
                </a:solidFill>
              </a:rPr>
              <a:t> contador = 0;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do {</a:t>
            </a:r>
          </a:p>
          <a:p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err="1">
                <a:solidFill>
                  <a:schemeClr val="bg1"/>
                </a:solidFill>
              </a:rPr>
              <a:t>print</a:t>
            </a:r>
            <a:r>
              <a:rPr lang="pt-BR" sz="2400" dirty="0">
                <a:solidFill>
                  <a:schemeClr val="bg1"/>
                </a:solidFill>
              </a:rPr>
              <a:t>('Contador: $contador');</a:t>
            </a:r>
          </a:p>
          <a:p>
            <a:r>
              <a:rPr lang="pt-BR" sz="2400" dirty="0">
                <a:solidFill>
                  <a:schemeClr val="bg1"/>
                </a:solidFill>
              </a:rPr>
              <a:t>  contador++;</a:t>
            </a:r>
          </a:p>
          <a:p>
            <a:r>
              <a:rPr lang="pt-BR" sz="2400" dirty="0">
                <a:solidFill>
                  <a:schemeClr val="bg1"/>
                </a:solidFill>
              </a:rPr>
              <a:t>} </a:t>
            </a:r>
            <a:r>
              <a:rPr lang="pt-BR" sz="2400" dirty="0" err="1">
                <a:solidFill>
                  <a:schemeClr val="bg1"/>
                </a:solidFill>
              </a:rPr>
              <a:t>while</a:t>
            </a:r>
            <a:r>
              <a:rPr lang="pt-BR" sz="2400" dirty="0">
                <a:solidFill>
                  <a:schemeClr val="bg1"/>
                </a:solidFill>
              </a:rPr>
              <a:t> (contador &lt; 5);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603395" y="3655160"/>
            <a:ext cx="30915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err="1" smtClean="0">
                <a:solidFill>
                  <a:srgbClr val="111111"/>
                </a:solidFill>
                <a:latin typeface="-apple-system"/>
              </a:rPr>
              <a:t>while</a:t>
            </a:r>
            <a:endParaRPr lang="es-CL" b="1" dirty="0">
              <a:solidFill>
                <a:srgbClr val="111111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4237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53490" y="552744"/>
            <a:ext cx="6803572" cy="613954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Fundamentos básicos de DART</a:t>
            </a:r>
            <a:br>
              <a:rPr lang="es-MX" dirty="0" smtClean="0"/>
            </a:b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446640" y="797366"/>
            <a:ext cx="412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Declarar y llamar funciones</a:t>
            </a:r>
            <a:endParaRPr lang="es-CL" dirty="0"/>
          </a:p>
        </p:txBody>
      </p:sp>
      <p:sp>
        <p:nvSpPr>
          <p:cNvPr id="4" name="Rectángulo 3"/>
          <p:cNvSpPr/>
          <p:nvPr/>
        </p:nvSpPr>
        <p:spPr>
          <a:xfrm>
            <a:off x="603395" y="1374519"/>
            <a:ext cx="4804628" cy="52629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// Función sin retorno</a:t>
            </a:r>
          </a:p>
          <a:p>
            <a:r>
              <a:rPr lang="es-CL" sz="2400" dirty="0" err="1">
                <a:solidFill>
                  <a:schemeClr val="bg1"/>
                </a:solidFill>
              </a:rPr>
              <a:t>void</a:t>
            </a:r>
            <a:r>
              <a:rPr lang="es-CL" sz="2400" dirty="0">
                <a:solidFill>
                  <a:schemeClr val="bg1"/>
                </a:solidFill>
              </a:rPr>
              <a:t> saludar() {</a:t>
            </a:r>
          </a:p>
          <a:p>
            <a:r>
              <a:rPr lang="es-CL" sz="2400" dirty="0">
                <a:solidFill>
                  <a:schemeClr val="bg1"/>
                </a:solidFill>
              </a:rPr>
              <a:t>  </a:t>
            </a:r>
            <a:r>
              <a:rPr lang="es-CL" sz="2400" dirty="0" err="1">
                <a:solidFill>
                  <a:schemeClr val="bg1"/>
                </a:solidFill>
              </a:rPr>
              <a:t>print</a:t>
            </a:r>
            <a:r>
              <a:rPr lang="es-CL" sz="2400" dirty="0">
                <a:solidFill>
                  <a:schemeClr val="bg1"/>
                </a:solidFill>
              </a:rPr>
              <a:t>('Hola!');</a:t>
            </a:r>
          </a:p>
          <a:p>
            <a:r>
              <a:rPr lang="es-CL" sz="2400" dirty="0">
                <a:solidFill>
                  <a:schemeClr val="bg1"/>
                </a:solidFill>
              </a:rPr>
              <a:t>}</a:t>
            </a:r>
          </a:p>
          <a:p>
            <a:endParaRPr lang="es-CL" sz="2400" dirty="0">
              <a:solidFill>
                <a:schemeClr val="bg1"/>
              </a:solidFill>
            </a:endParaRPr>
          </a:p>
          <a:p>
            <a:r>
              <a:rPr lang="es-CL" sz="2400" dirty="0">
                <a:solidFill>
                  <a:schemeClr val="bg1"/>
                </a:solidFill>
              </a:rPr>
              <a:t>// Función con retorno</a:t>
            </a:r>
          </a:p>
          <a:p>
            <a:r>
              <a:rPr lang="es-CL" sz="2400" dirty="0" err="1">
                <a:solidFill>
                  <a:schemeClr val="bg1"/>
                </a:solidFill>
              </a:rPr>
              <a:t>int</a:t>
            </a:r>
            <a:r>
              <a:rPr lang="es-CL" sz="2400" dirty="0">
                <a:solidFill>
                  <a:schemeClr val="bg1"/>
                </a:solidFill>
              </a:rPr>
              <a:t> sumar(</a:t>
            </a:r>
            <a:r>
              <a:rPr lang="es-CL" sz="2400" dirty="0" err="1">
                <a:solidFill>
                  <a:schemeClr val="bg1"/>
                </a:solidFill>
              </a:rPr>
              <a:t>int</a:t>
            </a:r>
            <a:r>
              <a:rPr lang="es-CL" sz="2400" dirty="0">
                <a:solidFill>
                  <a:schemeClr val="bg1"/>
                </a:solidFill>
              </a:rPr>
              <a:t> a, </a:t>
            </a:r>
            <a:r>
              <a:rPr lang="es-CL" sz="2400" dirty="0" err="1">
                <a:solidFill>
                  <a:schemeClr val="bg1"/>
                </a:solidFill>
              </a:rPr>
              <a:t>int</a:t>
            </a:r>
            <a:r>
              <a:rPr lang="es-CL" sz="2400" dirty="0">
                <a:solidFill>
                  <a:schemeClr val="bg1"/>
                </a:solidFill>
              </a:rPr>
              <a:t> b) {</a:t>
            </a:r>
          </a:p>
          <a:p>
            <a:r>
              <a:rPr lang="es-CL" sz="2400" dirty="0">
                <a:solidFill>
                  <a:schemeClr val="bg1"/>
                </a:solidFill>
              </a:rPr>
              <a:t>  </a:t>
            </a:r>
            <a:r>
              <a:rPr lang="es-CL" sz="2400" dirty="0" err="1">
                <a:solidFill>
                  <a:schemeClr val="bg1"/>
                </a:solidFill>
              </a:rPr>
              <a:t>return</a:t>
            </a:r>
            <a:r>
              <a:rPr lang="es-CL" sz="2400" dirty="0">
                <a:solidFill>
                  <a:schemeClr val="bg1"/>
                </a:solidFill>
              </a:rPr>
              <a:t> a + b;</a:t>
            </a:r>
          </a:p>
          <a:p>
            <a:r>
              <a:rPr lang="es-CL" sz="2400" dirty="0">
                <a:solidFill>
                  <a:schemeClr val="bg1"/>
                </a:solidFill>
              </a:rPr>
              <a:t>}</a:t>
            </a:r>
          </a:p>
          <a:p>
            <a:endParaRPr lang="es-CL" sz="2400" dirty="0">
              <a:solidFill>
                <a:schemeClr val="bg1"/>
              </a:solidFill>
            </a:endParaRPr>
          </a:p>
          <a:p>
            <a:r>
              <a:rPr lang="es-CL" sz="2400" dirty="0">
                <a:solidFill>
                  <a:schemeClr val="bg1"/>
                </a:solidFill>
              </a:rPr>
              <a:t>// Llamar funciones</a:t>
            </a:r>
          </a:p>
          <a:p>
            <a:r>
              <a:rPr lang="es-CL" sz="2400" dirty="0">
                <a:solidFill>
                  <a:schemeClr val="bg1"/>
                </a:solidFill>
              </a:rPr>
              <a:t>saludar();</a:t>
            </a:r>
          </a:p>
          <a:p>
            <a:r>
              <a:rPr lang="es-CL" sz="2400" dirty="0" err="1">
                <a:solidFill>
                  <a:schemeClr val="bg1"/>
                </a:solidFill>
              </a:rPr>
              <a:t>int</a:t>
            </a:r>
            <a:r>
              <a:rPr lang="es-CL" sz="2400" dirty="0">
                <a:solidFill>
                  <a:schemeClr val="bg1"/>
                </a:solidFill>
              </a:rPr>
              <a:t> resultado = sumar(3, 4);</a:t>
            </a:r>
          </a:p>
          <a:p>
            <a:r>
              <a:rPr lang="es-CL" sz="2400" dirty="0" err="1">
                <a:solidFill>
                  <a:schemeClr val="bg1"/>
                </a:solidFill>
              </a:rPr>
              <a:t>print</a:t>
            </a:r>
            <a:r>
              <a:rPr lang="es-CL" sz="2400" dirty="0">
                <a:solidFill>
                  <a:schemeClr val="bg1"/>
                </a:solidFill>
              </a:rPr>
              <a:t>('Resultado: $resultado');</a:t>
            </a:r>
          </a:p>
        </p:txBody>
      </p:sp>
      <p:sp>
        <p:nvSpPr>
          <p:cNvPr id="8" name="Rectángulo 7"/>
          <p:cNvSpPr/>
          <p:nvPr/>
        </p:nvSpPr>
        <p:spPr>
          <a:xfrm>
            <a:off x="5869578" y="2285557"/>
            <a:ext cx="6096000" cy="37856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// Función con parámetros opcionales y valores por </a:t>
            </a:r>
            <a:r>
              <a:rPr lang="es-CL" sz="2400" dirty="0" smtClean="0">
                <a:solidFill>
                  <a:schemeClr val="bg1"/>
                </a:solidFill>
              </a:rPr>
              <a:t>defecto</a:t>
            </a:r>
          </a:p>
          <a:p>
            <a:endParaRPr lang="es-CL" sz="2400" dirty="0">
              <a:solidFill>
                <a:schemeClr val="bg1"/>
              </a:solidFill>
            </a:endParaRPr>
          </a:p>
          <a:p>
            <a:r>
              <a:rPr lang="es-CL" sz="2400" dirty="0" err="1">
                <a:solidFill>
                  <a:schemeClr val="bg1"/>
                </a:solidFill>
              </a:rPr>
              <a:t>String</a:t>
            </a:r>
            <a:r>
              <a:rPr lang="es-CL" sz="2400" dirty="0">
                <a:solidFill>
                  <a:schemeClr val="bg1"/>
                </a:solidFill>
              </a:rPr>
              <a:t> </a:t>
            </a:r>
            <a:r>
              <a:rPr lang="es-CL" sz="2400" dirty="0" err="1">
                <a:solidFill>
                  <a:schemeClr val="bg1"/>
                </a:solidFill>
              </a:rPr>
              <a:t>crearMensaje</a:t>
            </a:r>
            <a:r>
              <a:rPr lang="es-CL" sz="2400" dirty="0">
                <a:solidFill>
                  <a:schemeClr val="bg1"/>
                </a:solidFill>
              </a:rPr>
              <a:t>(</a:t>
            </a:r>
            <a:r>
              <a:rPr lang="es-CL" sz="2400" dirty="0" err="1">
                <a:solidFill>
                  <a:schemeClr val="bg1"/>
                </a:solidFill>
              </a:rPr>
              <a:t>String</a:t>
            </a:r>
            <a:r>
              <a:rPr lang="es-CL" sz="2400" dirty="0">
                <a:solidFill>
                  <a:schemeClr val="bg1"/>
                </a:solidFill>
              </a:rPr>
              <a:t> nombre, [</a:t>
            </a:r>
            <a:r>
              <a:rPr lang="es-CL" sz="2400" dirty="0" err="1">
                <a:solidFill>
                  <a:schemeClr val="bg1"/>
                </a:solidFill>
              </a:rPr>
              <a:t>String</a:t>
            </a:r>
            <a:r>
              <a:rPr lang="es-CL" sz="2400" dirty="0">
                <a:solidFill>
                  <a:schemeClr val="bg1"/>
                </a:solidFill>
              </a:rPr>
              <a:t> saludo = 'Hola']) {</a:t>
            </a:r>
          </a:p>
          <a:p>
            <a:r>
              <a:rPr lang="es-CL" sz="2400" dirty="0">
                <a:solidFill>
                  <a:schemeClr val="bg1"/>
                </a:solidFill>
              </a:rPr>
              <a:t>  </a:t>
            </a:r>
            <a:r>
              <a:rPr lang="es-CL" sz="2400" dirty="0" err="1">
                <a:solidFill>
                  <a:schemeClr val="bg1"/>
                </a:solidFill>
              </a:rPr>
              <a:t>return</a:t>
            </a:r>
            <a:r>
              <a:rPr lang="es-CL" sz="2400" dirty="0">
                <a:solidFill>
                  <a:schemeClr val="bg1"/>
                </a:solidFill>
              </a:rPr>
              <a:t> '$saludo, $nombre!';</a:t>
            </a:r>
          </a:p>
          <a:p>
            <a:r>
              <a:rPr lang="es-CL" sz="2400" dirty="0">
                <a:solidFill>
                  <a:schemeClr val="bg1"/>
                </a:solidFill>
              </a:rPr>
              <a:t>}</a:t>
            </a:r>
          </a:p>
          <a:p>
            <a:endParaRPr lang="es-CL" sz="2400" dirty="0">
              <a:solidFill>
                <a:schemeClr val="bg1"/>
              </a:solidFill>
            </a:endParaRPr>
          </a:p>
          <a:p>
            <a:r>
              <a:rPr lang="es-CL" sz="2400" dirty="0" err="1">
                <a:solidFill>
                  <a:schemeClr val="bg1"/>
                </a:solidFill>
              </a:rPr>
              <a:t>String</a:t>
            </a:r>
            <a:r>
              <a:rPr lang="es-CL" sz="2400" dirty="0">
                <a:solidFill>
                  <a:schemeClr val="bg1"/>
                </a:solidFill>
              </a:rPr>
              <a:t> mensaje = </a:t>
            </a:r>
            <a:r>
              <a:rPr lang="es-CL" sz="2400" dirty="0" err="1">
                <a:solidFill>
                  <a:schemeClr val="bg1"/>
                </a:solidFill>
              </a:rPr>
              <a:t>crearMensaje</a:t>
            </a:r>
            <a:r>
              <a:rPr lang="es-CL" sz="2400" dirty="0">
                <a:solidFill>
                  <a:schemeClr val="bg1"/>
                </a:solidFill>
              </a:rPr>
              <a:t>('Juan');</a:t>
            </a:r>
          </a:p>
          <a:p>
            <a:r>
              <a:rPr lang="es-CL" sz="2400" dirty="0" err="1">
                <a:solidFill>
                  <a:schemeClr val="bg1"/>
                </a:solidFill>
              </a:rPr>
              <a:t>print</a:t>
            </a:r>
            <a:r>
              <a:rPr lang="es-CL" sz="2400" dirty="0">
                <a:solidFill>
                  <a:schemeClr val="bg1"/>
                </a:solidFill>
              </a:rPr>
              <a:t>(mensaje); // Hola, Juan!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6216068" y="1402962"/>
            <a:ext cx="4125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Pasar Argumentos y Retornar Valores desde Funciones</a:t>
            </a:r>
          </a:p>
        </p:txBody>
      </p:sp>
    </p:spTree>
    <p:extLst>
      <p:ext uri="{BB962C8B-B14F-4D97-AF65-F5344CB8AC3E}">
        <p14:creationId xmlns:p14="http://schemas.microsoft.com/office/powerpoint/2010/main" val="132001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53490" y="552744"/>
            <a:ext cx="6803572" cy="613954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Fundamentos básicos de DART</a:t>
            </a:r>
            <a:br>
              <a:rPr lang="es-MX" dirty="0" smtClean="0"/>
            </a:b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407451" y="818179"/>
            <a:ext cx="4125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Colecciones</a:t>
            </a:r>
            <a:endParaRPr lang="es-CL" sz="24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124628" y="1359311"/>
            <a:ext cx="412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err="1" smtClean="0"/>
              <a:t>Map</a:t>
            </a:r>
            <a:endParaRPr lang="es-MX" b="1" dirty="0"/>
          </a:p>
        </p:txBody>
      </p:sp>
      <p:sp>
        <p:nvSpPr>
          <p:cNvPr id="3" name="Rectángulo 2"/>
          <p:cNvSpPr/>
          <p:nvPr/>
        </p:nvSpPr>
        <p:spPr>
          <a:xfrm>
            <a:off x="546788" y="1921257"/>
            <a:ext cx="4547725" cy="19389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CL" sz="2400" dirty="0" err="1">
                <a:solidFill>
                  <a:schemeClr val="bg1"/>
                </a:solidFill>
              </a:rPr>
              <a:t>List</a:t>
            </a:r>
            <a:r>
              <a:rPr lang="es-CL" sz="2400" dirty="0">
                <a:solidFill>
                  <a:schemeClr val="bg1"/>
                </a:solidFill>
              </a:rPr>
              <a:t>&lt;</a:t>
            </a:r>
            <a:r>
              <a:rPr lang="es-CL" sz="2400" dirty="0" err="1">
                <a:solidFill>
                  <a:schemeClr val="bg1"/>
                </a:solidFill>
              </a:rPr>
              <a:t>int</a:t>
            </a:r>
            <a:r>
              <a:rPr lang="es-CL" sz="2400" dirty="0">
                <a:solidFill>
                  <a:schemeClr val="bg1"/>
                </a:solidFill>
              </a:rPr>
              <a:t>&gt; </a:t>
            </a:r>
            <a:r>
              <a:rPr lang="es-CL" sz="2400" dirty="0" err="1">
                <a:solidFill>
                  <a:schemeClr val="bg1"/>
                </a:solidFill>
              </a:rPr>
              <a:t>numeros</a:t>
            </a:r>
            <a:r>
              <a:rPr lang="es-CL" sz="2400" dirty="0">
                <a:solidFill>
                  <a:schemeClr val="bg1"/>
                </a:solidFill>
              </a:rPr>
              <a:t> = [1, 2, 3, 4, 5</a:t>
            </a:r>
            <a:r>
              <a:rPr lang="es-CL" sz="2400" dirty="0" smtClean="0">
                <a:solidFill>
                  <a:schemeClr val="bg1"/>
                </a:solidFill>
              </a:rPr>
              <a:t>];</a:t>
            </a:r>
          </a:p>
          <a:p>
            <a:endParaRPr lang="es-CL" sz="2400" dirty="0" smtClean="0">
              <a:solidFill>
                <a:schemeClr val="bg1"/>
              </a:solidFill>
            </a:endParaRPr>
          </a:p>
          <a:p>
            <a:r>
              <a:rPr lang="es-CL" sz="2400" dirty="0" err="1" smtClean="0">
                <a:solidFill>
                  <a:schemeClr val="bg1"/>
                </a:solidFill>
              </a:rPr>
              <a:t>numeros.add</a:t>
            </a:r>
            <a:r>
              <a:rPr lang="es-CL" sz="2400" dirty="0" smtClean="0">
                <a:solidFill>
                  <a:schemeClr val="bg1"/>
                </a:solidFill>
              </a:rPr>
              <a:t>(6);</a:t>
            </a:r>
          </a:p>
          <a:p>
            <a:endParaRPr lang="es-CL" sz="2400" dirty="0" smtClean="0">
              <a:solidFill>
                <a:schemeClr val="bg1"/>
              </a:solidFill>
            </a:endParaRPr>
          </a:p>
          <a:p>
            <a:r>
              <a:rPr lang="es-CL" sz="2400" dirty="0" err="1" smtClean="0">
                <a:solidFill>
                  <a:schemeClr val="bg1"/>
                </a:solidFill>
              </a:rPr>
              <a:t>print</a:t>
            </a:r>
            <a:r>
              <a:rPr lang="es-CL" sz="2400" dirty="0" smtClean="0">
                <a:solidFill>
                  <a:schemeClr val="bg1"/>
                </a:solidFill>
              </a:rPr>
              <a:t>(</a:t>
            </a:r>
            <a:r>
              <a:rPr lang="es-CL" sz="2400" dirty="0" err="1" smtClean="0">
                <a:solidFill>
                  <a:schemeClr val="bg1"/>
                </a:solidFill>
              </a:rPr>
              <a:t>numeros</a:t>
            </a:r>
            <a:r>
              <a:rPr lang="es-CL" sz="2400" dirty="0">
                <a:solidFill>
                  <a:schemeClr val="bg1"/>
                </a:solidFill>
              </a:rPr>
              <a:t>); // [1, 2, 3, 4, 5, 6</a:t>
            </a:r>
            <a:r>
              <a:rPr lang="es-CL" dirty="0"/>
              <a:t>]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46788" y="1415884"/>
            <a:ext cx="412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Listas</a:t>
            </a:r>
            <a:endParaRPr lang="es-CL" dirty="0"/>
          </a:p>
        </p:txBody>
      </p:sp>
      <p:sp>
        <p:nvSpPr>
          <p:cNvPr id="6" name="Rectángulo 5"/>
          <p:cNvSpPr/>
          <p:nvPr/>
        </p:nvSpPr>
        <p:spPr>
          <a:xfrm>
            <a:off x="546788" y="5357838"/>
            <a:ext cx="7395428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Set&lt;</a:t>
            </a:r>
            <a:r>
              <a:rPr lang="es-CL" sz="2400" dirty="0" err="1">
                <a:solidFill>
                  <a:schemeClr val="bg1"/>
                </a:solidFill>
              </a:rPr>
              <a:t>String</a:t>
            </a:r>
            <a:r>
              <a:rPr lang="es-CL" sz="2400" dirty="0">
                <a:solidFill>
                  <a:schemeClr val="bg1"/>
                </a:solidFill>
              </a:rPr>
              <a:t>&gt; frutas = {'manzana', 'banana', 'naranja'};</a:t>
            </a:r>
          </a:p>
          <a:p>
            <a:r>
              <a:rPr lang="es-CL" sz="2400" dirty="0" err="1">
                <a:solidFill>
                  <a:schemeClr val="bg1"/>
                </a:solidFill>
              </a:rPr>
              <a:t>frutas.add</a:t>
            </a:r>
            <a:r>
              <a:rPr lang="es-CL" sz="2400" dirty="0">
                <a:solidFill>
                  <a:schemeClr val="bg1"/>
                </a:solidFill>
              </a:rPr>
              <a:t>('pera');</a:t>
            </a:r>
          </a:p>
          <a:p>
            <a:r>
              <a:rPr lang="es-CL" sz="2400" dirty="0" err="1">
                <a:solidFill>
                  <a:schemeClr val="bg1"/>
                </a:solidFill>
              </a:rPr>
              <a:t>print</a:t>
            </a:r>
            <a:r>
              <a:rPr lang="es-CL" sz="2400" dirty="0">
                <a:solidFill>
                  <a:schemeClr val="bg1"/>
                </a:solidFill>
              </a:rPr>
              <a:t>(frutas); // {manzana, banana, naranja, pera}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895703" y="1910793"/>
            <a:ext cx="6096000" cy="30469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s-CL" sz="2400" dirty="0" err="1">
                <a:solidFill>
                  <a:schemeClr val="bg1"/>
                </a:solidFill>
              </a:rPr>
              <a:t>Map</a:t>
            </a:r>
            <a:r>
              <a:rPr lang="es-CL" sz="2400" dirty="0">
                <a:solidFill>
                  <a:schemeClr val="bg1"/>
                </a:solidFill>
              </a:rPr>
              <a:t>&lt;</a:t>
            </a:r>
            <a:r>
              <a:rPr lang="es-CL" sz="2400" dirty="0" err="1">
                <a:solidFill>
                  <a:schemeClr val="bg1"/>
                </a:solidFill>
              </a:rPr>
              <a:t>String</a:t>
            </a:r>
            <a:r>
              <a:rPr lang="es-CL" sz="2400" dirty="0">
                <a:solidFill>
                  <a:schemeClr val="bg1"/>
                </a:solidFill>
              </a:rPr>
              <a:t>, </a:t>
            </a:r>
            <a:r>
              <a:rPr lang="es-CL" sz="2400" dirty="0" err="1">
                <a:solidFill>
                  <a:schemeClr val="bg1"/>
                </a:solidFill>
              </a:rPr>
              <a:t>int</a:t>
            </a:r>
            <a:r>
              <a:rPr lang="es-CL" sz="2400" dirty="0">
                <a:solidFill>
                  <a:schemeClr val="bg1"/>
                </a:solidFill>
              </a:rPr>
              <a:t>&gt; edades = {</a:t>
            </a:r>
          </a:p>
          <a:p>
            <a:r>
              <a:rPr lang="es-CL" sz="2400" dirty="0">
                <a:solidFill>
                  <a:schemeClr val="bg1"/>
                </a:solidFill>
              </a:rPr>
              <a:t>  'Juan': 30,</a:t>
            </a:r>
          </a:p>
          <a:p>
            <a:r>
              <a:rPr lang="es-CL" sz="2400" dirty="0">
                <a:solidFill>
                  <a:schemeClr val="bg1"/>
                </a:solidFill>
              </a:rPr>
              <a:t>  'Ana': 25,</a:t>
            </a:r>
          </a:p>
          <a:p>
            <a:r>
              <a:rPr lang="es-CL" sz="2400" dirty="0">
                <a:solidFill>
                  <a:schemeClr val="bg1"/>
                </a:solidFill>
              </a:rPr>
              <a:t>  'Pedro': 40</a:t>
            </a:r>
          </a:p>
          <a:p>
            <a:r>
              <a:rPr lang="es-CL" sz="2400" dirty="0">
                <a:solidFill>
                  <a:schemeClr val="bg1"/>
                </a:solidFill>
              </a:rPr>
              <a:t>};</a:t>
            </a:r>
          </a:p>
          <a:p>
            <a:r>
              <a:rPr lang="es-CL" sz="2400" dirty="0">
                <a:solidFill>
                  <a:schemeClr val="bg1"/>
                </a:solidFill>
              </a:rPr>
              <a:t>edades['</a:t>
            </a:r>
            <a:r>
              <a:rPr lang="es-CL" sz="2400" dirty="0" err="1">
                <a:solidFill>
                  <a:schemeClr val="bg1"/>
                </a:solidFill>
              </a:rPr>
              <a:t>Maria</a:t>
            </a:r>
            <a:r>
              <a:rPr lang="es-CL" sz="2400" dirty="0">
                <a:solidFill>
                  <a:schemeClr val="bg1"/>
                </a:solidFill>
              </a:rPr>
              <a:t>'] = 35;</a:t>
            </a:r>
          </a:p>
          <a:p>
            <a:r>
              <a:rPr lang="es-CL" sz="2400" dirty="0" err="1">
                <a:solidFill>
                  <a:schemeClr val="bg1"/>
                </a:solidFill>
              </a:rPr>
              <a:t>print</a:t>
            </a:r>
            <a:r>
              <a:rPr lang="es-CL" sz="2400" dirty="0">
                <a:solidFill>
                  <a:schemeClr val="bg1"/>
                </a:solidFill>
              </a:rPr>
              <a:t>(edades); </a:t>
            </a:r>
            <a:endParaRPr lang="es-CL" sz="2400" dirty="0" smtClean="0">
              <a:solidFill>
                <a:schemeClr val="bg1"/>
              </a:solidFill>
            </a:endParaRPr>
          </a:p>
          <a:p>
            <a:r>
              <a:rPr lang="es-CL" sz="2400" dirty="0" smtClean="0">
                <a:solidFill>
                  <a:schemeClr val="bg1"/>
                </a:solidFill>
              </a:rPr>
              <a:t>// </a:t>
            </a:r>
            <a:r>
              <a:rPr lang="es-CL" sz="2400" dirty="0">
                <a:solidFill>
                  <a:schemeClr val="bg1"/>
                </a:solidFill>
              </a:rPr>
              <a:t>{Juan: 30, Ana: 25, Pedro: 40, </a:t>
            </a:r>
            <a:r>
              <a:rPr lang="es-CL" sz="2400" dirty="0" err="1">
                <a:solidFill>
                  <a:schemeClr val="bg1"/>
                </a:solidFill>
              </a:rPr>
              <a:t>Maria</a:t>
            </a:r>
            <a:r>
              <a:rPr lang="es-CL" sz="2400" dirty="0">
                <a:solidFill>
                  <a:schemeClr val="bg1"/>
                </a:solidFill>
              </a:rPr>
              <a:t>: 35}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546788" y="4587661"/>
            <a:ext cx="412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Conjunto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3213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60623"/>
            <a:ext cx="6085114" cy="928098"/>
          </a:xfrm>
        </p:spPr>
        <p:txBody>
          <a:bodyPr/>
          <a:lstStyle/>
          <a:p>
            <a:r>
              <a:rPr lang="es-MX" dirty="0" smtClean="0"/>
              <a:t>Interacción con el usuario</a:t>
            </a:r>
            <a:endParaRPr lang="es-CL" dirty="0"/>
          </a:p>
        </p:txBody>
      </p:sp>
      <p:sp>
        <p:nvSpPr>
          <p:cNvPr id="4" name="Rectángulo 3"/>
          <p:cNvSpPr/>
          <p:nvPr/>
        </p:nvSpPr>
        <p:spPr>
          <a:xfrm>
            <a:off x="370115" y="1546996"/>
            <a:ext cx="4750525" cy="48013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CL" dirty="0" err="1">
                <a:solidFill>
                  <a:schemeClr val="bg1"/>
                </a:solidFill>
              </a:rPr>
              <a:t>import</a:t>
            </a:r>
            <a:r>
              <a:rPr lang="es-CL" dirty="0">
                <a:solidFill>
                  <a:schemeClr val="bg1"/>
                </a:solidFill>
              </a:rPr>
              <a:t> '</a:t>
            </a:r>
            <a:r>
              <a:rPr lang="es-CL" dirty="0" err="1">
                <a:solidFill>
                  <a:schemeClr val="bg1"/>
                </a:solidFill>
              </a:rPr>
              <a:t>dart:io</a:t>
            </a:r>
            <a:r>
              <a:rPr lang="es-CL" dirty="0" smtClean="0">
                <a:solidFill>
                  <a:schemeClr val="bg1"/>
                </a:solidFill>
              </a:rPr>
              <a:t>';  //permite la entrada del usuario</a:t>
            </a:r>
            <a:endParaRPr lang="es-CL" dirty="0">
              <a:solidFill>
                <a:schemeClr val="bg1"/>
              </a:solidFill>
            </a:endParaRPr>
          </a:p>
          <a:p>
            <a:endParaRPr lang="es-CL" dirty="0">
              <a:solidFill>
                <a:schemeClr val="bg1"/>
              </a:solidFill>
            </a:endParaRPr>
          </a:p>
          <a:p>
            <a:r>
              <a:rPr lang="es-CL" dirty="0" err="1">
                <a:solidFill>
                  <a:schemeClr val="bg1"/>
                </a:solidFill>
              </a:rPr>
              <a:t>void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main</a:t>
            </a:r>
            <a:r>
              <a:rPr lang="es-CL" dirty="0">
                <a:solidFill>
                  <a:schemeClr val="bg1"/>
                </a:solidFill>
              </a:rPr>
              <a:t>() {</a:t>
            </a:r>
          </a:p>
          <a:p>
            <a:r>
              <a:rPr lang="es-CL" dirty="0">
                <a:solidFill>
                  <a:schemeClr val="bg1"/>
                </a:solidFill>
              </a:rPr>
              <a:t>  // Declaración de la lista de productos</a:t>
            </a:r>
          </a:p>
          <a:p>
            <a:r>
              <a:rPr lang="es-CL" dirty="0">
                <a:solidFill>
                  <a:schemeClr val="bg1"/>
                </a:solidFill>
              </a:rPr>
              <a:t>  </a:t>
            </a:r>
            <a:r>
              <a:rPr lang="es-CL" dirty="0" err="1">
                <a:solidFill>
                  <a:schemeClr val="bg1"/>
                </a:solidFill>
              </a:rPr>
              <a:t>List</a:t>
            </a:r>
            <a:r>
              <a:rPr lang="es-CL" dirty="0">
                <a:solidFill>
                  <a:schemeClr val="bg1"/>
                </a:solidFill>
              </a:rPr>
              <a:t>&lt;</a:t>
            </a:r>
            <a:r>
              <a:rPr lang="es-CL" dirty="0" err="1">
                <a:solidFill>
                  <a:schemeClr val="bg1"/>
                </a:solidFill>
              </a:rPr>
              <a:t>Map</a:t>
            </a:r>
            <a:r>
              <a:rPr lang="es-CL" dirty="0">
                <a:solidFill>
                  <a:schemeClr val="bg1"/>
                </a:solidFill>
              </a:rPr>
              <a:t>&lt;</a:t>
            </a:r>
            <a:r>
              <a:rPr lang="es-CL" dirty="0" err="1">
                <a:solidFill>
                  <a:schemeClr val="bg1"/>
                </a:solidFill>
              </a:rPr>
              <a:t>String</a:t>
            </a:r>
            <a:r>
              <a:rPr lang="es-CL" dirty="0">
                <a:solidFill>
                  <a:schemeClr val="bg1"/>
                </a:solidFill>
              </a:rPr>
              <a:t>, </a:t>
            </a:r>
            <a:r>
              <a:rPr lang="es-CL" dirty="0" err="1">
                <a:solidFill>
                  <a:schemeClr val="bg1"/>
                </a:solidFill>
              </a:rPr>
              <a:t>dynamic</a:t>
            </a:r>
            <a:r>
              <a:rPr lang="es-CL" dirty="0">
                <a:solidFill>
                  <a:schemeClr val="bg1"/>
                </a:solidFill>
              </a:rPr>
              <a:t>&gt;&gt; inventario = [];</a:t>
            </a:r>
          </a:p>
          <a:p>
            <a:endParaRPr lang="es-CL" dirty="0">
              <a:solidFill>
                <a:schemeClr val="bg1"/>
              </a:solidFill>
            </a:endParaRPr>
          </a:p>
          <a:p>
            <a:r>
              <a:rPr lang="es-CL" dirty="0">
                <a:solidFill>
                  <a:schemeClr val="bg1"/>
                </a:solidFill>
              </a:rPr>
              <a:t>  // Menú principal</a:t>
            </a:r>
          </a:p>
          <a:p>
            <a:r>
              <a:rPr lang="es-CL" dirty="0">
                <a:solidFill>
                  <a:schemeClr val="bg1"/>
                </a:solidFill>
              </a:rPr>
              <a:t>  </a:t>
            </a:r>
            <a:r>
              <a:rPr lang="es-CL" dirty="0" err="1">
                <a:solidFill>
                  <a:schemeClr val="bg1"/>
                </a:solidFill>
              </a:rPr>
              <a:t>while</a:t>
            </a:r>
            <a:r>
              <a:rPr lang="es-CL" dirty="0">
                <a:solidFill>
                  <a:schemeClr val="bg1"/>
                </a:solidFill>
              </a:rPr>
              <a:t> (true) {</a:t>
            </a:r>
          </a:p>
          <a:p>
            <a:r>
              <a:rPr lang="es-CL" dirty="0">
                <a:solidFill>
                  <a:schemeClr val="bg1"/>
                </a:solidFill>
              </a:rPr>
              <a:t>    </a:t>
            </a:r>
            <a:r>
              <a:rPr lang="es-CL" dirty="0" err="1">
                <a:solidFill>
                  <a:schemeClr val="bg1"/>
                </a:solidFill>
              </a:rPr>
              <a:t>print</a:t>
            </a:r>
            <a:r>
              <a:rPr lang="es-CL" dirty="0">
                <a:solidFill>
                  <a:schemeClr val="bg1"/>
                </a:solidFill>
              </a:rPr>
              <a:t>('\</a:t>
            </a:r>
            <a:r>
              <a:rPr lang="es-CL" dirty="0" err="1">
                <a:solidFill>
                  <a:schemeClr val="bg1"/>
                </a:solidFill>
              </a:rPr>
              <a:t>nSistema</a:t>
            </a:r>
            <a:r>
              <a:rPr lang="es-CL" dirty="0">
                <a:solidFill>
                  <a:schemeClr val="bg1"/>
                </a:solidFill>
              </a:rPr>
              <a:t> de Gestión de Inventario');</a:t>
            </a:r>
          </a:p>
          <a:p>
            <a:r>
              <a:rPr lang="es-CL" dirty="0">
                <a:solidFill>
                  <a:schemeClr val="bg1"/>
                </a:solidFill>
              </a:rPr>
              <a:t>    </a:t>
            </a:r>
            <a:r>
              <a:rPr lang="es-CL" dirty="0" err="1">
                <a:solidFill>
                  <a:schemeClr val="bg1"/>
                </a:solidFill>
              </a:rPr>
              <a:t>print</a:t>
            </a:r>
            <a:r>
              <a:rPr lang="es-CL" dirty="0">
                <a:solidFill>
                  <a:schemeClr val="bg1"/>
                </a:solidFill>
              </a:rPr>
              <a:t>('1. Agregar producto');</a:t>
            </a:r>
          </a:p>
          <a:p>
            <a:r>
              <a:rPr lang="es-CL" dirty="0">
                <a:solidFill>
                  <a:schemeClr val="bg1"/>
                </a:solidFill>
              </a:rPr>
              <a:t>    </a:t>
            </a:r>
            <a:r>
              <a:rPr lang="es-CL" dirty="0" err="1">
                <a:solidFill>
                  <a:schemeClr val="bg1"/>
                </a:solidFill>
              </a:rPr>
              <a:t>print</a:t>
            </a:r>
            <a:r>
              <a:rPr lang="es-CL" dirty="0">
                <a:solidFill>
                  <a:schemeClr val="bg1"/>
                </a:solidFill>
              </a:rPr>
              <a:t>('2. Eliminar producto');</a:t>
            </a:r>
          </a:p>
          <a:p>
            <a:r>
              <a:rPr lang="es-CL" dirty="0">
                <a:solidFill>
                  <a:schemeClr val="bg1"/>
                </a:solidFill>
              </a:rPr>
              <a:t>    </a:t>
            </a:r>
            <a:r>
              <a:rPr lang="es-CL" dirty="0" err="1">
                <a:solidFill>
                  <a:schemeClr val="bg1"/>
                </a:solidFill>
              </a:rPr>
              <a:t>print</a:t>
            </a:r>
            <a:r>
              <a:rPr lang="es-CL" dirty="0">
                <a:solidFill>
                  <a:schemeClr val="bg1"/>
                </a:solidFill>
              </a:rPr>
              <a:t>('3. Mostrar inventario');</a:t>
            </a:r>
          </a:p>
          <a:p>
            <a:r>
              <a:rPr lang="es-CL" dirty="0">
                <a:solidFill>
                  <a:schemeClr val="bg1"/>
                </a:solidFill>
              </a:rPr>
              <a:t>    </a:t>
            </a:r>
            <a:r>
              <a:rPr lang="es-CL" dirty="0" err="1">
                <a:solidFill>
                  <a:schemeClr val="bg1"/>
                </a:solidFill>
              </a:rPr>
              <a:t>print</a:t>
            </a:r>
            <a:r>
              <a:rPr lang="es-CL" dirty="0">
                <a:solidFill>
                  <a:schemeClr val="bg1"/>
                </a:solidFill>
              </a:rPr>
              <a:t>('4. Salir');</a:t>
            </a:r>
          </a:p>
          <a:p>
            <a:r>
              <a:rPr lang="es-CL" dirty="0">
                <a:solidFill>
                  <a:schemeClr val="bg1"/>
                </a:solidFill>
              </a:rPr>
              <a:t>    </a:t>
            </a:r>
            <a:r>
              <a:rPr lang="es-CL" dirty="0" err="1">
                <a:solidFill>
                  <a:schemeClr val="bg1"/>
                </a:solidFill>
              </a:rPr>
              <a:t>stdout.write</a:t>
            </a:r>
            <a:r>
              <a:rPr lang="es-CL" dirty="0">
                <a:solidFill>
                  <a:schemeClr val="bg1"/>
                </a:solidFill>
              </a:rPr>
              <a:t>('Seleccione una opción: ');</a:t>
            </a:r>
          </a:p>
          <a:p>
            <a:r>
              <a:rPr lang="es-CL" dirty="0">
                <a:solidFill>
                  <a:schemeClr val="bg1"/>
                </a:solidFill>
              </a:rPr>
              <a:t>    </a:t>
            </a:r>
            <a:r>
              <a:rPr lang="es-CL" dirty="0" err="1">
                <a:solidFill>
                  <a:schemeClr val="bg1"/>
                </a:solidFill>
              </a:rPr>
              <a:t>String</a:t>
            </a:r>
            <a:r>
              <a:rPr lang="es-CL" dirty="0">
                <a:solidFill>
                  <a:schemeClr val="bg1"/>
                </a:solidFill>
              </a:rPr>
              <a:t>? </a:t>
            </a:r>
            <a:r>
              <a:rPr lang="es-CL" dirty="0" err="1">
                <a:solidFill>
                  <a:schemeClr val="bg1"/>
                </a:solidFill>
              </a:rPr>
              <a:t>opcion</a:t>
            </a:r>
            <a:r>
              <a:rPr lang="es-CL" dirty="0">
                <a:solidFill>
                  <a:schemeClr val="bg1"/>
                </a:solidFill>
              </a:rPr>
              <a:t> = </a:t>
            </a:r>
            <a:r>
              <a:rPr lang="es-CL" dirty="0" err="1">
                <a:solidFill>
                  <a:schemeClr val="bg1"/>
                </a:solidFill>
              </a:rPr>
              <a:t>stdin.readLineSync</a:t>
            </a:r>
            <a:r>
              <a:rPr lang="es-CL" dirty="0">
                <a:solidFill>
                  <a:schemeClr val="bg1"/>
                </a:solidFill>
              </a:rPr>
              <a:t>();</a:t>
            </a:r>
          </a:p>
          <a:p>
            <a:endParaRPr lang="es-CL" dirty="0"/>
          </a:p>
          <a:p>
            <a:r>
              <a:rPr lang="es-CL" dirty="0"/>
              <a:t>   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130834" y="1408496"/>
            <a:ext cx="4855028" cy="50783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switch</a:t>
            </a:r>
            <a:r>
              <a:rPr lang="es-CL" dirty="0">
                <a:solidFill>
                  <a:schemeClr val="bg1"/>
                </a:solidFill>
              </a:rPr>
              <a:t> (</a:t>
            </a:r>
            <a:r>
              <a:rPr lang="es-CL" dirty="0" err="1">
                <a:solidFill>
                  <a:schemeClr val="bg1"/>
                </a:solidFill>
              </a:rPr>
              <a:t>opcion</a:t>
            </a:r>
            <a:r>
              <a:rPr lang="es-CL" dirty="0">
                <a:solidFill>
                  <a:schemeClr val="bg1"/>
                </a:solidFill>
              </a:rPr>
              <a:t>) {</a:t>
            </a:r>
          </a:p>
          <a:p>
            <a:r>
              <a:rPr lang="es-CL" dirty="0">
                <a:solidFill>
                  <a:schemeClr val="bg1"/>
                </a:solidFill>
              </a:rPr>
              <a:t>      case '1':</a:t>
            </a:r>
          </a:p>
          <a:p>
            <a:r>
              <a:rPr lang="es-CL" dirty="0">
                <a:solidFill>
                  <a:schemeClr val="bg1"/>
                </a:solidFill>
              </a:rPr>
              <a:t>        </a:t>
            </a:r>
            <a:r>
              <a:rPr lang="es-CL" dirty="0" err="1">
                <a:solidFill>
                  <a:schemeClr val="bg1"/>
                </a:solidFill>
              </a:rPr>
              <a:t>agregarProducto</a:t>
            </a:r>
            <a:r>
              <a:rPr lang="es-CL" dirty="0">
                <a:solidFill>
                  <a:schemeClr val="bg1"/>
                </a:solidFill>
              </a:rPr>
              <a:t>(inventario);</a:t>
            </a:r>
          </a:p>
          <a:p>
            <a:r>
              <a:rPr lang="es-CL" dirty="0">
                <a:solidFill>
                  <a:schemeClr val="bg1"/>
                </a:solidFill>
              </a:rPr>
              <a:t>        break;</a:t>
            </a:r>
          </a:p>
          <a:p>
            <a:r>
              <a:rPr lang="es-CL" dirty="0">
                <a:solidFill>
                  <a:schemeClr val="bg1"/>
                </a:solidFill>
              </a:rPr>
              <a:t>      case '2':</a:t>
            </a:r>
          </a:p>
          <a:p>
            <a:r>
              <a:rPr lang="es-CL" dirty="0">
                <a:solidFill>
                  <a:schemeClr val="bg1"/>
                </a:solidFill>
              </a:rPr>
              <a:t>        </a:t>
            </a:r>
            <a:r>
              <a:rPr lang="es-CL" dirty="0" err="1">
                <a:solidFill>
                  <a:schemeClr val="bg1"/>
                </a:solidFill>
              </a:rPr>
              <a:t>eliminarProducto</a:t>
            </a:r>
            <a:r>
              <a:rPr lang="es-CL" dirty="0">
                <a:solidFill>
                  <a:schemeClr val="bg1"/>
                </a:solidFill>
              </a:rPr>
              <a:t>(inventario);</a:t>
            </a:r>
          </a:p>
          <a:p>
            <a:r>
              <a:rPr lang="es-CL" dirty="0">
                <a:solidFill>
                  <a:schemeClr val="bg1"/>
                </a:solidFill>
              </a:rPr>
              <a:t>        break;</a:t>
            </a:r>
          </a:p>
          <a:p>
            <a:r>
              <a:rPr lang="es-CL" dirty="0">
                <a:solidFill>
                  <a:schemeClr val="bg1"/>
                </a:solidFill>
              </a:rPr>
              <a:t>      case '3':</a:t>
            </a:r>
          </a:p>
          <a:p>
            <a:r>
              <a:rPr lang="es-CL" dirty="0">
                <a:solidFill>
                  <a:schemeClr val="bg1"/>
                </a:solidFill>
              </a:rPr>
              <a:t>        </a:t>
            </a:r>
            <a:r>
              <a:rPr lang="es-CL" dirty="0" err="1">
                <a:solidFill>
                  <a:schemeClr val="bg1"/>
                </a:solidFill>
              </a:rPr>
              <a:t>mostrarInventario</a:t>
            </a:r>
            <a:r>
              <a:rPr lang="es-CL" dirty="0">
                <a:solidFill>
                  <a:schemeClr val="bg1"/>
                </a:solidFill>
              </a:rPr>
              <a:t>(inventario);</a:t>
            </a:r>
          </a:p>
          <a:p>
            <a:r>
              <a:rPr lang="es-CL" dirty="0">
                <a:solidFill>
                  <a:schemeClr val="bg1"/>
                </a:solidFill>
              </a:rPr>
              <a:t>        break;</a:t>
            </a:r>
          </a:p>
          <a:p>
            <a:r>
              <a:rPr lang="es-CL" dirty="0">
                <a:solidFill>
                  <a:schemeClr val="bg1"/>
                </a:solidFill>
              </a:rPr>
              <a:t>      case '4':</a:t>
            </a:r>
          </a:p>
          <a:p>
            <a:r>
              <a:rPr lang="es-CL" dirty="0">
                <a:solidFill>
                  <a:schemeClr val="bg1"/>
                </a:solidFill>
              </a:rPr>
              <a:t>        </a:t>
            </a:r>
            <a:r>
              <a:rPr lang="es-CL" dirty="0" err="1">
                <a:solidFill>
                  <a:schemeClr val="bg1"/>
                </a:solidFill>
              </a:rPr>
              <a:t>print</a:t>
            </a:r>
            <a:r>
              <a:rPr lang="es-CL" dirty="0">
                <a:solidFill>
                  <a:schemeClr val="bg1"/>
                </a:solidFill>
              </a:rPr>
              <a:t>('Saliendo del sistema...');</a:t>
            </a:r>
          </a:p>
          <a:p>
            <a:r>
              <a:rPr lang="es-CL" dirty="0">
                <a:solidFill>
                  <a:schemeClr val="bg1"/>
                </a:solidFill>
              </a:rPr>
              <a:t>        </a:t>
            </a:r>
            <a:r>
              <a:rPr lang="es-CL" dirty="0" err="1">
                <a:solidFill>
                  <a:schemeClr val="bg1"/>
                </a:solidFill>
              </a:rPr>
              <a:t>return</a:t>
            </a:r>
            <a:r>
              <a:rPr lang="es-CL" dirty="0">
                <a:solidFill>
                  <a:schemeClr val="bg1"/>
                </a:solidFill>
              </a:rPr>
              <a:t>;</a:t>
            </a:r>
          </a:p>
          <a:p>
            <a:r>
              <a:rPr lang="es-CL" dirty="0">
                <a:solidFill>
                  <a:schemeClr val="bg1"/>
                </a:solidFill>
              </a:rPr>
              <a:t>      default:</a:t>
            </a:r>
          </a:p>
          <a:p>
            <a:r>
              <a:rPr lang="es-CL" dirty="0">
                <a:solidFill>
                  <a:schemeClr val="bg1"/>
                </a:solidFill>
              </a:rPr>
              <a:t>        </a:t>
            </a:r>
            <a:r>
              <a:rPr lang="es-CL" dirty="0" err="1">
                <a:solidFill>
                  <a:schemeClr val="bg1"/>
                </a:solidFill>
              </a:rPr>
              <a:t>print</a:t>
            </a:r>
            <a:r>
              <a:rPr lang="es-CL" dirty="0">
                <a:solidFill>
                  <a:schemeClr val="bg1"/>
                </a:solidFill>
              </a:rPr>
              <a:t>('Opción no válida. Intente de nuevo.');</a:t>
            </a:r>
          </a:p>
          <a:p>
            <a:r>
              <a:rPr lang="es-CL" dirty="0">
                <a:solidFill>
                  <a:schemeClr val="bg1"/>
                </a:solidFill>
              </a:rPr>
              <a:t>    }</a:t>
            </a:r>
          </a:p>
          <a:p>
            <a:r>
              <a:rPr lang="es-CL" dirty="0">
                <a:solidFill>
                  <a:schemeClr val="bg1"/>
                </a:solidFill>
              </a:rPr>
              <a:t>  }</a:t>
            </a:r>
          </a:p>
          <a:p>
            <a:r>
              <a:rPr lang="es-CL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91848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1215</Words>
  <Application>Microsoft Office PowerPoint</Application>
  <PresentationFormat>Panorámica</PresentationFormat>
  <Paragraphs>223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Tema de Office</vt:lpstr>
      <vt:lpstr>DART</vt:lpstr>
      <vt:lpstr>DART</vt:lpstr>
      <vt:lpstr>Fundamentos básicos de DART </vt:lpstr>
      <vt:lpstr>Fundamentos básicos de DART </vt:lpstr>
      <vt:lpstr>Fundamentos básicos de DART </vt:lpstr>
      <vt:lpstr>Fundamentos básicos de DART </vt:lpstr>
      <vt:lpstr>Fundamentos básicos de DART </vt:lpstr>
      <vt:lpstr>Fundamentos básicos de DART </vt:lpstr>
      <vt:lpstr>Interacción con el usuario</vt:lpstr>
      <vt:lpstr>Ejercicios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</dc:title>
  <dc:creator>Cuenta Microsoft</dc:creator>
  <cp:lastModifiedBy>Cuenta Microsoft</cp:lastModifiedBy>
  <cp:revision>3</cp:revision>
  <dcterms:created xsi:type="dcterms:W3CDTF">2024-09-09T21:27:50Z</dcterms:created>
  <dcterms:modified xsi:type="dcterms:W3CDTF">2024-09-10T19:49:51Z</dcterms:modified>
</cp:coreProperties>
</file>