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5143500" cx="9144000"/>
  <p:notesSz cx="6858000" cy="9144000"/>
  <p:embeddedFontLst>
    <p:embeddedFont>
      <p:font typeface="Bangers"/>
      <p:regular r:id="rId13"/>
    </p:embeddedFont>
    <p:embeddedFont>
      <p:font typeface="Merriweather"/>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Bangers-regular.fntdata"/><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Merriweather-bold.fntdata"/><Relationship Id="rId14" Type="http://schemas.openxmlformats.org/officeDocument/2006/relationships/font" Target="fonts/Merriweather-regular.fntdata"/><Relationship Id="rId17" Type="http://schemas.openxmlformats.org/officeDocument/2006/relationships/font" Target="fonts/Merriweather-boldItalic.fntdata"/><Relationship Id="rId16" Type="http://schemas.openxmlformats.org/officeDocument/2006/relationships/font" Target="fonts/Merriweather-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320332ed9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320332ed9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9f43f0a7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9f43f0a7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e4ed33efd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e4ed33efd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9f43f0a7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9f43f0a7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9f43f0a7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9f43f0a7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9f43f0a7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9f43f0a7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9f43f0a72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9f43f0a72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s://shiel1dm.github.io/comic-call/" TargetMode="Externa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1269625"/>
            <a:ext cx="8520600" cy="2052600"/>
          </a:xfrm>
          <a:prstGeom prst="rect">
            <a:avLst/>
          </a:prstGeom>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0">
                <a:solidFill>
                  <a:schemeClr val="lt1"/>
                </a:solidFill>
                <a:latin typeface="Bangers"/>
                <a:ea typeface="Bangers"/>
                <a:cs typeface="Bangers"/>
                <a:sym typeface="Bangers"/>
              </a:rPr>
              <a:t>Comic-Call</a:t>
            </a:r>
            <a:endParaRPr b="1" sz="10000">
              <a:solidFill>
                <a:schemeClr val="lt1"/>
              </a:solidFill>
              <a:latin typeface="Bangers"/>
              <a:ea typeface="Bangers"/>
              <a:cs typeface="Bangers"/>
              <a:sym typeface="Bangers"/>
            </a:endParaRPr>
          </a:p>
        </p:txBody>
      </p:sp>
      <p:sp>
        <p:nvSpPr>
          <p:cNvPr id="55" name="Google Shape;55;p13"/>
          <p:cNvSpPr txBox="1"/>
          <p:nvPr>
            <p:ph idx="1" type="subTitle"/>
          </p:nvPr>
        </p:nvSpPr>
        <p:spPr>
          <a:xfrm>
            <a:off x="311700" y="2984675"/>
            <a:ext cx="8520600" cy="792600"/>
          </a:xfrm>
          <a:prstGeom prst="rect">
            <a:avLst/>
          </a:prstGeom>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500">
                <a:solidFill>
                  <a:schemeClr val="lt1"/>
                </a:solidFill>
                <a:latin typeface="Bangers"/>
                <a:ea typeface="Bangers"/>
                <a:cs typeface="Bangers"/>
                <a:sym typeface="Bangers"/>
              </a:rPr>
              <a:t>Welcome Marvel Fans!</a:t>
            </a:r>
            <a:endParaRPr sz="3500">
              <a:solidFill>
                <a:schemeClr val="lt1"/>
              </a:solidFill>
              <a:latin typeface="Bangers"/>
              <a:ea typeface="Bangers"/>
              <a:cs typeface="Bangers"/>
              <a:sym typeface="Bangers"/>
            </a:endParaRPr>
          </a:p>
        </p:txBody>
      </p:sp>
      <p:sp>
        <p:nvSpPr>
          <p:cNvPr id="56" name="Google Shape;56;p13"/>
          <p:cNvSpPr txBox="1"/>
          <p:nvPr/>
        </p:nvSpPr>
        <p:spPr>
          <a:xfrm>
            <a:off x="1017975" y="3964775"/>
            <a:ext cx="461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By</a:t>
            </a:r>
            <a:endParaRPr/>
          </a:p>
        </p:txBody>
      </p:sp>
      <p:sp>
        <p:nvSpPr>
          <p:cNvPr id="57" name="Google Shape;57;p13"/>
          <p:cNvSpPr txBox="1"/>
          <p:nvPr/>
        </p:nvSpPr>
        <p:spPr>
          <a:xfrm>
            <a:off x="488100" y="3964775"/>
            <a:ext cx="8167800" cy="954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500">
                <a:solidFill>
                  <a:srgbClr val="F0131E"/>
                </a:solidFill>
                <a:latin typeface="Bangers"/>
                <a:ea typeface="Bangers"/>
                <a:cs typeface="Bangers"/>
                <a:sym typeface="Bangers"/>
              </a:rPr>
              <a:t>BY:</a:t>
            </a:r>
            <a:endParaRPr sz="2500">
              <a:solidFill>
                <a:srgbClr val="F0131E"/>
              </a:solidFill>
              <a:latin typeface="Bangers"/>
              <a:ea typeface="Bangers"/>
              <a:cs typeface="Bangers"/>
              <a:sym typeface="Bangers"/>
            </a:endParaRPr>
          </a:p>
          <a:p>
            <a:pPr indent="0" lvl="0" marL="0" rtl="0" algn="ctr">
              <a:spcBef>
                <a:spcPts val="0"/>
              </a:spcBef>
              <a:spcAft>
                <a:spcPts val="0"/>
              </a:spcAft>
              <a:buNone/>
            </a:pPr>
            <a:r>
              <a:rPr lang="en" sz="2500">
                <a:solidFill>
                  <a:srgbClr val="F0131E"/>
                </a:solidFill>
                <a:latin typeface="Bangers"/>
                <a:ea typeface="Bangers"/>
                <a:cs typeface="Bangers"/>
                <a:sym typeface="Bangers"/>
              </a:rPr>
              <a:t>-- Ali Ajami -- Claire DePotter -- Dan Shields -- Jeff Korby  --</a:t>
            </a:r>
            <a:endParaRPr sz="2500">
              <a:solidFill>
                <a:srgbClr val="F0131E"/>
              </a:solidFill>
              <a:latin typeface="Bangers"/>
              <a:ea typeface="Bangers"/>
              <a:cs typeface="Bangers"/>
              <a:sym typeface="Bangers"/>
            </a:endParaRPr>
          </a:p>
        </p:txBody>
      </p:sp>
      <p:pic>
        <p:nvPicPr>
          <p:cNvPr id="58" name="Google Shape;58;p13"/>
          <p:cNvPicPr preferRelativeResize="0"/>
          <p:nvPr/>
        </p:nvPicPr>
        <p:blipFill>
          <a:blip r:embed="rId3">
            <a:alphaModFix/>
          </a:blip>
          <a:stretch>
            <a:fillRect/>
          </a:stretch>
        </p:blipFill>
        <p:spPr>
          <a:xfrm>
            <a:off x="3263088" y="348125"/>
            <a:ext cx="2617825" cy="10501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ph type="title"/>
          </p:nvPr>
        </p:nvSpPr>
        <p:spPr>
          <a:xfrm>
            <a:off x="50" y="0"/>
            <a:ext cx="9144000" cy="5143500"/>
          </a:xfrm>
          <a:prstGeom prst="rect">
            <a:avLst/>
          </a:prstGeom>
          <a:solidFill>
            <a:schemeClr val="dk1"/>
          </a:solidFill>
          <a:ln>
            <a:noFill/>
          </a:ln>
        </p:spPr>
        <p:txBody>
          <a:bodyPr anchorCtr="0" anchor="ctr" bIns="91425" lIns="91425" spcFirstLastPara="1" rIns="91425" wrap="square" tIns="91425">
            <a:noAutofit/>
          </a:bodyPr>
          <a:lstStyle/>
          <a:p>
            <a:pPr indent="0" lvl="0" marL="457200" rtl="0" algn="l">
              <a:spcBef>
                <a:spcPts val="0"/>
              </a:spcBef>
              <a:spcAft>
                <a:spcPts val="0"/>
              </a:spcAft>
              <a:buNone/>
            </a:pPr>
            <a:r>
              <a:rPr lang="en" sz="3100">
                <a:solidFill>
                  <a:schemeClr val="lt1"/>
                </a:solidFill>
                <a:latin typeface="Bangers"/>
                <a:ea typeface="Bangers"/>
                <a:cs typeface="Bangers"/>
                <a:sym typeface="Bangers"/>
              </a:rPr>
              <a:t>Hello everyone, we are the </a:t>
            </a:r>
            <a:r>
              <a:rPr lang="en" sz="3100" u="sng">
                <a:solidFill>
                  <a:schemeClr val="lt1"/>
                </a:solidFill>
                <a:latin typeface="Bangers"/>
                <a:ea typeface="Bangers"/>
                <a:cs typeface="Bangers"/>
                <a:sym typeface="Bangers"/>
              </a:rPr>
              <a:t>404 AVENGERS</a:t>
            </a:r>
            <a:r>
              <a:rPr lang="en" sz="3100">
                <a:solidFill>
                  <a:schemeClr val="lt1"/>
                </a:solidFill>
                <a:latin typeface="Bangers"/>
                <a:ea typeface="Bangers"/>
                <a:cs typeface="Bangers"/>
                <a:sym typeface="Bangers"/>
              </a:rPr>
              <a:t>! </a:t>
            </a:r>
            <a:endParaRPr sz="3100">
              <a:solidFill>
                <a:schemeClr val="lt1"/>
              </a:solidFill>
              <a:latin typeface="Bangers"/>
              <a:ea typeface="Bangers"/>
              <a:cs typeface="Bangers"/>
              <a:sym typeface="Bangers"/>
            </a:endParaRPr>
          </a:p>
          <a:p>
            <a:pPr indent="0" lvl="0" marL="0" rtl="0" algn="ctr">
              <a:spcBef>
                <a:spcPts val="0"/>
              </a:spcBef>
              <a:spcAft>
                <a:spcPts val="0"/>
              </a:spcAft>
              <a:buNone/>
            </a:pPr>
            <a:r>
              <a:t/>
            </a:r>
            <a:endParaRPr sz="3100">
              <a:solidFill>
                <a:schemeClr val="lt1"/>
              </a:solidFill>
              <a:latin typeface="Bangers"/>
              <a:ea typeface="Bangers"/>
              <a:cs typeface="Bangers"/>
              <a:sym typeface="Bangers"/>
            </a:endParaRPr>
          </a:p>
          <a:p>
            <a:pPr indent="0" lvl="0" marL="457200" rtl="0" algn="l">
              <a:spcBef>
                <a:spcPts val="0"/>
              </a:spcBef>
              <a:spcAft>
                <a:spcPts val="0"/>
              </a:spcAft>
              <a:buNone/>
            </a:pPr>
            <a:r>
              <a:rPr lang="en" sz="2500">
                <a:solidFill>
                  <a:srgbClr val="F0131E"/>
                </a:solidFill>
                <a:latin typeface="Merriweather"/>
                <a:ea typeface="Merriweather"/>
                <a:cs typeface="Merriweather"/>
                <a:sym typeface="Merriweather"/>
              </a:rPr>
              <a:t>Our mission is to allow Marvel fans and find information on all of their favorite characters in the Marvel Universe. We combined the forces of both Marvel and Wikipedia to bring you the ULTIMATE Marvel search tool experience. Once you use our website it will be the only way for Marvel fans to search.</a:t>
            </a:r>
            <a:endParaRPr sz="2500">
              <a:solidFill>
                <a:srgbClr val="F0131E"/>
              </a:solidFill>
              <a:latin typeface="Merriweather"/>
              <a:ea typeface="Merriweather"/>
              <a:cs typeface="Merriweather"/>
              <a:sym typeface="Merriweathe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7" name="Shape 67"/>
        <p:cNvGrpSpPr/>
        <p:nvPr/>
      </p:nvGrpSpPr>
      <p:grpSpPr>
        <a:xfrm>
          <a:off x="0" y="0"/>
          <a:ext cx="0" cy="0"/>
          <a:chOff x="0" y="0"/>
          <a:chExt cx="0" cy="0"/>
        </a:xfrm>
      </p:grpSpPr>
      <p:sp>
        <p:nvSpPr>
          <p:cNvPr id="68" name="Google Shape;68;p15"/>
          <p:cNvSpPr txBox="1"/>
          <p:nvPr>
            <p:ph type="title"/>
          </p:nvPr>
        </p:nvSpPr>
        <p:spPr>
          <a:xfrm>
            <a:off x="311700" y="905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5500">
                <a:solidFill>
                  <a:srgbClr val="FFFFFF"/>
                </a:solidFill>
                <a:latin typeface="Bangers"/>
                <a:ea typeface="Bangers"/>
                <a:cs typeface="Bangers"/>
                <a:sym typeface="Bangers"/>
              </a:rPr>
              <a:t>Concept</a:t>
            </a:r>
            <a:endParaRPr sz="5500">
              <a:solidFill>
                <a:srgbClr val="FFFFFF"/>
              </a:solidFill>
              <a:latin typeface="Bangers"/>
              <a:ea typeface="Bangers"/>
              <a:cs typeface="Bangers"/>
              <a:sym typeface="Bangers"/>
            </a:endParaRPr>
          </a:p>
        </p:txBody>
      </p:sp>
      <p:sp>
        <p:nvSpPr>
          <p:cNvPr id="69" name="Google Shape;69;p15"/>
          <p:cNvSpPr txBox="1"/>
          <p:nvPr>
            <p:ph idx="1" type="body"/>
          </p:nvPr>
        </p:nvSpPr>
        <p:spPr>
          <a:xfrm>
            <a:off x="238350" y="1204200"/>
            <a:ext cx="8520600" cy="2735100"/>
          </a:xfrm>
          <a:prstGeom prst="rect">
            <a:avLst/>
          </a:prstGeom>
        </p:spPr>
        <p:txBody>
          <a:bodyPr anchorCtr="0" anchor="t" bIns="91425" lIns="91425" spcFirstLastPara="1" rIns="91425" wrap="square" tIns="0">
            <a:noAutofit/>
          </a:bodyPr>
          <a:lstStyle/>
          <a:p>
            <a:pPr indent="-349250" lvl="0" marL="457200" rtl="0" algn="l">
              <a:spcBef>
                <a:spcPts val="0"/>
              </a:spcBef>
              <a:spcAft>
                <a:spcPts val="0"/>
              </a:spcAft>
              <a:buClr>
                <a:srgbClr val="F0131E"/>
              </a:buClr>
              <a:buSzPts val="1900"/>
              <a:buFont typeface="Merriweather"/>
              <a:buChar char="●"/>
            </a:pPr>
            <a:r>
              <a:rPr lang="en" sz="1900">
                <a:solidFill>
                  <a:srgbClr val="F0131E"/>
                </a:solidFill>
                <a:latin typeface="Merriweather"/>
                <a:ea typeface="Merriweather"/>
                <a:cs typeface="Merriweather"/>
                <a:sym typeface="Merriweather"/>
              </a:rPr>
              <a:t>This website is a way to search for characters in the Marvel Universe using both the Marvel and Wikipedia APIs. </a:t>
            </a:r>
            <a:endParaRPr sz="1900">
              <a:solidFill>
                <a:srgbClr val="F0131E"/>
              </a:solidFill>
              <a:latin typeface="Merriweather"/>
              <a:ea typeface="Merriweather"/>
              <a:cs typeface="Merriweather"/>
              <a:sym typeface="Merriweather"/>
            </a:endParaRPr>
          </a:p>
          <a:p>
            <a:pPr indent="0" lvl="0" marL="0" rtl="0" algn="l">
              <a:spcBef>
                <a:spcPts val="1600"/>
              </a:spcBef>
              <a:spcAft>
                <a:spcPts val="0"/>
              </a:spcAft>
              <a:buNone/>
            </a:pPr>
            <a:r>
              <a:t/>
            </a:r>
            <a:endParaRPr sz="1900">
              <a:solidFill>
                <a:srgbClr val="F0131E"/>
              </a:solidFill>
              <a:latin typeface="Merriweather"/>
              <a:ea typeface="Merriweather"/>
              <a:cs typeface="Merriweather"/>
              <a:sym typeface="Merriweather"/>
            </a:endParaRPr>
          </a:p>
          <a:p>
            <a:pPr indent="-349250" lvl="0" marL="457200" rtl="0" algn="l">
              <a:spcBef>
                <a:spcPts val="1600"/>
              </a:spcBef>
              <a:spcAft>
                <a:spcPts val="0"/>
              </a:spcAft>
              <a:buClr>
                <a:srgbClr val="F0131E"/>
              </a:buClr>
              <a:buSzPts val="1900"/>
              <a:buFont typeface="Merriweather"/>
              <a:buChar char="●"/>
            </a:pPr>
            <a:r>
              <a:rPr lang="en" sz="1900">
                <a:solidFill>
                  <a:srgbClr val="F0131E"/>
                </a:solidFill>
                <a:latin typeface="Merriweather"/>
                <a:ea typeface="Merriweather"/>
                <a:cs typeface="Merriweather"/>
                <a:sym typeface="Merriweather"/>
              </a:rPr>
              <a:t>Our motivation - We love Marvel so much and want to spread the love to all. Also so we wouldn’t fail the assignment.</a:t>
            </a:r>
            <a:endParaRPr sz="1900">
              <a:solidFill>
                <a:srgbClr val="F0131E"/>
              </a:solidFill>
              <a:latin typeface="Merriweather"/>
              <a:ea typeface="Merriweather"/>
              <a:cs typeface="Merriweather"/>
              <a:sym typeface="Merriweather"/>
            </a:endParaRPr>
          </a:p>
          <a:p>
            <a:pPr indent="0" lvl="0" marL="0" rtl="0" algn="l">
              <a:spcBef>
                <a:spcPts val="1600"/>
              </a:spcBef>
              <a:spcAft>
                <a:spcPts val="1600"/>
              </a:spcAft>
              <a:buNone/>
            </a:pPr>
            <a:r>
              <a:t/>
            </a:r>
            <a:endParaRPr sz="1300">
              <a:solidFill>
                <a:srgbClr val="F0131E"/>
              </a:solidFill>
              <a:highlight>
                <a:schemeClr val="dk1"/>
              </a:highlight>
              <a:latin typeface="Merriweather"/>
              <a:ea typeface="Merriweather"/>
              <a:cs typeface="Merriweather"/>
              <a:sym typeface="Merriweathe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73" name="Shape 73"/>
        <p:cNvGrpSpPr/>
        <p:nvPr/>
      </p:nvGrpSpPr>
      <p:grpSpPr>
        <a:xfrm>
          <a:off x="0" y="0"/>
          <a:ext cx="0" cy="0"/>
          <a:chOff x="0" y="0"/>
          <a:chExt cx="0" cy="0"/>
        </a:xfrm>
      </p:grpSpPr>
      <p:sp>
        <p:nvSpPr>
          <p:cNvPr id="74" name="Google Shape;74;p16"/>
          <p:cNvSpPr txBox="1"/>
          <p:nvPr>
            <p:ph type="title"/>
          </p:nvPr>
        </p:nvSpPr>
        <p:spPr>
          <a:xfrm>
            <a:off x="311700" y="335300"/>
            <a:ext cx="8520600" cy="572700"/>
          </a:xfrm>
          <a:prstGeom prst="rect">
            <a:avLst/>
          </a:prstGeom>
        </p:spPr>
        <p:txBody>
          <a:bodyPr anchorCtr="0" anchor="t" bIns="91425" lIns="91425" spcFirstLastPara="1" rIns="91425" wrap="square" tIns="91425">
            <a:noAutofit/>
          </a:bodyPr>
          <a:lstStyle/>
          <a:p>
            <a:pPr indent="0" lvl="0" marL="457200" rtl="0" algn="ctr">
              <a:spcBef>
                <a:spcPts val="0"/>
              </a:spcBef>
              <a:spcAft>
                <a:spcPts val="1600"/>
              </a:spcAft>
              <a:buClr>
                <a:schemeClr val="dk1"/>
              </a:buClr>
              <a:buSzPts val="1100"/>
              <a:buFont typeface="Arial"/>
              <a:buNone/>
            </a:pPr>
            <a:r>
              <a:rPr lang="en" sz="5500">
                <a:solidFill>
                  <a:schemeClr val="lt1"/>
                </a:solidFill>
                <a:latin typeface="Bangers"/>
                <a:ea typeface="Bangers"/>
                <a:cs typeface="Bangers"/>
                <a:sym typeface="Bangers"/>
              </a:rPr>
              <a:t>USER STORY</a:t>
            </a:r>
            <a:endParaRPr sz="5500"/>
          </a:p>
        </p:txBody>
      </p:sp>
      <p:sp>
        <p:nvSpPr>
          <p:cNvPr id="75" name="Google Shape;75;p16"/>
          <p:cNvSpPr txBox="1"/>
          <p:nvPr>
            <p:ph idx="1" type="body"/>
          </p:nvPr>
        </p:nvSpPr>
        <p:spPr>
          <a:xfrm>
            <a:off x="311700" y="761300"/>
            <a:ext cx="8520600" cy="3416400"/>
          </a:xfrm>
          <a:prstGeom prst="rect">
            <a:avLst/>
          </a:prstGeom>
        </p:spPr>
        <p:txBody>
          <a:bodyPr anchorCtr="0" anchor="t" bIns="91425" lIns="91425" spcFirstLastPara="1" rIns="91425" wrap="square" tIns="91425">
            <a:noAutofit/>
          </a:bodyPr>
          <a:lstStyle/>
          <a:p>
            <a:pPr indent="0" lvl="0" marL="457200" rtl="0" algn="l">
              <a:lnSpc>
                <a:spcPct val="100000"/>
              </a:lnSpc>
              <a:spcBef>
                <a:spcPts val="0"/>
              </a:spcBef>
              <a:spcAft>
                <a:spcPts val="0"/>
              </a:spcAft>
              <a:buClr>
                <a:schemeClr val="dk1"/>
              </a:buClr>
              <a:buSzPts val="1100"/>
              <a:buFont typeface="Arial"/>
              <a:buNone/>
            </a:pPr>
            <a:r>
              <a:t/>
            </a:r>
            <a:endParaRPr sz="2400">
              <a:solidFill>
                <a:schemeClr val="lt1"/>
              </a:solidFill>
              <a:latin typeface="Merriweather"/>
              <a:ea typeface="Merriweather"/>
              <a:cs typeface="Merriweather"/>
              <a:sym typeface="Merriweather"/>
            </a:endParaRPr>
          </a:p>
          <a:p>
            <a:pPr indent="-323850" lvl="0" marL="457200" rtl="0" algn="l">
              <a:spcBef>
                <a:spcPts val="1600"/>
              </a:spcBef>
              <a:spcAft>
                <a:spcPts val="0"/>
              </a:spcAft>
              <a:buClr>
                <a:srgbClr val="F0131E"/>
              </a:buClr>
              <a:buSzPts val="1500"/>
              <a:buFont typeface="Merriweather"/>
              <a:buChar char="●"/>
            </a:pPr>
            <a:r>
              <a:rPr lang="en" sz="1500">
                <a:solidFill>
                  <a:srgbClr val="F0131E"/>
                </a:solidFill>
                <a:latin typeface="Merriweather"/>
                <a:ea typeface="Merriweather"/>
                <a:cs typeface="Merriweather"/>
                <a:sym typeface="Merriweather"/>
              </a:rPr>
              <a:t>When I visit the website</a:t>
            </a:r>
            <a:endParaRPr sz="1500">
              <a:solidFill>
                <a:srgbClr val="F0131E"/>
              </a:solidFill>
              <a:latin typeface="Merriweather"/>
              <a:ea typeface="Merriweather"/>
              <a:cs typeface="Merriweather"/>
              <a:sym typeface="Merriweather"/>
            </a:endParaRPr>
          </a:p>
          <a:p>
            <a:pPr indent="-323850" lvl="0" marL="457200" rtl="0" algn="l">
              <a:spcBef>
                <a:spcPts val="0"/>
              </a:spcBef>
              <a:spcAft>
                <a:spcPts val="0"/>
              </a:spcAft>
              <a:buClr>
                <a:srgbClr val="F0131E"/>
              </a:buClr>
              <a:buSzPts val="1500"/>
              <a:buFont typeface="Merriweather"/>
              <a:buChar char="●"/>
            </a:pPr>
            <a:r>
              <a:rPr lang="en" sz="1500">
                <a:solidFill>
                  <a:srgbClr val="F0131E"/>
                </a:solidFill>
                <a:latin typeface="Merriweather"/>
                <a:ea typeface="Merriweather"/>
                <a:cs typeface="Merriweather"/>
                <a:sym typeface="Merriweather"/>
              </a:rPr>
              <a:t>I am presented with a search bar</a:t>
            </a:r>
            <a:endParaRPr sz="1500">
              <a:solidFill>
                <a:srgbClr val="F0131E"/>
              </a:solidFill>
              <a:latin typeface="Merriweather"/>
              <a:ea typeface="Merriweather"/>
              <a:cs typeface="Merriweather"/>
              <a:sym typeface="Merriweather"/>
            </a:endParaRPr>
          </a:p>
          <a:p>
            <a:pPr indent="-323850" lvl="0" marL="457200" rtl="0" algn="l">
              <a:spcBef>
                <a:spcPts val="0"/>
              </a:spcBef>
              <a:spcAft>
                <a:spcPts val="0"/>
              </a:spcAft>
              <a:buClr>
                <a:srgbClr val="F0131E"/>
              </a:buClr>
              <a:buSzPts val="1500"/>
              <a:buFont typeface="Merriweather"/>
              <a:buChar char="●"/>
            </a:pPr>
            <a:r>
              <a:rPr lang="en" sz="1500">
                <a:solidFill>
                  <a:srgbClr val="F0131E"/>
                </a:solidFill>
                <a:latin typeface="Merriweather"/>
                <a:ea typeface="Merriweather"/>
                <a:cs typeface="Merriweather"/>
                <a:sym typeface="Merriweather"/>
              </a:rPr>
              <a:t>so I can search any Marvel character</a:t>
            </a:r>
            <a:endParaRPr sz="1500">
              <a:solidFill>
                <a:srgbClr val="F0131E"/>
              </a:solidFill>
              <a:latin typeface="Merriweather"/>
              <a:ea typeface="Merriweather"/>
              <a:cs typeface="Merriweather"/>
              <a:sym typeface="Merriweather"/>
            </a:endParaRPr>
          </a:p>
          <a:p>
            <a:pPr indent="-323850" lvl="0" marL="457200" rtl="0" algn="l">
              <a:spcBef>
                <a:spcPts val="0"/>
              </a:spcBef>
              <a:spcAft>
                <a:spcPts val="0"/>
              </a:spcAft>
              <a:buClr>
                <a:srgbClr val="F0131E"/>
              </a:buClr>
              <a:buSzPts val="1500"/>
              <a:buFont typeface="Merriweather"/>
              <a:buChar char="●"/>
            </a:pPr>
            <a:r>
              <a:rPr lang="en" sz="1500">
                <a:solidFill>
                  <a:srgbClr val="F0131E"/>
                </a:solidFill>
                <a:latin typeface="Merriweather"/>
                <a:ea typeface="Merriweather"/>
                <a:cs typeface="Merriweather"/>
                <a:sym typeface="Merriweather"/>
              </a:rPr>
              <a:t>When I search a Marvel Character</a:t>
            </a:r>
            <a:endParaRPr sz="1500">
              <a:solidFill>
                <a:srgbClr val="F0131E"/>
              </a:solidFill>
              <a:latin typeface="Merriweather"/>
              <a:ea typeface="Merriweather"/>
              <a:cs typeface="Merriweather"/>
              <a:sym typeface="Merriweather"/>
            </a:endParaRPr>
          </a:p>
          <a:p>
            <a:pPr indent="-323850" lvl="0" marL="457200" rtl="0" algn="l">
              <a:spcBef>
                <a:spcPts val="0"/>
              </a:spcBef>
              <a:spcAft>
                <a:spcPts val="0"/>
              </a:spcAft>
              <a:buClr>
                <a:srgbClr val="F0131E"/>
              </a:buClr>
              <a:buSzPts val="1500"/>
              <a:buFont typeface="Merriweather"/>
              <a:buChar char="●"/>
            </a:pPr>
            <a:r>
              <a:rPr lang="en" sz="1500">
                <a:solidFill>
                  <a:srgbClr val="F0131E"/>
                </a:solidFill>
                <a:latin typeface="Merriweather"/>
                <a:ea typeface="Merriweather"/>
                <a:cs typeface="Merriweather"/>
                <a:sym typeface="Merriweather"/>
              </a:rPr>
              <a:t>I am taken to the related Wikipedia page</a:t>
            </a:r>
            <a:endParaRPr sz="1500">
              <a:solidFill>
                <a:srgbClr val="F0131E"/>
              </a:solidFill>
              <a:latin typeface="Merriweather"/>
              <a:ea typeface="Merriweather"/>
              <a:cs typeface="Merriweather"/>
              <a:sym typeface="Merriweather"/>
            </a:endParaRPr>
          </a:p>
          <a:p>
            <a:pPr indent="-323850" lvl="0" marL="457200" rtl="0" algn="l">
              <a:spcBef>
                <a:spcPts val="0"/>
              </a:spcBef>
              <a:spcAft>
                <a:spcPts val="0"/>
              </a:spcAft>
              <a:buClr>
                <a:srgbClr val="F0131E"/>
              </a:buClr>
              <a:buSzPts val="1500"/>
              <a:buFont typeface="Merriweather"/>
              <a:buChar char="●"/>
            </a:pPr>
            <a:r>
              <a:rPr lang="en" sz="1500">
                <a:solidFill>
                  <a:srgbClr val="F0131E"/>
                </a:solidFill>
                <a:latin typeface="Merriweather"/>
                <a:ea typeface="Merriweather"/>
                <a:cs typeface="Merriweather"/>
                <a:sym typeface="Merriweather"/>
              </a:rPr>
              <a:t>So I can access information about what movies and comics to find said character in</a:t>
            </a:r>
            <a:endParaRPr sz="1500">
              <a:solidFill>
                <a:srgbClr val="F0131E"/>
              </a:solidFill>
              <a:latin typeface="Merriweather"/>
              <a:ea typeface="Merriweather"/>
              <a:cs typeface="Merriweather"/>
              <a:sym typeface="Merriweather"/>
            </a:endParaRPr>
          </a:p>
          <a:p>
            <a:pPr indent="-323850" lvl="0" marL="457200" rtl="0" algn="l">
              <a:spcBef>
                <a:spcPts val="0"/>
              </a:spcBef>
              <a:spcAft>
                <a:spcPts val="0"/>
              </a:spcAft>
              <a:buClr>
                <a:srgbClr val="F0131E"/>
              </a:buClr>
              <a:buSzPts val="1500"/>
              <a:buFont typeface="Merriweather"/>
              <a:buChar char="●"/>
            </a:pPr>
            <a:r>
              <a:rPr lang="en" sz="1500">
                <a:solidFill>
                  <a:srgbClr val="F0131E"/>
                </a:solidFill>
                <a:latin typeface="Merriweather"/>
                <a:ea typeface="Merriweather"/>
                <a:cs typeface="Merriweather"/>
                <a:sym typeface="Merriweather"/>
              </a:rPr>
              <a:t>When I scroll down on the page</a:t>
            </a:r>
            <a:endParaRPr sz="1500">
              <a:solidFill>
                <a:srgbClr val="F0131E"/>
              </a:solidFill>
              <a:latin typeface="Merriweather"/>
              <a:ea typeface="Merriweather"/>
              <a:cs typeface="Merriweather"/>
              <a:sym typeface="Merriweather"/>
            </a:endParaRPr>
          </a:p>
          <a:p>
            <a:pPr indent="-323850" lvl="0" marL="457200" rtl="0" algn="l">
              <a:spcBef>
                <a:spcPts val="0"/>
              </a:spcBef>
              <a:spcAft>
                <a:spcPts val="0"/>
              </a:spcAft>
              <a:buClr>
                <a:srgbClr val="F0131E"/>
              </a:buClr>
              <a:buSzPts val="1500"/>
              <a:buFont typeface="Merriweather"/>
              <a:buChar char="●"/>
            </a:pPr>
            <a:r>
              <a:rPr lang="en" sz="1500">
                <a:solidFill>
                  <a:srgbClr val="F0131E"/>
                </a:solidFill>
                <a:latin typeface="Merriweather"/>
                <a:ea typeface="Merriweather"/>
                <a:cs typeface="Merriweather"/>
                <a:sym typeface="Merriweather"/>
              </a:rPr>
              <a:t>I am presented with a carousel of pictures of popular Marvel Characters</a:t>
            </a:r>
            <a:endParaRPr sz="1500">
              <a:solidFill>
                <a:srgbClr val="F0131E"/>
              </a:solidFill>
              <a:latin typeface="Merriweather"/>
              <a:ea typeface="Merriweather"/>
              <a:cs typeface="Merriweather"/>
              <a:sym typeface="Merriweather"/>
            </a:endParaRPr>
          </a:p>
          <a:p>
            <a:pPr indent="-323850" lvl="0" marL="457200" rtl="0" algn="l">
              <a:spcBef>
                <a:spcPts val="0"/>
              </a:spcBef>
              <a:spcAft>
                <a:spcPts val="0"/>
              </a:spcAft>
              <a:buClr>
                <a:srgbClr val="F0131E"/>
              </a:buClr>
              <a:buSzPts val="1500"/>
              <a:buFont typeface="Merriweather"/>
              <a:buChar char="●"/>
            </a:pPr>
            <a:r>
              <a:rPr lang="en" sz="1500">
                <a:solidFill>
                  <a:srgbClr val="F0131E"/>
                </a:solidFill>
                <a:latin typeface="Merriweather"/>
                <a:ea typeface="Merriweather"/>
                <a:cs typeface="Merriweather"/>
                <a:sym typeface="Merriweather"/>
              </a:rPr>
              <a:t>So I can click on any of the popular pictures</a:t>
            </a:r>
            <a:endParaRPr sz="1500">
              <a:solidFill>
                <a:srgbClr val="F0131E"/>
              </a:solidFill>
              <a:latin typeface="Merriweather"/>
              <a:ea typeface="Merriweather"/>
              <a:cs typeface="Merriweather"/>
              <a:sym typeface="Merriweather"/>
            </a:endParaRPr>
          </a:p>
          <a:p>
            <a:pPr indent="-323850" lvl="0" marL="457200" rtl="0" algn="l">
              <a:spcBef>
                <a:spcPts val="0"/>
              </a:spcBef>
              <a:spcAft>
                <a:spcPts val="0"/>
              </a:spcAft>
              <a:buClr>
                <a:srgbClr val="F0131E"/>
              </a:buClr>
              <a:buSzPts val="1500"/>
              <a:buFont typeface="Merriweather"/>
              <a:buChar char="●"/>
            </a:pPr>
            <a:r>
              <a:rPr lang="en" sz="1500">
                <a:solidFill>
                  <a:srgbClr val="F0131E"/>
                </a:solidFill>
                <a:latin typeface="Merriweather"/>
                <a:ea typeface="Merriweather"/>
                <a:cs typeface="Merriweather"/>
                <a:sym typeface="Merriweather"/>
              </a:rPr>
              <a:t>When I click on one of the pictures</a:t>
            </a:r>
            <a:endParaRPr sz="1500">
              <a:solidFill>
                <a:srgbClr val="F0131E"/>
              </a:solidFill>
              <a:latin typeface="Merriweather"/>
              <a:ea typeface="Merriweather"/>
              <a:cs typeface="Merriweather"/>
              <a:sym typeface="Merriweather"/>
            </a:endParaRPr>
          </a:p>
          <a:p>
            <a:pPr indent="-323850" lvl="0" marL="457200" rtl="0" algn="l">
              <a:spcBef>
                <a:spcPts val="0"/>
              </a:spcBef>
              <a:spcAft>
                <a:spcPts val="0"/>
              </a:spcAft>
              <a:buClr>
                <a:srgbClr val="F0131E"/>
              </a:buClr>
              <a:buSzPts val="1500"/>
              <a:buFont typeface="Merriweather"/>
              <a:buChar char="●"/>
            </a:pPr>
            <a:r>
              <a:rPr lang="en" sz="1500">
                <a:solidFill>
                  <a:srgbClr val="F0131E"/>
                </a:solidFill>
                <a:latin typeface="Merriweather"/>
                <a:ea typeface="Merriweather"/>
                <a:cs typeface="Merriweather"/>
                <a:sym typeface="Merriweather"/>
              </a:rPr>
              <a:t>I am taken to the related Wikipedia page</a:t>
            </a:r>
            <a:endParaRPr sz="1500">
              <a:solidFill>
                <a:srgbClr val="F0131E"/>
              </a:solidFill>
              <a:latin typeface="Merriweather"/>
              <a:ea typeface="Merriweather"/>
              <a:cs typeface="Merriweather"/>
              <a:sym typeface="Merriweather"/>
            </a:endParaRPr>
          </a:p>
          <a:p>
            <a:pPr indent="-323850" lvl="0" marL="457200" rtl="0" algn="l">
              <a:spcBef>
                <a:spcPts val="0"/>
              </a:spcBef>
              <a:spcAft>
                <a:spcPts val="0"/>
              </a:spcAft>
              <a:buClr>
                <a:srgbClr val="F0131E"/>
              </a:buClr>
              <a:buSzPts val="1500"/>
              <a:buFont typeface="Merriweather"/>
              <a:buChar char="●"/>
            </a:pPr>
            <a:r>
              <a:rPr lang="en" sz="1500">
                <a:solidFill>
                  <a:srgbClr val="F0131E"/>
                </a:solidFill>
                <a:latin typeface="Merriweather"/>
                <a:ea typeface="Merriweather"/>
                <a:cs typeface="Merriweather"/>
                <a:sym typeface="Merriweather"/>
              </a:rPr>
              <a:t>So I can access information about what movies and comics to find said character in.</a:t>
            </a:r>
            <a:endParaRPr sz="1500">
              <a:solidFill>
                <a:srgbClr val="F0131E"/>
              </a:solidFill>
              <a:latin typeface="Merriweather"/>
              <a:ea typeface="Merriweather"/>
              <a:cs typeface="Merriweather"/>
              <a:sym typeface="Merriweather"/>
            </a:endParaRPr>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5500">
                <a:solidFill>
                  <a:srgbClr val="FFFFFF"/>
                </a:solidFill>
                <a:latin typeface="Bangers"/>
                <a:ea typeface="Bangers"/>
                <a:cs typeface="Bangers"/>
                <a:sym typeface="Bangers"/>
              </a:rPr>
              <a:t>Process</a:t>
            </a:r>
            <a:endParaRPr sz="5500">
              <a:solidFill>
                <a:srgbClr val="FFFFFF"/>
              </a:solidFill>
              <a:latin typeface="Bangers"/>
              <a:ea typeface="Bangers"/>
              <a:cs typeface="Bangers"/>
              <a:sym typeface="Bangers"/>
            </a:endParaRPr>
          </a:p>
        </p:txBody>
      </p:sp>
      <p:sp>
        <p:nvSpPr>
          <p:cNvPr id="81" name="Google Shape;81;p17"/>
          <p:cNvSpPr txBox="1"/>
          <p:nvPr>
            <p:ph idx="1" type="body"/>
          </p:nvPr>
        </p:nvSpPr>
        <p:spPr>
          <a:xfrm>
            <a:off x="311700" y="1653675"/>
            <a:ext cx="8520600" cy="2893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0131E"/>
              </a:buClr>
              <a:buSzPts val="1800"/>
              <a:buFont typeface="Merriweather"/>
              <a:buChar char="●"/>
            </a:pPr>
            <a:r>
              <a:rPr lang="en">
                <a:solidFill>
                  <a:srgbClr val="F0131E"/>
                </a:solidFill>
                <a:latin typeface="Merriweather"/>
                <a:ea typeface="Merriweather"/>
                <a:cs typeface="Merriweather"/>
                <a:sym typeface="Merriweather"/>
              </a:rPr>
              <a:t>HTML, CSS, Javascript, JQuery, Bulma, APIs, Cloudflare, Google Fonts, etc.</a:t>
            </a:r>
            <a:endParaRPr>
              <a:solidFill>
                <a:srgbClr val="F0131E"/>
              </a:solidFill>
              <a:latin typeface="Merriweather"/>
              <a:ea typeface="Merriweather"/>
              <a:cs typeface="Merriweather"/>
              <a:sym typeface="Merriweather"/>
            </a:endParaRPr>
          </a:p>
          <a:p>
            <a:pPr indent="-342900" lvl="0" marL="457200" rtl="0" algn="l">
              <a:spcBef>
                <a:spcPts val="0"/>
              </a:spcBef>
              <a:spcAft>
                <a:spcPts val="0"/>
              </a:spcAft>
              <a:buClr>
                <a:srgbClr val="F0131E"/>
              </a:buClr>
              <a:buSzPts val="1800"/>
              <a:buFont typeface="Merriweather"/>
              <a:buChar char="●"/>
            </a:pPr>
            <a:r>
              <a:rPr lang="en">
                <a:solidFill>
                  <a:srgbClr val="F0131E"/>
                </a:solidFill>
                <a:latin typeface="Merriweather"/>
                <a:ea typeface="Merriweather"/>
                <a:cs typeface="Merriweather"/>
                <a:sym typeface="Merriweather"/>
              </a:rPr>
              <a:t>Dan - Marvel API Sorcerer and Git Bitch</a:t>
            </a:r>
            <a:endParaRPr>
              <a:solidFill>
                <a:srgbClr val="F0131E"/>
              </a:solidFill>
              <a:latin typeface="Merriweather"/>
              <a:ea typeface="Merriweather"/>
              <a:cs typeface="Merriweather"/>
              <a:sym typeface="Merriweather"/>
            </a:endParaRPr>
          </a:p>
          <a:p>
            <a:pPr indent="-342900" lvl="0" marL="457200" rtl="0" algn="l">
              <a:spcBef>
                <a:spcPts val="0"/>
              </a:spcBef>
              <a:spcAft>
                <a:spcPts val="0"/>
              </a:spcAft>
              <a:buClr>
                <a:srgbClr val="F0131E"/>
              </a:buClr>
              <a:buSzPts val="1800"/>
              <a:buFont typeface="Merriweather"/>
              <a:buChar char="●"/>
            </a:pPr>
            <a:r>
              <a:rPr lang="en">
                <a:solidFill>
                  <a:srgbClr val="F0131E"/>
                </a:solidFill>
                <a:latin typeface="Merriweather"/>
                <a:ea typeface="Merriweather"/>
                <a:cs typeface="Merriweather"/>
                <a:sym typeface="Merriweather"/>
              </a:rPr>
              <a:t>Claire - Wikipedia API and Bulma Witch</a:t>
            </a:r>
            <a:endParaRPr>
              <a:solidFill>
                <a:srgbClr val="F0131E"/>
              </a:solidFill>
              <a:latin typeface="Merriweather"/>
              <a:ea typeface="Merriweather"/>
              <a:cs typeface="Merriweather"/>
              <a:sym typeface="Merriweather"/>
            </a:endParaRPr>
          </a:p>
          <a:p>
            <a:pPr indent="-342900" lvl="0" marL="457200" rtl="0" algn="l">
              <a:spcBef>
                <a:spcPts val="0"/>
              </a:spcBef>
              <a:spcAft>
                <a:spcPts val="0"/>
              </a:spcAft>
              <a:buClr>
                <a:srgbClr val="F0131E"/>
              </a:buClr>
              <a:buSzPts val="1800"/>
              <a:buFont typeface="Merriweather"/>
              <a:buChar char="●"/>
            </a:pPr>
            <a:r>
              <a:rPr lang="en">
                <a:solidFill>
                  <a:srgbClr val="F0131E"/>
                </a:solidFill>
                <a:latin typeface="Merriweather"/>
                <a:ea typeface="Merriweather"/>
                <a:cs typeface="Merriweather"/>
                <a:sym typeface="Merriweather"/>
              </a:rPr>
              <a:t>Jeff - Styler, HTML, CSS, Formatting Wizard</a:t>
            </a:r>
            <a:endParaRPr>
              <a:solidFill>
                <a:srgbClr val="F0131E"/>
              </a:solidFill>
              <a:latin typeface="Merriweather"/>
              <a:ea typeface="Merriweather"/>
              <a:cs typeface="Merriweather"/>
              <a:sym typeface="Merriweather"/>
            </a:endParaRPr>
          </a:p>
          <a:p>
            <a:pPr indent="-342900" lvl="0" marL="457200" rtl="0" algn="l">
              <a:spcBef>
                <a:spcPts val="0"/>
              </a:spcBef>
              <a:spcAft>
                <a:spcPts val="0"/>
              </a:spcAft>
              <a:buClr>
                <a:srgbClr val="F0131E"/>
              </a:buClr>
              <a:buSzPts val="1800"/>
              <a:buFont typeface="Merriweather"/>
              <a:buChar char="●"/>
            </a:pPr>
            <a:r>
              <a:rPr lang="en">
                <a:solidFill>
                  <a:srgbClr val="F0131E"/>
                </a:solidFill>
                <a:latin typeface="Merriweather"/>
                <a:ea typeface="Merriweather"/>
                <a:cs typeface="Merriweather"/>
                <a:sym typeface="Merriweather"/>
              </a:rPr>
              <a:t>Ali - Carousel Master</a:t>
            </a:r>
            <a:endParaRPr>
              <a:solidFill>
                <a:srgbClr val="F0131E"/>
              </a:solidFill>
              <a:latin typeface="Merriweather"/>
              <a:ea typeface="Merriweather"/>
              <a:cs typeface="Merriweather"/>
              <a:sym typeface="Merriweather"/>
            </a:endParaRPr>
          </a:p>
          <a:p>
            <a:pPr indent="-342900" lvl="0" marL="457200" rtl="0" algn="l">
              <a:spcBef>
                <a:spcPts val="0"/>
              </a:spcBef>
              <a:spcAft>
                <a:spcPts val="0"/>
              </a:spcAft>
              <a:buClr>
                <a:srgbClr val="F0131E"/>
              </a:buClr>
              <a:buSzPts val="1800"/>
              <a:buFont typeface="Merriweather"/>
              <a:buChar char="●"/>
            </a:pPr>
            <a:r>
              <a:rPr lang="en">
                <a:solidFill>
                  <a:srgbClr val="F0131E"/>
                </a:solidFill>
                <a:latin typeface="Merriweather"/>
                <a:ea typeface="Merriweather"/>
                <a:cs typeface="Merriweather"/>
                <a:sym typeface="Merriweather"/>
              </a:rPr>
              <a:t>Manipulating the API data correctly.</a:t>
            </a:r>
            <a:endParaRPr>
              <a:solidFill>
                <a:srgbClr val="F0131E"/>
              </a:solidFill>
              <a:latin typeface="Merriweather"/>
              <a:ea typeface="Merriweather"/>
              <a:cs typeface="Merriweather"/>
              <a:sym typeface="Merriweather"/>
            </a:endParaRPr>
          </a:p>
          <a:p>
            <a:pPr indent="-342900" lvl="0" marL="457200" rtl="0" algn="l">
              <a:spcBef>
                <a:spcPts val="0"/>
              </a:spcBef>
              <a:spcAft>
                <a:spcPts val="0"/>
              </a:spcAft>
              <a:buClr>
                <a:srgbClr val="F0131E"/>
              </a:buClr>
              <a:buSzPts val="1800"/>
              <a:buFont typeface="Merriweather"/>
              <a:buChar char="●"/>
            </a:pPr>
            <a:r>
              <a:rPr lang="en">
                <a:solidFill>
                  <a:srgbClr val="F0131E"/>
                </a:solidFill>
                <a:latin typeface="Merriweather"/>
                <a:ea typeface="Merriweather"/>
                <a:cs typeface="Merriweather"/>
                <a:sym typeface="Merriweather"/>
              </a:rPr>
              <a:t>Great teamwork, making friends, making a sweet website.</a:t>
            </a:r>
            <a:endParaRPr>
              <a:solidFill>
                <a:srgbClr val="F0131E"/>
              </a:solidFill>
              <a:latin typeface="Merriweather"/>
              <a:ea typeface="Merriweather"/>
              <a:cs typeface="Merriweather"/>
              <a:sym typeface="Merriweathe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5" name="Shape 85"/>
        <p:cNvGrpSpPr/>
        <p:nvPr/>
      </p:nvGrpSpPr>
      <p:grpSpPr>
        <a:xfrm>
          <a:off x="0" y="0"/>
          <a:ext cx="0" cy="0"/>
          <a:chOff x="0" y="0"/>
          <a:chExt cx="0" cy="0"/>
        </a:xfrm>
      </p:grpSpPr>
      <p:sp>
        <p:nvSpPr>
          <p:cNvPr id="86" name="Google Shape;86;p18"/>
          <p:cNvSpPr txBox="1"/>
          <p:nvPr>
            <p:ph type="title"/>
          </p:nvPr>
        </p:nvSpPr>
        <p:spPr>
          <a:xfrm>
            <a:off x="311700" y="2185975"/>
            <a:ext cx="8520600" cy="1085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400" u="sng">
                <a:solidFill>
                  <a:schemeClr val="hlink"/>
                </a:solidFill>
                <a:latin typeface="Bangers"/>
                <a:ea typeface="Bangers"/>
                <a:cs typeface="Bangers"/>
                <a:sym typeface="Bangers"/>
                <a:hlinkClick r:id="rId3"/>
              </a:rPr>
              <a:t>https://shiel1dm.github.io/comic-call/</a:t>
            </a:r>
            <a:endParaRPr/>
          </a:p>
        </p:txBody>
      </p:sp>
      <p:pic>
        <p:nvPicPr>
          <p:cNvPr id="87" name="Google Shape;87;p18"/>
          <p:cNvPicPr preferRelativeResize="0"/>
          <p:nvPr/>
        </p:nvPicPr>
        <p:blipFill>
          <a:blip r:embed="rId4">
            <a:alphaModFix/>
          </a:blip>
          <a:stretch>
            <a:fillRect/>
          </a:stretch>
        </p:blipFill>
        <p:spPr>
          <a:xfrm>
            <a:off x="2886075" y="444550"/>
            <a:ext cx="3371850" cy="13525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700">
                <a:solidFill>
                  <a:schemeClr val="lt1"/>
                </a:solidFill>
                <a:latin typeface="Bangers"/>
                <a:ea typeface="Bangers"/>
                <a:cs typeface="Bangers"/>
                <a:sym typeface="Bangers"/>
              </a:rPr>
              <a:t>Directions for Future Develop</a:t>
            </a:r>
            <a:r>
              <a:rPr lang="en" sz="4700"/>
              <a:t>m</a:t>
            </a:r>
            <a:r>
              <a:rPr lang="en"/>
              <a:t>ent</a:t>
            </a:r>
            <a:endParaRPr/>
          </a:p>
        </p:txBody>
      </p:sp>
      <p:sp>
        <p:nvSpPr>
          <p:cNvPr id="93" name="Google Shape;93;p19"/>
          <p:cNvSpPr txBox="1"/>
          <p:nvPr>
            <p:ph idx="1" type="body"/>
          </p:nvPr>
        </p:nvSpPr>
        <p:spPr>
          <a:xfrm>
            <a:off x="262800" y="1409200"/>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0131E"/>
              </a:buClr>
              <a:buSzPts val="1800"/>
              <a:buFont typeface="Merriweather"/>
              <a:buChar char="●"/>
            </a:pPr>
            <a:r>
              <a:rPr lang="en">
                <a:solidFill>
                  <a:srgbClr val="F0131E"/>
                </a:solidFill>
                <a:latin typeface="Merriweather"/>
                <a:ea typeface="Merriweather"/>
                <a:cs typeface="Merriweather"/>
                <a:sym typeface="Merriweather"/>
              </a:rPr>
              <a:t>Expand on data pulled from APIs</a:t>
            </a:r>
            <a:endParaRPr>
              <a:solidFill>
                <a:srgbClr val="F0131E"/>
              </a:solidFill>
              <a:latin typeface="Merriweather"/>
              <a:ea typeface="Merriweather"/>
              <a:cs typeface="Merriweather"/>
              <a:sym typeface="Merriweather"/>
            </a:endParaRPr>
          </a:p>
          <a:p>
            <a:pPr indent="-342900" lvl="0" marL="457200" rtl="0" algn="l">
              <a:spcBef>
                <a:spcPts val="0"/>
              </a:spcBef>
              <a:spcAft>
                <a:spcPts val="0"/>
              </a:spcAft>
              <a:buClr>
                <a:srgbClr val="F0131E"/>
              </a:buClr>
              <a:buSzPts val="1800"/>
              <a:buFont typeface="Merriweather"/>
              <a:buChar char="●"/>
            </a:pPr>
            <a:r>
              <a:rPr lang="en">
                <a:solidFill>
                  <a:srgbClr val="F0131E"/>
                </a:solidFill>
                <a:latin typeface="Merriweather"/>
                <a:ea typeface="Merriweather"/>
                <a:cs typeface="Merriweather"/>
                <a:sym typeface="Merriweather"/>
              </a:rPr>
              <a:t>Autocomplete on search form</a:t>
            </a:r>
            <a:endParaRPr>
              <a:solidFill>
                <a:srgbClr val="F0131E"/>
              </a:solidFill>
              <a:latin typeface="Merriweather"/>
              <a:ea typeface="Merriweather"/>
              <a:cs typeface="Merriweather"/>
              <a:sym typeface="Merriweather"/>
            </a:endParaRPr>
          </a:p>
          <a:p>
            <a:pPr indent="-342900" lvl="0" marL="457200" rtl="0" algn="l">
              <a:spcBef>
                <a:spcPts val="0"/>
              </a:spcBef>
              <a:spcAft>
                <a:spcPts val="0"/>
              </a:spcAft>
              <a:buClr>
                <a:srgbClr val="F0131E"/>
              </a:buClr>
              <a:buSzPts val="1800"/>
              <a:buFont typeface="Merriweather"/>
              <a:buChar char="●"/>
            </a:pPr>
            <a:r>
              <a:rPr lang="en">
                <a:solidFill>
                  <a:srgbClr val="F0131E"/>
                </a:solidFill>
                <a:latin typeface="Merriweather"/>
                <a:ea typeface="Merriweather"/>
                <a:cs typeface="Merriweather"/>
                <a:sym typeface="Merriweather"/>
              </a:rPr>
              <a:t>Include additional links to various associated Marvel places of interest.</a:t>
            </a:r>
            <a:endParaRPr>
              <a:solidFill>
                <a:srgbClr val="F0131E"/>
              </a:solidFill>
              <a:latin typeface="Merriweather"/>
              <a:ea typeface="Merriweather"/>
              <a:cs typeface="Merriweather"/>
              <a:sym typeface="Merriweather"/>
            </a:endParaRPr>
          </a:p>
          <a:p>
            <a:pPr indent="0" lvl="0" marL="457200" rtl="0" algn="l">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7" name="Shape 97"/>
        <p:cNvGrpSpPr/>
        <p:nvPr/>
      </p:nvGrpSpPr>
      <p:grpSpPr>
        <a:xfrm>
          <a:off x="0" y="0"/>
          <a:ext cx="0" cy="0"/>
          <a:chOff x="0" y="0"/>
          <a:chExt cx="0" cy="0"/>
        </a:xfrm>
      </p:grpSpPr>
      <p:sp>
        <p:nvSpPr>
          <p:cNvPr id="98" name="Google Shape;98;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5500">
                <a:solidFill>
                  <a:schemeClr val="lt1"/>
                </a:solidFill>
                <a:latin typeface="Bangers"/>
                <a:ea typeface="Bangers"/>
                <a:cs typeface="Bangers"/>
                <a:sym typeface="Bangers"/>
              </a:rPr>
              <a:t>Links</a:t>
            </a:r>
            <a:endParaRPr sz="5500">
              <a:solidFill>
                <a:schemeClr val="lt1"/>
              </a:solidFill>
              <a:latin typeface="Bangers"/>
              <a:ea typeface="Bangers"/>
              <a:cs typeface="Bangers"/>
              <a:sym typeface="Bangers"/>
            </a:endParaRPr>
          </a:p>
        </p:txBody>
      </p:sp>
      <p:sp>
        <p:nvSpPr>
          <p:cNvPr id="99" name="Google Shape;99;p20"/>
          <p:cNvSpPr txBox="1"/>
          <p:nvPr>
            <p:ph idx="1" type="body"/>
          </p:nvPr>
        </p:nvSpPr>
        <p:spPr>
          <a:xfrm>
            <a:off x="574525" y="1727100"/>
            <a:ext cx="8257800" cy="1517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0131E"/>
              </a:buClr>
              <a:buSzPts val="1800"/>
              <a:buFont typeface="Merriweather"/>
              <a:buChar char="●"/>
            </a:pPr>
            <a:r>
              <a:rPr lang="en">
                <a:solidFill>
                  <a:srgbClr val="F0131E"/>
                </a:solidFill>
                <a:latin typeface="Merriweather"/>
                <a:ea typeface="Merriweather"/>
                <a:cs typeface="Merriweather"/>
                <a:sym typeface="Merriweather"/>
              </a:rPr>
              <a:t>Live Website: </a:t>
            </a:r>
            <a:r>
              <a:rPr lang="en" u="sng">
                <a:solidFill>
                  <a:srgbClr val="F0131E"/>
                </a:solidFill>
                <a:latin typeface="Merriweather"/>
                <a:ea typeface="Merriweather"/>
                <a:cs typeface="Merriweather"/>
                <a:sym typeface="Merriweather"/>
              </a:rPr>
              <a:t>https://shiel1dm.github.io/comic-call/</a:t>
            </a:r>
            <a:endParaRPr u="sng">
              <a:solidFill>
                <a:srgbClr val="F0131E"/>
              </a:solidFill>
              <a:latin typeface="Merriweather"/>
              <a:ea typeface="Merriweather"/>
              <a:cs typeface="Merriweather"/>
              <a:sym typeface="Merriweather"/>
            </a:endParaRPr>
          </a:p>
          <a:p>
            <a:pPr indent="-342900" lvl="0" marL="457200" rtl="0" algn="l">
              <a:spcBef>
                <a:spcPts val="0"/>
              </a:spcBef>
              <a:spcAft>
                <a:spcPts val="0"/>
              </a:spcAft>
              <a:buClr>
                <a:srgbClr val="F0131E"/>
              </a:buClr>
              <a:buSzPts val="1800"/>
              <a:buFont typeface="Merriweather"/>
              <a:buChar char="●"/>
            </a:pPr>
            <a:r>
              <a:rPr lang="en">
                <a:solidFill>
                  <a:srgbClr val="F0131E"/>
                </a:solidFill>
                <a:latin typeface="Merriweather"/>
                <a:ea typeface="Merriweather"/>
                <a:cs typeface="Merriweather"/>
                <a:sym typeface="Merriweather"/>
              </a:rPr>
              <a:t>Github Repo: </a:t>
            </a:r>
            <a:r>
              <a:rPr lang="en" u="sng">
                <a:solidFill>
                  <a:srgbClr val="F0131E"/>
                </a:solidFill>
                <a:latin typeface="Merriweather"/>
                <a:ea typeface="Merriweather"/>
                <a:cs typeface="Merriweather"/>
                <a:sym typeface="Merriweather"/>
              </a:rPr>
              <a:t>https://github.com/shiel1dm/comic-call</a:t>
            </a:r>
            <a:endParaRPr u="sng">
              <a:solidFill>
                <a:srgbClr val="F0131E"/>
              </a:solidFill>
              <a:latin typeface="Merriweather"/>
              <a:ea typeface="Merriweather"/>
              <a:cs typeface="Merriweather"/>
              <a:sym typeface="Merriweathe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