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69" r:id="rId4"/>
    <p:sldId id="271" r:id="rId5"/>
    <p:sldId id="272" r:id="rId6"/>
    <p:sldId id="273" r:id="rId7"/>
    <p:sldId id="274" r:id="rId8"/>
    <p:sldId id="275" r:id="rId9"/>
    <p:sldId id="276" r:id="rId10"/>
    <p:sldId id="277" r:id="rId11"/>
    <p:sldId id="257" r:id="rId12"/>
    <p:sldId id="263" r:id="rId13"/>
    <p:sldId id="258" r:id="rId14"/>
    <p:sldId id="264" r:id="rId15"/>
    <p:sldId id="259" r:id="rId16"/>
    <p:sldId id="265" r:id="rId17"/>
    <p:sldId id="260" r:id="rId18"/>
    <p:sldId id="266" r:id="rId19"/>
    <p:sldId id="261" r:id="rId20"/>
    <p:sldId id="267" r:id="rId21"/>
    <p:sldId id="262" r:id="rId22"/>
    <p:sldId id="278" r:id="rId23"/>
    <p:sldId id="279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53" autoAdjust="0"/>
    <p:restoredTop sz="94660"/>
  </p:normalViewPr>
  <p:slideViewPr>
    <p:cSldViewPr snapToGrid="0">
      <p:cViewPr varScale="1">
        <p:scale>
          <a:sx n="92" d="100"/>
          <a:sy n="92" d="100"/>
        </p:scale>
        <p:origin x="9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FE0C3-8F77-45B6-B8B8-3CA0B302C619}" type="datetimeFigureOut">
              <a:rPr lang="en-US" smtClean="0"/>
              <a:t>12/10/2014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280ED-E4A3-448C-88F6-CFB015BD9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570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FE0C3-8F77-45B6-B8B8-3CA0B302C619}" type="datetimeFigureOut">
              <a:rPr lang="en-US" smtClean="0"/>
              <a:t>12/10/2014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280ED-E4A3-448C-88F6-CFB015BD9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875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FE0C3-8F77-45B6-B8B8-3CA0B302C619}" type="datetimeFigureOut">
              <a:rPr lang="en-US" smtClean="0"/>
              <a:t>12/10/2014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280ED-E4A3-448C-88F6-CFB015BD9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189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FE0C3-8F77-45B6-B8B8-3CA0B302C619}" type="datetimeFigureOut">
              <a:rPr lang="en-US" smtClean="0"/>
              <a:t>12/10/2014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280ED-E4A3-448C-88F6-CFB015BD9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413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FE0C3-8F77-45B6-B8B8-3CA0B302C619}" type="datetimeFigureOut">
              <a:rPr lang="en-US" smtClean="0"/>
              <a:t>12/10/2014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280ED-E4A3-448C-88F6-CFB015BD9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031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FE0C3-8F77-45B6-B8B8-3CA0B302C619}" type="datetimeFigureOut">
              <a:rPr lang="en-US" smtClean="0"/>
              <a:t>12/10/2014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280ED-E4A3-448C-88F6-CFB015BD9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456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FE0C3-8F77-45B6-B8B8-3CA0B302C619}" type="datetimeFigureOut">
              <a:rPr lang="en-US" smtClean="0"/>
              <a:t>12/10/2014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280ED-E4A3-448C-88F6-CFB015BD9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594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FE0C3-8F77-45B6-B8B8-3CA0B302C619}" type="datetimeFigureOut">
              <a:rPr lang="en-US" smtClean="0"/>
              <a:t>12/10/2014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280ED-E4A3-448C-88F6-CFB015BD9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28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FE0C3-8F77-45B6-B8B8-3CA0B302C619}" type="datetimeFigureOut">
              <a:rPr lang="en-US" smtClean="0"/>
              <a:t>12/10/2014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280ED-E4A3-448C-88F6-CFB015BD9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210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FE0C3-8F77-45B6-B8B8-3CA0B302C619}" type="datetimeFigureOut">
              <a:rPr lang="en-US" smtClean="0"/>
              <a:t>12/10/2014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280ED-E4A3-448C-88F6-CFB015BD9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126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FE0C3-8F77-45B6-B8B8-3CA0B302C619}" type="datetimeFigureOut">
              <a:rPr lang="en-US" smtClean="0"/>
              <a:t>12/10/2014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280ED-E4A3-448C-88F6-CFB015BD9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372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8FE0C3-8F77-45B6-B8B8-3CA0B302C619}" type="datetimeFigureOut">
              <a:rPr lang="en-US" smtClean="0"/>
              <a:t>12/10/2014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9280ED-E4A3-448C-88F6-CFB015BD9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587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MCP+2-opt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Monte-Carlo “Popularity” with 2-opt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52705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2-Opt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Local search </a:t>
            </a:r>
            <a:r>
              <a:rPr lang="en-US" dirty="0" err="1" smtClean="0"/>
              <a:t>algo</a:t>
            </a:r>
            <a:r>
              <a:rPr lang="en-US" dirty="0" smtClean="0"/>
              <a:t> by G.A. </a:t>
            </a:r>
            <a:r>
              <a:rPr lang="en-US" dirty="0" err="1" smtClean="0"/>
              <a:t>Croes</a:t>
            </a:r>
            <a:r>
              <a:rPr lang="en-US" dirty="0" smtClean="0"/>
              <a:t> in 1958</a:t>
            </a:r>
          </a:p>
          <a:p>
            <a:r>
              <a:rPr lang="en-US" dirty="0" smtClean="0"/>
              <a:t>“Can it be shorter by reversing subsequences of path?”</a:t>
            </a:r>
          </a:p>
          <a:p>
            <a:r>
              <a:rPr lang="en-US" dirty="0" smtClean="0"/>
              <a:t>In symmetrical graphs, this will shorten any path that crosses over itself by “undoing” the cross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4784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572001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1" y="991674"/>
            <a:ext cx="50098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C D E F B</a:t>
            </a:r>
            <a:endParaRPr lang="en-US" sz="5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906261" y="991674"/>
            <a:ext cx="10710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en-US" sz="5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09946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572001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1" y="991674"/>
            <a:ext cx="50098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C D E F B</a:t>
            </a:r>
            <a:endParaRPr lang="en-US" sz="5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906261" y="991674"/>
            <a:ext cx="10710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en-US" sz="5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391696" y="991674"/>
            <a:ext cx="927279" cy="92333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6811851" y="991674"/>
            <a:ext cx="927279" cy="923330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25889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291" y="0"/>
            <a:ext cx="4576292" cy="686443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572001" y="991674"/>
            <a:ext cx="50098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D C E F B</a:t>
            </a:r>
            <a:endParaRPr lang="en-US" sz="5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906261" y="991674"/>
            <a:ext cx="10710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19</a:t>
            </a:r>
            <a:endParaRPr lang="en-US" sz="5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4391696" y="991674"/>
            <a:ext cx="927279" cy="92333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6811851" y="991674"/>
            <a:ext cx="927279" cy="923330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12607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572001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1" y="991674"/>
            <a:ext cx="50098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C D E F B</a:t>
            </a:r>
            <a:endParaRPr lang="en-US" sz="5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906261" y="991674"/>
            <a:ext cx="10710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en-US" sz="5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391696" y="991674"/>
            <a:ext cx="927279" cy="92333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7687614" y="974847"/>
            <a:ext cx="927279" cy="923330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64653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572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1" y="991674"/>
            <a:ext cx="50098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E D C F B</a:t>
            </a:r>
            <a:endParaRPr lang="en-US" sz="5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906261" y="991674"/>
            <a:ext cx="10710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  <a:endParaRPr lang="en-US" sz="5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4391696" y="991674"/>
            <a:ext cx="927279" cy="92333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7687614" y="974847"/>
            <a:ext cx="927279" cy="923330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13907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572001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1" y="991674"/>
            <a:ext cx="50098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C D E F B</a:t>
            </a:r>
            <a:endParaRPr lang="en-US" sz="5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906261" y="991674"/>
            <a:ext cx="10710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en-US" sz="5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391696" y="991674"/>
            <a:ext cx="927279" cy="92333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8500057" y="991674"/>
            <a:ext cx="927279" cy="923330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30974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572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1" y="991674"/>
            <a:ext cx="50098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F E D C B</a:t>
            </a:r>
            <a:endParaRPr lang="en-US" sz="5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906261" y="991674"/>
            <a:ext cx="10710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  <a:endParaRPr lang="en-US" sz="5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4391696" y="991674"/>
            <a:ext cx="927279" cy="92333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8500057" y="991674"/>
            <a:ext cx="927279" cy="923330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31068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572001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1" y="991674"/>
            <a:ext cx="50098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C D E F B</a:t>
            </a:r>
            <a:endParaRPr lang="en-US" sz="5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906261" y="991674"/>
            <a:ext cx="10710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en-US" sz="5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5228823" y="991674"/>
            <a:ext cx="927279" cy="92333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7688688" y="991674"/>
            <a:ext cx="927279" cy="923330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05659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572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1" y="991674"/>
            <a:ext cx="50098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C E D F B</a:t>
            </a:r>
            <a:endParaRPr lang="en-US" sz="5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906261" y="991674"/>
            <a:ext cx="10710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  <a:endParaRPr lang="en-US" sz="5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5228823" y="991674"/>
            <a:ext cx="927279" cy="92333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7688688" y="991674"/>
            <a:ext cx="927279" cy="923330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6625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Popularity Algorithm</a:t>
            </a:r>
          </a:p>
          <a:p>
            <a:r>
              <a:rPr lang="en-US" dirty="0" smtClean="0"/>
              <a:t>Monte Carlo Popularity mod</a:t>
            </a:r>
          </a:p>
          <a:p>
            <a:r>
              <a:rPr lang="en-US" dirty="0" smtClean="0"/>
              <a:t>2-opt </a:t>
            </a:r>
          </a:p>
          <a:p>
            <a:r>
              <a:rPr lang="en-US" dirty="0" smtClean="0"/>
              <a:t>Results</a:t>
            </a:r>
          </a:p>
          <a:p>
            <a:r>
              <a:rPr lang="en-US" dirty="0" smtClean="0"/>
              <a:t>Summary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1210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572001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1" y="991674"/>
            <a:ext cx="50098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C D E F B</a:t>
            </a:r>
            <a:endParaRPr lang="en-US" sz="5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906261" y="991674"/>
            <a:ext cx="10710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en-US" sz="5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5228823" y="991674"/>
            <a:ext cx="927279" cy="92333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8474300" y="991674"/>
            <a:ext cx="927279" cy="923330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98894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572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1" y="991674"/>
            <a:ext cx="50098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C F E D B</a:t>
            </a:r>
            <a:endParaRPr lang="en-US" sz="5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906261" y="991674"/>
            <a:ext cx="10710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endParaRPr lang="en-US" sz="5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5228823" y="991674"/>
            <a:ext cx="927279" cy="92333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8474300" y="991674"/>
            <a:ext cx="927279" cy="923330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41087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2-Opt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optimized by caching edge sums for subsequences to be reversed</a:t>
            </a:r>
          </a:p>
          <a:p>
            <a:r>
              <a:rPr lang="en-US" dirty="0" smtClean="0"/>
              <a:t>2-opt’s worst case: final iteration finding no improvements, does O(n^3) additions</a:t>
            </a:r>
          </a:p>
          <a:p>
            <a:r>
              <a:rPr lang="en-US" dirty="0" smtClean="0"/>
              <a:t>Caching requires only O(n^2) additions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42334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6231167"/>
              </p:ext>
            </p:extLst>
          </p:nvPr>
        </p:nvGraphicFramePr>
        <p:xfrm>
          <a:off x="838200" y="1825625"/>
          <a:ext cx="105156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6300"/>
                <a:gridCol w="876300"/>
                <a:gridCol w="876300"/>
                <a:gridCol w="876300"/>
                <a:gridCol w="876300"/>
                <a:gridCol w="876300"/>
                <a:gridCol w="876300"/>
                <a:gridCol w="876300"/>
                <a:gridCol w="876300"/>
                <a:gridCol w="876300"/>
                <a:gridCol w="876300"/>
                <a:gridCol w="8763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# Cities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Length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Length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Improv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Length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Improv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Length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Improv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0.00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Batang" panose="02030600000101010101" pitchFamily="18" charset="-127"/>
                        <a:ea typeface="Batang" panose="02030600000101010101" pitchFamily="18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7843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0.00015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3404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56.60%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0.27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3288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3.41%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0.04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3375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0.85%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0.00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Batang" panose="02030600000101010101" pitchFamily="18" charset="-127"/>
                        <a:ea typeface="Batang" panose="02030600000101010101" pitchFamily="18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10118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0.00014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4428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56.24%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TB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TB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TB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0.27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4111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7.15%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0.00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Batang" panose="02030600000101010101" pitchFamily="18" charset="-127"/>
                        <a:ea typeface="Batang" panose="02030600000101010101" pitchFamily="18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13062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0.00021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5062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61.25%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TB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TB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TB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0.1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4440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12.29%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088572" y="1321356"/>
            <a:ext cx="97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Random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625936" y="1321356"/>
            <a:ext cx="1712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Branch &amp; Bound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986126" y="1321356"/>
            <a:ext cx="1356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Greedy (NN)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405505" y="1321356"/>
            <a:ext cx="1206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MCP+2Opt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584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Popularity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551420"/>
          </a:xfrm>
        </p:spPr>
        <p:txBody>
          <a:bodyPr/>
          <a:lstStyle/>
          <a:p>
            <a:r>
              <a:rPr lang="en-US" dirty="0" smtClean="0"/>
              <a:t>Inspired by Nearest Neighbor </a:t>
            </a:r>
          </a:p>
          <a:p>
            <a:r>
              <a:rPr lang="en-US" dirty="0" smtClean="0"/>
              <a:t>Factor edge length and average length of “short” edges outbound from the destination city into edge’s “popularity”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618509" y="4374573"/>
            <a:ext cx="613064" cy="6338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974773" y="4291445"/>
            <a:ext cx="716972" cy="6650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3304309" y="4603173"/>
            <a:ext cx="2576946" cy="93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6535882" y="3709555"/>
            <a:ext cx="467591" cy="581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5787736" y="3699164"/>
            <a:ext cx="363682" cy="592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5278582" y="5008418"/>
            <a:ext cx="696191" cy="644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6795655" y="4831773"/>
            <a:ext cx="789709" cy="322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6442364" y="5101936"/>
            <a:ext cx="93518" cy="800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728274" y="3870159"/>
            <a:ext cx="346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691745" y="39953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981157" y="500841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151418" y="5317320"/>
            <a:ext cx="460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207973" y="510950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15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246570" y="3377045"/>
            <a:ext cx="242143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Average outbound edge length = 11.2</a:t>
            </a:r>
          </a:p>
          <a:p>
            <a:endParaRPr lang="en-US" dirty="0"/>
          </a:p>
          <a:p>
            <a:r>
              <a:rPr lang="en-US" dirty="0" smtClean="0"/>
              <a:t>Take average of edges shorter than the average: </a:t>
            </a:r>
          </a:p>
          <a:p>
            <a:r>
              <a:rPr lang="en-US" dirty="0" smtClean="0"/>
              <a:t>(7+8) / 2 = 7.5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Edge Popularity Score = 9 + (7.5 / factor)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322618" y="46031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490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Popularity Algorithm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211493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1) Find length of NN solution</a:t>
                </a:r>
              </a:p>
              <a:p>
                <a:r>
                  <a:rPr lang="en-US" dirty="0" smtClean="0"/>
                  <a:t>2) Use this length to determine weight ratio between edge’s length and average length of short edges leaving the destination city</a:t>
                </a:r>
              </a:p>
              <a:p>
                <a:pPr lvl="1"/>
                <a:r>
                  <a:rPr lang="en-US" dirty="0" smtClean="0"/>
                  <a:t>Local minima tend to occur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 : </m:t>
                    </m:r>
                    <m:box>
                      <m:box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3+</m:t>
                            </m:r>
                            <m:rad>
                              <m:radPr>
                                <m:degHide m:val="on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0.001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</m:ra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den>
                        </m:f>
                      </m:e>
                    </m:box>
                  </m:oMath>
                </a14:m>
                <a:r>
                  <a:rPr lang="en-US" dirty="0" smtClean="0"/>
                  <a:t> where g = length of greedy</a:t>
                </a:r>
              </a:p>
              <a:p>
                <a:r>
                  <a:rPr lang="en-US" dirty="0" smtClean="0"/>
                  <a:t>3) Sort edges by source node, then by increasing popularity</a:t>
                </a:r>
              </a:p>
              <a:p>
                <a:r>
                  <a:rPr lang="en-US" dirty="0" smtClean="0"/>
                  <a:t>4) Pick a start city, then iterating through outbound edges with increasing scores, pick the first to lead to unexplored city</a:t>
                </a:r>
              </a:p>
              <a:p>
                <a:r>
                  <a:rPr lang="en-US" dirty="0" smtClean="0"/>
                  <a:t>5) Repeat until path complete (if dead-end, repeat at 4)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211493"/>
              </a:xfrm>
              <a:blipFill rotWithShape="0">
                <a:blip r:embed="rId2"/>
                <a:stretch>
                  <a:fillRect l="-1043" t="-23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8436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Monte Carlo Popularity mod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572202"/>
          </a:xfrm>
        </p:spPr>
        <p:txBody>
          <a:bodyPr/>
          <a:lstStyle/>
          <a:p>
            <a:r>
              <a:rPr lang="en-US" dirty="0" smtClean="0"/>
              <a:t>On scale of the ratios between two factors of Popularity, local </a:t>
            </a:r>
            <a:r>
              <a:rPr lang="en-US" dirty="0" err="1" smtClean="0"/>
              <a:t>minimas</a:t>
            </a:r>
            <a:r>
              <a:rPr lang="en-US" dirty="0" smtClean="0"/>
              <a:t> exist at (mostly) unpredictable locations</a:t>
            </a:r>
          </a:p>
          <a:p>
            <a:r>
              <a:rPr lang="en-US" dirty="0" smtClean="0"/>
              <a:t>Adjust ratio based on last Popularity result to find other </a:t>
            </a:r>
            <a:r>
              <a:rPr lang="en-US" dirty="0" err="1" smtClean="0"/>
              <a:t>minimas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512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Monte Carlo Popularity mod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097193"/>
              </a:xfrm>
            </p:spPr>
            <p:txBody>
              <a:bodyPr/>
              <a:lstStyle/>
              <a:p>
                <a:r>
                  <a:rPr lang="en-US" dirty="0" smtClean="0"/>
                  <a:t>Use m as multiplicative factor, d as directional factor, and g as length of greedy: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𝑓𝑎𝑐𝑡𝑜𝑟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−=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∗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∗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𝑙𝑎𝑠𝑡𝑆𝑜𝑙𝑢𝑡𝑖𝑜𝑛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𝐺𝑟𝑒𝑒𝑑𝑦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</m:d>
                  </m:oMath>
                </a14:m>
                <a:endParaRPr lang="en-US" b="0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This effect occurs after each run of Popularity to adjust the ratio for next run</a:t>
                </a:r>
              </a:p>
              <a:p>
                <a:pPr marL="0" indent="0">
                  <a:buNone/>
                </a:pPr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097193"/>
              </a:xfrm>
              <a:blipFill rotWithShape="0">
                <a:blip r:embed="rId2"/>
                <a:stretch>
                  <a:fillRect l="-1217" t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73503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Monte Carlo Popularity mod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09719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𝑓𝑎𝑐𝑡𝑜𝑟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−=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∗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∗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𝑙𝑎𝑠𝑡𝑆𝑜𝑙𝑢𝑡𝑖𝑜𝑛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𝐺𝑟𝑒𝑒𝑑𝑦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</m:d>
                  </m:oMath>
                </a14:m>
                <a:endParaRPr lang="en-US" b="0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 smtClean="0"/>
                  <a:t>Change directions always, unless ratio gets too close to 1:0</a:t>
                </a:r>
              </a:p>
              <a:p>
                <a:r>
                  <a:rPr lang="en-US" dirty="0" smtClean="0"/>
                  <a:t>Multiplication factor decreases around local minima, BSSFs, and increases on plateaus and bad solutions</a:t>
                </a:r>
              </a:p>
              <a:p>
                <a:r>
                  <a:rPr lang="en-US" dirty="0" smtClean="0"/>
                  <a:t>Fraction of solution over greedy helps initial minima focus, and move away from really bad solutions</a:t>
                </a:r>
              </a:p>
              <a:p>
                <a:pPr marL="0" indent="0">
                  <a:buNone/>
                </a:pPr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097193"/>
              </a:xfrm>
              <a:blipFill rotWithShape="0">
                <a:blip r:embed="rId2"/>
                <a:stretch>
                  <a:fillRect l="-1043" r="-4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18021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Monte Carlo Popularity mod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09719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𝑓𝑎𝑐𝑡𝑜𝑟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−=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∗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∗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𝑙𝑎𝑠𝑡𝑆𝑜𝑙𝑢𝑡𝑖𝑜𝑛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𝐺𝑟𝑒𝑒𝑑𝑦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</m:d>
                  </m:oMath>
                </a14:m>
                <a:endParaRPr lang="en-US" b="0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 smtClean="0"/>
                  <a:t>Edge Popularity Score = </a:t>
                </a:r>
                <a:r>
                  <a:rPr lang="en-US" dirty="0" err="1" smtClean="0"/>
                  <a:t>Edge.Length</a:t>
                </a:r>
                <a:r>
                  <a:rPr lang="en-US" dirty="0" smtClean="0"/>
                  <a:t> + (average of small edges from destination city / factor)</a:t>
                </a:r>
              </a:p>
              <a:p>
                <a:r>
                  <a:rPr lang="en-US" dirty="0" smtClean="0"/>
                  <a:t>Possible area of improvement: explore minima found around 0, as these will be far closer together, though most currently-designed runs do find a local minima around factor = 0</a:t>
                </a:r>
              </a:p>
              <a:p>
                <a:pPr marL="0" indent="0">
                  <a:buNone/>
                </a:pPr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097193"/>
              </a:xfrm>
              <a:blipFill rotWithShape="0">
                <a:blip r:embed="rId2"/>
                <a:stretch>
                  <a:fillRect l="-1043" r="-15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98117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Monte Carlo Popularity mod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09719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𝑓𝑎𝑐𝑡𝑜𝑟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−=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∗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∗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𝑙𝑎𝑠𝑡𝑆𝑜𝑙𝑢𝑡𝑖𝑜𝑛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𝐺𝑟𝑒𝑒𝑑𝑦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</m:d>
                  </m:oMath>
                </a14:m>
                <a:endParaRPr lang="en-US" b="0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 smtClean="0"/>
                  <a:t>Forgiveness et to arbitrary value (here it is 50)</a:t>
                </a:r>
              </a:p>
              <a:p>
                <a:r>
                  <a:rPr lang="en-US" dirty="0" smtClean="0"/>
                  <a:t>Decrease forgiveness for not BSSFs, less for plateaus</a:t>
                </a:r>
              </a:p>
              <a:p>
                <a:r>
                  <a:rPr lang="en-US" dirty="0" smtClean="0"/>
                  <a:t>Reset forgiveness for BSSF</a:t>
                </a:r>
              </a:p>
              <a:p>
                <a:r>
                  <a:rPr lang="en-US" dirty="0" smtClean="0"/>
                  <a:t>Declare final solution when forgiveness runs out</a:t>
                </a:r>
              </a:p>
              <a:p>
                <a:pPr marL="0" indent="0">
                  <a:buNone/>
                </a:pPr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097193"/>
              </a:xfrm>
              <a:blipFill rotWithShape="0"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03661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</TotalTime>
  <Words>406</Words>
  <Application>Microsoft Office PowerPoint</Application>
  <PresentationFormat>Widescreen</PresentationFormat>
  <Paragraphs>139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Batang</vt:lpstr>
      <vt:lpstr>Arial</vt:lpstr>
      <vt:lpstr>Calibri</vt:lpstr>
      <vt:lpstr>Calibri Light</vt:lpstr>
      <vt:lpstr>Cambria Math</vt:lpstr>
      <vt:lpstr>Courier New</vt:lpstr>
      <vt:lpstr>Office Theme</vt:lpstr>
      <vt:lpstr>MCP+2-opt</vt:lpstr>
      <vt:lpstr>Overview</vt:lpstr>
      <vt:lpstr>Popularity Algorithm</vt:lpstr>
      <vt:lpstr>Popularity Algorithm</vt:lpstr>
      <vt:lpstr>Monte Carlo Popularity mod</vt:lpstr>
      <vt:lpstr>Monte Carlo Popularity mod</vt:lpstr>
      <vt:lpstr>Monte Carlo Popularity mod</vt:lpstr>
      <vt:lpstr>Monte Carlo Popularity mod</vt:lpstr>
      <vt:lpstr>Monte Carlo Popularity mod</vt:lpstr>
      <vt:lpstr>2-Opt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2-Opt</vt:lpstr>
      <vt:lpstr>Results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Epper Marshall</dc:creator>
  <cp:lastModifiedBy>aitocir</cp:lastModifiedBy>
  <cp:revision>20</cp:revision>
  <dcterms:created xsi:type="dcterms:W3CDTF">2014-12-08T00:35:06Z</dcterms:created>
  <dcterms:modified xsi:type="dcterms:W3CDTF">2014-12-10T20:35:10Z</dcterms:modified>
</cp:coreProperties>
</file>