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63" r:id="rId13"/>
    <p:sldId id="258" r:id="rId14"/>
    <p:sldId id="264" r:id="rId15"/>
    <p:sldId id="259" r:id="rId16"/>
    <p:sldId id="265" r:id="rId17"/>
    <p:sldId id="260" r:id="rId18"/>
    <p:sldId id="266" r:id="rId19"/>
    <p:sldId id="261" r:id="rId20"/>
    <p:sldId id="267" r:id="rId21"/>
    <p:sldId id="262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15000</c:v>
                </c:pt>
                <c:pt idx="1">
                  <c:v>14500</c:v>
                </c:pt>
                <c:pt idx="2">
                  <c:v>11500</c:v>
                </c:pt>
                <c:pt idx="3">
                  <c:v>12106</c:v>
                </c:pt>
                <c:pt idx="4">
                  <c:v>16102</c:v>
                </c:pt>
                <c:pt idx="5">
                  <c:v>17108</c:v>
                </c:pt>
                <c:pt idx="6">
                  <c:v>16509</c:v>
                </c:pt>
                <c:pt idx="7">
                  <c:v>16503</c:v>
                </c:pt>
                <c:pt idx="8">
                  <c:v>16530</c:v>
                </c:pt>
                <c:pt idx="9">
                  <c:v>16503</c:v>
                </c:pt>
                <c:pt idx="10">
                  <c:v>16000</c:v>
                </c:pt>
                <c:pt idx="11">
                  <c:v>16104</c:v>
                </c:pt>
                <c:pt idx="12">
                  <c:v>16130</c:v>
                </c:pt>
                <c:pt idx="13">
                  <c:v>15480</c:v>
                </c:pt>
                <c:pt idx="14">
                  <c:v>13408</c:v>
                </c:pt>
                <c:pt idx="15">
                  <c:v>16000</c:v>
                </c:pt>
                <c:pt idx="16">
                  <c:v>16104</c:v>
                </c:pt>
                <c:pt idx="17">
                  <c:v>16103</c:v>
                </c:pt>
                <c:pt idx="18">
                  <c:v>16103</c:v>
                </c:pt>
                <c:pt idx="19">
                  <c:v>16000</c:v>
                </c:pt>
                <c:pt idx="20">
                  <c:v>16104</c:v>
                </c:pt>
                <c:pt idx="21">
                  <c:v>16103</c:v>
                </c:pt>
                <c:pt idx="22">
                  <c:v>16000</c:v>
                </c:pt>
                <c:pt idx="23">
                  <c:v>16104</c:v>
                </c:pt>
                <c:pt idx="24">
                  <c:v>16103</c:v>
                </c:pt>
                <c:pt idx="25">
                  <c:v>16104</c:v>
                </c:pt>
                <c:pt idx="26">
                  <c:v>16103</c:v>
                </c:pt>
                <c:pt idx="27">
                  <c:v>16000</c:v>
                </c:pt>
                <c:pt idx="28">
                  <c:v>16104</c:v>
                </c:pt>
                <c:pt idx="29">
                  <c:v>16103</c:v>
                </c:pt>
                <c:pt idx="30">
                  <c:v>16000</c:v>
                </c:pt>
                <c:pt idx="31">
                  <c:v>16104</c:v>
                </c:pt>
                <c:pt idx="32">
                  <c:v>16103</c:v>
                </c:pt>
                <c:pt idx="33">
                  <c:v>14508</c:v>
                </c:pt>
                <c:pt idx="34">
                  <c:v>14520</c:v>
                </c:pt>
                <c:pt idx="35">
                  <c:v>14308</c:v>
                </c:pt>
                <c:pt idx="36">
                  <c:v>14809</c:v>
                </c:pt>
                <c:pt idx="37">
                  <c:v>16000</c:v>
                </c:pt>
                <c:pt idx="38">
                  <c:v>16104</c:v>
                </c:pt>
                <c:pt idx="39">
                  <c:v>16103</c:v>
                </c:pt>
                <c:pt idx="40">
                  <c:v>16000</c:v>
                </c:pt>
                <c:pt idx="41">
                  <c:v>16104</c:v>
                </c:pt>
                <c:pt idx="42">
                  <c:v>16103</c:v>
                </c:pt>
                <c:pt idx="43">
                  <c:v>16000</c:v>
                </c:pt>
                <c:pt idx="44">
                  <c:v>16104</c:v>
                </c:pt>
                <c:pt idx="45">
                  <c:v>16103</c:v>
                </c:pt>
                <c:pt idx="46">
                  <c:v>16000</c:v>
                </c:pt>
                <c:pt idx="47">
                  <c:v>16104</c:v>
                </c:pt>
                <c:pt idx="48">
                  <c:v>16103</c:v>
                </c:pt>
                <c:pt idx="49">
                  <c:v>16000</c:v>
                </c:pt>
                <c:pt idx="50">
                  <c:v>16104</c:v>
                </c:pt>
                <c:pt idx="51">
                  <c:v>16103</c:v>
                </c:pt>
                <c:pt idx="52">
                  <c:v>16000</c:v>
                </c:pt>
                <c:pt idx="53">
                  <c:v>16104</c:v>
                </c:pt>
                <c:pt idx="54">
                  <c:v>16103</c:v>
                </c:pt>
                <c:pt idx="55">
                  <c:v>16000</c:v>
                </c:pt>
                <c:pt idx="56">
                  <c:v>16104</c:v>
                </c:pt>
                <c:pt idx="57">
                  <c:v>16103</c:v>
                </c:pt>
                <c:pt idx="58">
                  <c:v>16000</c:v>
                </c:pt>
                <c:pt idx="59">
                  <c:v>16104</c:v>
                </c:pt>
                <c:pt idx="60">
                  <c:v>16103</c:v>
                </c:pt>
                <c:pt idx="61">
                  <c:v>16000</c:v>
                </c:pt>
                <c:pt idx="62">
                  <c:v>16104</c:v>
                </c:pt>
                <c:pt idx="63">
                  <c:v>16103</c:v>
                </c:pt>
                <c:pt idx="64">
                  <c:v>16000</c:v>
                </c:pt>
                <c:pt idx="65">
                  <c:v>16000</c:v>
                </c:pt>
                <c:pt idx="66">
                  <c:v>15408</c:v>
                </c:pt>
                <c:pt idx="67">
                  <c:v>12405</c:v>
                </c:pt>
                <c:pt idx="68">
                  <c:v>11809</c:v>
                </c:pt>
                <c:pt idx="69">
                  <c:v>11905</c:v>
                </c:pt>
                <c:pt idx="70">
                  <c:v>12604</c:v>
                </c:pt>
                <c:pt idx="71">
                  <c:v>16000</c:v>
                </c:pt>
                <c:pt idx="72">
                  <c:v>16000</c:v>
                </c:pt>
                <c:pt idx="73">
                  <c:v>16000</c:v>
                </c:pt>
                <c:pt idx="74">
                  <c:v>16104</c:v>
                </c:pt>
                <c:pt idx="75">
                  <c:v>16000</c:v>
                </c:pt>
                <c:pt idx="76">
                  <c:v>16000</c:v>
                </c:pt>
                <c:pt idx="77">
                  <c:v>16104</c:v>
                </c:pt>
                <c:pt idx="78">
                  <c:v>16103</c:v>
                </c:pt>
                <c:pt idx="79">
                  <c:v>16103</c:v>
                </c:pt>
                <c:pt idx="80">
                  <c:v>16000</c:v>
                </c:pt>
                <c:pt idx="81">
                  <c:v>16104</c:v>
                </c:pt>
                <c:pt idx="82">
                  <c:v>16103</c:v>
                </c:pt>
                <c:pt idx="83">
                  <c:v>16103</c:v>
                </c:pt>
                <c:pt idx="84">
                  <c:v>16000</c:v>
                </c:pt>
                <c:pt idx="85">
                  <c:v>16104</c:v>
                </c:pt>
                <c:pt idx="86">
                  <c:v>16103</c:v>
                </c:pt>
                <c:pt idx="87">
                  <c:v>16103</c:v>
                </c:pt>
                <c:pt idx="88">
                  <c:v>16000</c:v>
                </c:pt>
                <c:pt idx="89">
                  <c:v>16104</c:v>
                </c:pt>
                <c:pt idx="90">
                  <c:v>16103</c:v>
                </c:pt>
                <c:pt idx="91">
                  <c:v>16103</c:v>
                </c:pt>
                <c:pt idx="92">
                  <c:v>16000</c:v>
                </c:pt>
                <c:pt idx="93">
                  <c:v>16000</c:v>
                </c:pt>
                <c:pt idx="94">
                  <c:v>16104</c:v>
                </c:pt>
                <c:pt idx="95">
                  <c:v>16103</c:v>
                </c:pt>
                <c:pt idx="96">
                  <c:v>16103</c:v>
                </c:pt>
                <c:pt idx="97">
                  <c:v>16000</c:v>
                </c:pt>
                <c:pt idx="98">
                  <c:v>16104</c:v>
                </c:pt>
                <c:pt idx="99">
                  <c:v>16120</c:v>
                </c:pt>
                <c:pt idx="100">
                  <c:v>16101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 (Nearest Neighbor)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  <c:pt idx="5">
                  <c:v>15000</c:v>
                </c:pt>
                <c:pt idx="6">
                  <c:v>15000</c:v>
                </c:pt>
                <c:pt idx="7">
                  <c:v>15000</c:v>
                </c:pt>
                <c:pt idx="8">
                  <c:v>15000</c:v>
                </c:pt>
                <c:pt idx="9">
                  <c:v>15000</c:v>
                </c:pt>
                <c:pt idx="10">
                  <c:v>15000</c:v>
                </c:pt>
                <c:pt idx="11">
                  <c:v>15000</c:v>
                </c:pt>
                <c:pt idx="12">
                  <c:v>15000</c:v>
                </c:pt>
                <c:pt idx="13">
                  <c:v>15000</c:v>
                </c:pt>
                <c:pt idx="14">
                  <c:v>15000</c:v>
                </c:pt>
                <c:pt idx="15">
                  <c:v>15000</c:v>
                </c:pt>
                <c:pt idx="16">
                  <c:v>15000</c:v>
                </c:pt>
                <c:pt idx="17">
                  <c:v>15000</c:v>
                </c:pt>
                <c:pt idx="18">
                  <c:v>15000</c:v>
                </c:pt>
                <c:pt idx="19">
                  <c:v>15000</c:v>
                </c:pt>
                <c:pt idx="20">
                  <c:v>15000</c:v>
                </c:pt>
                <c:pt idx="21">
                  <c:v>15000</c:v>
                </c:pt>
                <c:pt idx="22">
                  <c:v>15000</c:v>
                </c:pt>
                <c:pt idx="23">
                  <c:v>15000</c:v>
                </c:pt>
                <c:pt idx="24">
                  <c:v>15000</c:v>
                </c:pt>
                <c:pt idx="25">
                  <c:v>15000</c:v>
                </c:pt>
                <c:pt idx="26">
                  <c:v>15000</c:v>
                </c:pt>
                <c:pt idx="27">
                  <c:v>15000</c:v>
                </c:pt>
                <c:pt idx="28">
                  <c:v>15000</c:v>
                </c:pt>
                <c:pt idx="29">
                  <c:v>15000</c:v>
                </c:pt>
                <c:pt idx="30">
                  <c:v>15000</c:v>
                </c:pt>
                <c:pt idx="31">
                  <c:v>15000</c:v>
                </c:pt>
                <c:pt idx="32">
                  <c:v>15000</c:v>
                </c:pt>
                <c:pt idx="33">
                  <c:v>15000</c:v>
                </c:pt>
                <c:pt idx="34">
                  <c:v>15000</c:v>
                </c:pt>
                <c:pt idx="35">
                  <c:v>15000</c:v>
                </c:pt>
                <c:pt idx="36">
                  <c:v>15000</c:v>
                </c:pt>
                <c:pt idx="37">
                  <c:v>15000</c:v>
                </c:pt>
                <c:pt idx="38">
                  <c:v>15000</c:v>
                </c:pt>
                <c:pt idx="39">
                  <c:v>15000</c:v>
                </c:pt>
                <c:pt idx="40">
                  <c:v>15000</c:v>
                </c:pt>
                <c:pt idx="41">
                  <c:v>15000</c:v>
                </c:pt>
                <c:pt idx="42">
                  <c:v>15000</c:v>
                </c:pt>
                <c:pt idx="43">
                  <c:v>15000</c:v>
                </c:pt>
                <c:pt idx="44">
                  <c:v>15000</c:v>
                </c:pt>
                <c:pt idx="45">
                  <c:v>15000</c:v>
                </c:pt>
                <c:pt idx="46">
                  <c:v>15000</c:v>
                </c:pt>
                <c:pt idx="47">
                  <c:v>15000</c:v>
                </c:pt>
                <c:pt idx="48">
                  <c:v>15000</c:v>
                </c:pt>
                <c:pt idx="49">
                  <c:v>15000</c:v>
                </c:pt>
                <c:pt idx="50">
                  <c:v>15000</c:v>
                </c:pt>
                <c:pt idx="51">
                  <c:v>15000</c:v>
                </c:pt>
                <c:pt idx="52">
                  <c:v>15000</c:v>
                </c:pt>
                <c:pt idx="53">
                  <c:v>15000</c:v>
                </c:pt>
                <c:pt idx="54">
                  <c:v>15000</c:v>
                </c:pt>
                <c:pt idx="55">
                  <c:v>15000</c:v>
                </c:pt>
                <c:pt idx="56">
                  <c:v>15000</c:v>
                </c:pt>
                <c:pt idx="57">
                  <c:v>15000</c:v>
                </c:pt>
                <c:pt idx="58">
                  <c:v>15000</c:v>
                </c:pt>
                <c:pt idx="59">
                  <c:v>15000</c:v>
                </c:pt>
                <c:pt idx="60">
                  <c:v>15000</c:v>
                </c:pt>
                <c:pt idx="61">
                  <c:v>15000</c:v>
                </c:pt>
                <c:pt idx="62">
                  <c:v>15000</c:v>
                </c:pt>
                <c:pt idx="63">
                  <c:v>15000</c:v>
                </c:pt>
                <c:pt idx="64">
                  <c:v>15000</c:v>
                </c:pt>
                <c:pt idx="65">
                  <c:v>15000</c:v>
                </c:pt>
                <c:pt idx="66">
                  <c:v>15000</c:v>
                </c:pt>
                <c:pt idx="67">
                  <c:v>15000</c:v>
                </c:pt>
                <c:pt idx="68">
                  <c:v>15000</c:v>
                </c:pt>
                <c:pt idx="69">
                  <c:v>15000</c:v>
                </c:pt>
                <c:pt idx="70">
                  <c:v>15000</c:v>
                </c:pt>
                <c:pt idx="71">
                  <c:v>15000</c:v>
                </c:pt>
                <c:pt idx="72">
                  <c:v>15000</c:v>
                </c:pt>
                <c:pt idx="73">
                  <c:v>15000</c:v>
                </c:pt>
                <c:pt idx="74">
                  <c:v>15000</c:v>
                </c:pt>
                <c:pt idx="75">
                  <c:v>15000</c:v>
                </c:pt>
                <c:pt idx="76">
                  <c:v>15000</c:v>
                </c:pt>
                <c:pt idx="77">
                  <c:v>15000</c:v>
                </c:pt>
                <c:pt idx="78">
                  <c:v>15000</c:v>
                </c:pt>
                <c:pt idx="79">
                  <c:v>15000</c:v>
                </c:pt>
                <c:pt idx="80">
                  <c:v>15000</c:v>
                </c:pt>
                <c:pt idx="81">
                  <c:v>15000</c:v>
                </c:pt>
                <c:pt idx="82">
                  <c:v>15000</c:v>
                </c:pt>
                <c:pt idx="83">
                  <c:v>15000</c:v>
                </c:pt>
                <c:pt idx="84">
                  <c:v>15000</c:v>
                </c:pt>
                <c:pt idx="85">
                  <c:v>15000</c:v>
                </c:pt>
                <c:pt idx="86">
                  <c:v>15000</c:v>
                </c:pt>
                <c:pt idx="87">
                  <c:v>15000</c:v>
                </c:pt>
                <c:pt idx="88">
                  <c:v>15000</c:v>
                </c:pt>
                <c:pt idx="89">
                  <c:v>15000</c:v>
                </c:pt>
                <c:pt idx="90">
                  <c:v>15000</c:v>
                </c:pt>
                <c:pt idx="91">
                  <c:v>15000</c:v>
                </c:pt>
                <c:pt idx="92">
                  <c:v>15000</c:v>
                </c:pt>
                <c:pt idx="93">
                  <c:v>15000</c:v>
                </c:pt>
                <c:pt idx="94">
                  <c:v>15000</c:v>
                </c:pt>
                <c:pt idx="95">
                  <c:v>15000</c:v>
                </c:pt>
                <c:pt idx="96">
                  <c:v>15000</c:v>
                </c:pt>
                <c:pt idx="97">
                  <c:v>15000</c:v>
                </c:pt>
                <c:pt idx="98">
                  <c:v>15000</c:v>
                </c:pt>
                <c:pt idx="99">
                  <c:v>15000</c:v>
                </c:pt>
                <c:pt idx="100">
                  <c:v>15000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015392"/>
        <c:axId val="198016512"/>
      </c:lineChart>
      <c:catAx>
        <c:axId val="19801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16512"/>
        <c:crosses val="autoZero"/>
        <c:auto val="1"/>
        <c:lblAlgn val="ctr"/>
        <c:lblOffset val="100"/>
        <c:noMultiLvlLbl val="0"/>
      </c:catAx>
      <c:valAx>
        <c:axId val="198016512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1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LSP2Opt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Local Search Popularity with 2-opt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search heuristic from 1958</a:t>
            </a:r>
          </a:p>
          <a:p>
            <a:r>
              <a:rPr lang="en-US" dirty="0" smtClean="0"/>
              <a:t>“Can it be shorter by reversing subsequences of path?”</a:t>
            </a:r>
          </a:p>
          <a:p>
            <a:r>
              <a:rPr lang="en-US" dirty="0" smtClean="0"/>
              <a:t>In symmetrical graphs, this will shorten any path that crosses over itself by “undoing” the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1" y="0"/>
            <a:ext cx="4576292" cy="686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 C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E D C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 E D C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E D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</a:p>
          <a:p>
            <a:r>
              <a:rPr lang="en-US" dirty="0" smtClean="0"/>
              <a:t>Local Search Popularity mod</a:t>
            </a:r>
          </a:p>
          <a:p>
            <a:r>
              <a:rPr lang="en-US" dirty="0" smtClean="0"/>
              <a:t>2-opt 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2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8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F E D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optimized by caching edge sums for subsequences to be reversed</a:t>
            </a:r>
          </a:p>
          <a:p>
            <a:r>
              <a:rPr lang="en-US" dirty="0" smtClean="0"/>
              <a:t>2-opt’s worst case: final iteration finding no improvements, does O(n^3) additions</a:t>
            </a:r>
          </a:p>
          <a:p>
            <a:r>
              <a:rPr lang="en-US" dirty="0" smtClean="0"/>
              <a:t>Caching requires only O(n^2)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(small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36710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7.15%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61.25%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12.29%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63.47%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67.57%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72.13%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21.83%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76.02%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19.38%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42413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19.66%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23.07%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79.46%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LSP2Opt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(medium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662938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82.56%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11047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20.51%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102825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84.35%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19.73%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128531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85.83%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19.42%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18.03%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184518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208270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235491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89.04%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16.33%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15.08%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283214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311388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90.39%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25770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13.93%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338311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68.14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LSP2Opt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(large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07685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362926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90.95%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27662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389826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16.25%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415808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35931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91.36%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93.17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439890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37208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143.40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16.97%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494474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17.24%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523200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217.05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838218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93.42%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254.98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15.77%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LSP2Opt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1420"/>
          </a:xfrm>
        </p:spPr>
        <p:txBody>
          <a:bodyPr/>
          <a:lstStyle/>
          <a:p>
            <a:r>
              <a:rPr lang="en-US" dirty="0" smtClean="0"/>
              <a:t>Inspired by Nearest Neighbor </a:t>
            </a:r>
          </a:p>
          <a:p>
            <a:r>
              <a:rPr lang="en-US" dirty="0" smtClean="0"/>
              <a:t>Factor edge length and average length of “short” edges outbound from the destination city into edge’s “popularity”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18509" y="4374573"/>
            <a:ext cx="613064" cy="63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74773" y="4291445"/>
            <a:ext cx="71697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4309" y="4603173"/>
            <a:ext cx="2576946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35882" y="3709555"/>
            <a:ext cx="467591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87736" y="3699164"/>
            <a:ext cx="363682" cy="59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78582" y="5008418"/>
            <a:ext cx="696191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95655" y="4831773"/>
            <a:ext cx="789709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2364" y="5101936"/>
            <a:ext cx="935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8274" y="3870159"/>
            <a:ext cx="3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1745" y="399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81157" y="5008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1418" y="5317320"/>
            <a:ext cx="46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7973" y="51095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6570" y="3377045"/>
            <a:ext cx="2421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outbound edge length = 11.2</a:t>
            </a:r>
          </a:p>
          <a:p>
            <a:endParaRPr lang="en-US" dirty="0"/>
          </a:p>
          <a:p>
            <a:r>
              <a:rPr lang="en-US" dirty="0" smtClean="0"/>
              <a:t>Take average of edges shorter than the average: </a:t>
            </a:r>
          </a:p>
          <a:p>
            <a:r>
              <a:rPr lang="en-US" dirty="0" smtClean="0"/>
              <a:t>(7+8) / 2 = 7.5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Edge Popularity Score = 9 + (7.5 / factor)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2618" y="4603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1) Find length of NN solution</a:t>
                </a:r>
              </a:p>
              <a:p>
                <a:r>
                  <a:rPr lang="en-US" dirty="0" smtClean="0"/>
                  <a:t>2) Use this length to determine weight ratio between edge’s length and average length of short edges leaving the destination city</a:t>
                </a:r>
              </a:p>
              <a:p>
                <a:pPr lvl="1"/>
                <a:r>
                  <a:rPr lang="en-US" dirty="0" smtClean="0"/>
                  <a:t>Local minima tend to occur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: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where g = length of greedy</a:t>
                </a:r>
              </a:p>
              <a:p>
                <a:r>
                  <a:rPr lang="en-US" dirty="0" smtClean="0"/>
                  <a:t>3) Sort edges by source node, then by increasing popularity</a:t>
                </a:r>
              </a:p>
              <a:p>
                <a:r>
                  <a:rPr lang="en-US" dirty="0" smtClean="0"/>
                  <a:t>4) Pick a start city, then iterating through outbound edges with increasing scores, pick the first to lead to unexplored city</a:t>
                </a:r>
              </a:p>
              <a:p>
                <a:r>
                  <a:rPr lang="en-US" dirty="0" smtClean="0"/>
                  <a:t>5) Repeat until path complete (if dead-end, repeat at 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  <a:blipFill rotWithShape="0">
                <a:blip r:embed="rId2"/>
                <a:stretch>
                  <a:fillRect l="-1043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2202"/>
          </a:xfrm>
        </p:spPr>
        <p:txBody>
          <a:bodyPr/>
          <a:lstStyle/>
          <a:p>
            <a:r>
              <a:rPr lang="en-US" dirty="0" smtClean="0"/>
              <a:t>On scale of the ratios between two factors of Popularity, local minima exist at (mostly) unpredictable locations</a:t>
            </a:r>
          </a:p>
          <a:p>
            <a:r>
              <a:rPr lang="en-US" dirty="0" smtClean="0"/>
              <a:t>Adjust ratio based on last Popularity result to find other minima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07217277"/>
              </p:ext>
            </p:extLst>
          </p:nvPr>
        </p:nvGraphicFramePr>
        <p:xfrm>
          <a:off x="838200" y="3397827"/>
          <a:ext cx="9612086" cy="257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5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r>
                  <a:rPr lang="en-US" dirty="0" smtClean="0"/>
                  <a:t>Use m as multiplicative factor, d as directional factor, and g as length of greedy: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effect occurs after each run of Popularity to adjust the ratio for next run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217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5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Change directions always, unless ratio gets too close to 1:0</a:t>
                </a:r>
              </a:p>
              <a:p>
                <a:r>
                  <a:rPr lang="en-US" dirty="0" smtClean="0"/>
                  <a:t>Multiplication factor decreases around local minima, BSSFs, and increases on plateaus and bad solutions</a:t>
                </a:r>
              </a:p>
              <a:p>
                <a:r>
                  <a:rPr lang="en-US" dirty="0" smtClean="0"/>
                  <a:t>Fraction of solution over greedy helps initial minima focus, and move away from really bad solutions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Edge Popularity Score = </a:t>
                </a:r>
                <a:r>
                  <a:rPr lang="en-US" dirty="0" err="1" smtClean="0"/>
                  <a:t>Edge.Length</a:t>
                </a:r>
                <a:r>
                  <a:rPr lang="en-US" dirty="0" smtClean="0"/>
                  <a:t> + (average of small edges from destination city / factor)</a:t>
                </a:r>
              </a:p>
              <a:p>
                <a:r>
                  <a:rPr lang="en-US" dirty="0" smtClean="0"/>
                  <a:t>Possible area of improvement: explore minima found around 0, as these will be far closer together, though most currently-designed runs do find a local minima around factor = 0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1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Forgiveness et to arbitrary value (here it is 50)</a:t>
                </a:r>
              </a:p>
              <a:p>
                <a:r>
                  <a:rPr lang="en-US" dirty="0" smtClean="0"/>
                  <a:t>Decrease forgiveness for not BSSFs, less for plateaus</a:t>
                </a:r>
              </a:p>
              <a:p>
                <a:r>
                  <a:rPr lang="en-US" dirty="0" smtClean="0"/>
                  <a:t>Reset forgiveness for BSSF</a:t>
                </a:r>
              </a:p>
              <a:p>
                <a:r>
                  <a:rPr lang="en-US" dirty="0" smtClean="0"/>
                  <a:t>Declare final solution when forgiveness runs out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819</Words>
  <Application>Microsoft Office PowerPoint</Application>
  <PresentationFormat>Widescreen</PresentationFormat>
  <Paragraphs>477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Batang</vt:lpstr>
      <vt:lpstr>Arial</vt:lpstr>
      <vt:lpstr>Calibri</vt:lpstr>
      <vt:lpstr>Calibri Light</vt:lpstr>
      <vt:lpstr>Cambria Math</vt:lpstr>
      <vt:lpstr>Courier New</vt:lpstr>
      <vt:lpstr>Office Theme</vt:lpstr>
      <vt:lpstr>LSP2Opt</vt:lpstr>
      <vt:lpstr>Overview</vt:lpstr>
      <vt:lpstr>Popularity Algorithm</vt:lpstr>
      <vt:lpstr>Popularity Algorithm</vt:lpstr>
      <vt:lpstr>Local Search Popularity mod</vt:lpstr>
      <vt:lpstr>Local Search Popularity mod</vt:lpstr>
      <vt:lpstr>Local Search Popularity mod</vt:lpstr>
      <vt:lpstr>Local Search Popularity mod</vt:lpstr>
      <vt:lpstr>Local Search Popularity mod</vt:lpstr>
      <vt:lpstr>2-Opt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2-Opt</vt:lpstr>
      <vt:lpstr>Results (small sets)</vt:lpstr>
      <vt:lpstr>Results (medium sets)</vt:lpstr>
      <vt:lpstr>Results (large sets)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Epper Marshall</dc:creator>
  <cp:lastModifiedBy>Epper Marshall</cp:lastModifiedBy>
  <cp:revision>41</cp:revision>
  <dcterms:created xsi:type="dcterms:W3CDTF">2014-12-08T00:35:06Z</dcterms:created>
  <dcterms:modified xsi:type="dcterms:W3CDTF">2014-12-11T05:15:32Z</dcterms:modified>
</cp:coreProperties>
</file>