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9"/>
  </p:notesMasterIdLst>
  <p:sldIdLst>
    <p:sldId id="256" r:id="rId2"/>
    <p:sldId id="259" r:id="rId3"/>
    <p:sldId id="307" r:id="rId4"/>
    <p:sldId id="312" r:id="rId5"/>
    <p:sldId id="308" r:id="rId6"/>
    <p:sldId id="309" r:id="rId7"/>
    <p:sldId id="310" r:id="rId8"/>
    <p:sldId id="311" r:id="rId9"/>
    <p:sldId id="313" r:id="rId10"/>
    <p:sldId id="314" r:id="rId11"/>
    <p:sldId id="334" r:id="rId12"/>
    <p:sldId id="315" r:id="rId13"/>
    <p:sldId id="316" r:id="rId14"/>
    <p:sldId id="317" r:id="rId15"/>
    <p:sldId id="318" r:id="rId16"/>
    <p:sldId id="328" r:id="rId17"/>
    <p:sldId id="329" r:id="rId18"/>
    <p:sldId id="330" r:id="rId19"/>
    <p:sldId id="331" r:id="rId20"/>
    <p:sldId id="332" r:id="rId21"/>
    <p:sldId id="333" r:id="rId22"/>
    <p:sldId id="341" r:id="rId23"/>
    <p:sldId id="319" r:id="rId24"/>
    <p:sldId id="335" r:id="rId25"/>
    <p:sldId id="336" r:id="rId26"/>
    <p:sldId id="340" r:id="rId27"/>
    <p:sldId id="338" r:id="rId28"/>
    <p:sldId id="342" r:id="rId29"/>
    <p:sldId id="33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40"/>
      <p:bold r:id="rId41"/>
      <p:italic r:id="rId42"/>
      <p:boldItalic r:id="rId43"/>
    </p:embeddedFont>
    <p:embeddedFont>
      <p:font typeface="Barlow Semi Condensed Medium" panose="00000606000000000000" pitchFamily="2" charset="0"/>
      <p:regular r:id="rId44"/>
      <p:bold r:id="rId45"/>
      <p:italic r:id="rId46"/>
      <p:boldItalic r:id="rId47"/>
    </p:embeddedFont>
    <p:embeddedFont>
      <p:font typeface="Fjalla One" panose="02000506040000020004" pitchFamily="2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C03A8-008D-4026-BDF3-184D6CEC7FE7}" v="15" dt="2022-06-21T20:27:22.575"/>
    <p1510:client id="{2A987278-B7A3-4C76-A611-0E234DDCB89B}" v="88" dt="2022-06-21T20:30:16.237"/>
    <p1510:client id="{7E98F85E-665D-4235-AB14-86D144EDF2BC}" v="80" dt="2022-06-21T20:56:40.539"/>
    <p1510:client id="{CA210BAA-F9B5-4419-A318-FD2928FDF714}" v="11" dt="2022-06-21T20:02:04.636"/>
  </p1510:revLst>
</p1510:revInfo>
</file>

<file path=ppt/tableStyles.xml><?xml version="1.0" encoding="utf-8"?>
<a:tblStyleLst xmlns:a="http://schemas.openxmlformats.org/drawingml/2006/main" def="{5C6F28EA-8912-4E9B-BC36-4CB33CCAFA90}">
  <a:tblStyle styleId="{5C6F28EA-8912-4E9B-BC36-4CB33CCAF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5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1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84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m 197" descr="Texto&#10;&#10;Descrição gerada automaticamente">
            <a:extLst>
              <a:ext uri="{FF2B5EF4-FFF2-40B4-BE49-F238E27FC236}">
                <a16:creationId xmlns:a16="http://schemas.microsoft.com/office/drawing/2014/main" id="{6FF78C42-F220-8A2A-8456-10B7569BB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8" y="1676001"/>
            <a:ext cx="3778923" cy="1362005"/>
          </a:xfrm>
          <a:prstGeom prst="rect">
            <a:avLst/>
          </a:prstGeom>
        </p:spPr>
      </p:pic>
      <p:sp>
        <p:nvSpPr>
          <p:cNvPr id="203" name="Google Shape;2157;p38">
            <a:extLst>
              <a:ext uri="{FF2B5EF4-FFF2-40B4-BE49-F238E27FC236}">
                <a16:creationId xmlns:a16="http://schemas.microsoft.com/office/drawing/2014/main" id="{1F57A47F-7FFE-7901-4DDF-AC9E2FB87BC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678874" y="-13855"/>
            <a:ext cx="4663737" cy="63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Bruno, Gabriel, Gabriela, Guilherme, Pedro</a:t>
            </a:r>
            <a:endParaRPr>
              <a:solidFill>
                <a:schemeClr val="bg2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" name="Google Shape;2177;p39">
            <a:extLst>
              <a:ext uri="{FF2B5EF4-FFF2-40B4-BE49-F238E27FC236}">
                <a16:creationId xmlns:a16="http://schemas.microsoft.com/office/drawing/2014/main" id="{24BDCA51-6B85-E485-819E-7E28C0E49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8937" y="3385496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Engenharia de Software – Professora Jandira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>
                <a:latin typeface="Fjalla One" panose="02000506040000020004" pitchFamily="2" charset="0"/>
              </a:rPr>
              <a:t>Diagrama de </a:t>
            </a:r>
            <a:r>
              <a:rPr lang="pt-BR" sz="3600" err="1">
                <a:latin typeface="Fjalla One" panose="02000506040000020004" pitchFamily="2" charset="0"/>
              </a:rPr>
              <a:t>Gantt</a:t>
            </a:r>
            <a:r>
              <a:rPr lang="pt-BR" sz="3600">
                <a:latin typeface="Fjalla One" panose="02000506040000020004" pitchFamily="2" charset="0"/>
              </a:rPr>
              <a:t> – Pós-projeto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5B14B1-F02F-828E-6E29-05720BD8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55"/>
            <a:ext cx="9144000" cy="45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-1" y="-13967"/>
            <a:ext cx="816032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>
                <a:latin typeface="Fjalla One" panose="02000506040000020004" pitchFamily="2" charset="0"/>
              </a:rPr>
              <a:t>Diagrama de </a:t>
            </a:r>
            <a:r>
              <a:rPr lang="pt-BR" sz="3600" err="1">
                <a:latin typeface="Fjalla One" panose="02000506040000020004" pitchFamily="2" charset="0"/>
              </a:rPr>
              <a:t>Gantt</a:t>
            </a:r>
            <a:r>
              <a:rPr lang="pt-BR" sz="3600">
                <a:latin typeface="Fjalla One" panose="02000506040000020004" pitchFamily="2" charset="0"/>
              </a:rPr>
              <a:t> – </a:t>
            </a:r>
            <a:r>
              <a:rPr lang="pt-BR" sz="3600" err="1">
                <a:latin typeface="Fjalla One" panose="02000506040000020004" pitchFamily="2" charset="0"/>
              </a:rPr>
              <a:t>Pré</a:t>
            </a:r>
            <a:r>
              <a:rPr lang="pt-BR" sz="3600">
                <a:latin typeface="Fjalla One" panose="02000506040000020004" pitchFamily="2" charset="0"/>
              </a:rPr>
              <a:t> e pós sobreposto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0AD643-41A5-7A83-0E0B-7F39880E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018"/>
            <a:ext cx="9144000" cy="44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3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5714700" y="124691"/>
            <a:ext cx="34293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>
                <a:latin typeface="Fjalla One" panose="02000506040000020004" pitchFamily="2" charset="0"/>
              </a:rPr>
              <a:t>Diagrama </a:t>
            </a:r>
            <a:r>
              <a:rPr lang="pt-BR" sz="3600" err="1">
                <a:latin typeface="Fjalla One" panose="02000506040000020004" pitchFamily="2" charset="0"/>
              </a:rPr>
              <a:t>burndown</a:t>
            </a:r>
            <a:r>
              <a:rPr lang="pt-BR" sz="3600">
                <a:latin typeface="Fjalla One" panose="02000506040000020004" pitchFamily="2" charset="0"/>
              </a:rPr>
              <a:t>– Pré-projeto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9A1AE911-BE95-C066-7FC5-0E15E881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05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5714700" y="124691"/>
            <a:ext cx="34293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>
                <a:latin typeface="Fjalla One" panose="02000506040000020004" pitchFamily="2" charset="0"/>
              </a:rPr>
              <a:t>Diagrama </a:t>
            </a:r>
            <a:r>
              <a:rPr lang="pt-BR" sz="3600" err="1">
                <a:latin typeface="Fjalla One" panose="02000506040000020004" pitchFamily="2" charset="0"/>
              </a:rPr>
              <a:t>burndown</a:t>
            </a:r>
            <a:r>
              <a:rPr lang="pt-BR" sz="3600">
                <a:latin typeface="Fjalla One" panose="02000506040000020004" pitchFamily="2" charset="0"/>
              </a:rPr>
              <a:t>– Pós-projeto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95DBB7CF-1AF4-D18E-9C27-0AB80B5D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9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72393C5-D232-C16B-AF8E-76EB6E7D7451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>
                <a:latin typeface="Fjalla One" panose="02000506040000020004" pitchFamily="2" charset="0"/>
              </a:rPr>
              <a:t>Diagrama de </a:t>
            </a:r>
            <a:r>
              <a:rPr lang="pt-BR" sz="3600" err="1">
                <a:latin typeface="Fjalla One" panose="02000506040000020004" pitchFamily="2" charset="0"/>
              </a:rPr>
              <a:t>Pert</a:t>
            </a:r>
            <a:endParaRPr lang="pt-BR" sz="3600">
              <a:latin typeface="Fjalla One" panose="02000506040000020004" pitchFamily="2" charset="0"/>
            </a:endParaRPr>
          </a:p>
        </p:txBody>
      </p:sp>
      <p:pic>
        <p:nvPicPr>
          <p:cNvPr id="2" name="Imagem 3" descr="Diagrama, Linha do tempo&#10;&#10;Descrição gerada automaticamente">
            <a:extLst>
              <a:ext uri="{FF2B5EF4-FFF2-40B4-BE49-F238E27FC236}">
                <a16:creationId xmlns:a16="http://schemas.microsoft.com/office/drawing/2014/main" id="{D86A6F33-FC98-9260-0F6B-CE1F596B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7" y="727207"/>
            <a:ext cx="9146754" cy="44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65370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700"/>
              <a:t>DIAGRAMAS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" name="Subtítulo 3">
            <a:extLst>
              <a:ext uri="{FF2B5EF4-FFF2-40B4-BE49-F238E27FC236}">
                <a16:creationId xmlns:a16="http://schemas.microsoft.com/office/drawing/2014/main" id="{2A357A52-B116-EDD4-2A1D-3539B796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171" y="3364166"/>
            <a:ext cx="3200400" cy="685800"/>
          </a:xfrm>
        </p:spPr>
        <p:txBody>
          <a:bodyPr/>
          <a:lstStyle/>
          <a:p>
            <a:r>
              <a:rPr lang="pt-BR"/>
              <a:t>Caso de uso: Receita Surpresa</a:t>
            </a:r>
          </a:p>
        </p:txBody>
      </p:sp>
    </p:spTree>
    <p:extLst>
      <p:ext uri="{BB962C8B-B14F-4D97-AF65-F5344CB8AC3E}">
        <p14:creationId xmlns:p14="http://schemas.microsoft.com/office/powerpoint/2010/main" val="11959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2556988-1DFB-3A9D-C8A5-B821CE0E40B2}"/>
              </a:ext>
            </a:extLst>
          </p:cNvPr>
          <p:cNvSpPr txBox="1"/>
          <p:nvPr/>
        </p:nvSpPr>
        <p:spPr>
          <a:xfrm>
            <a:off x="1127852" y="77807"/>
            <a:ext cx="34455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Fjalla One"/>
              </a:rPr>
              <a:t>Diagrama de Sequência - Análise de Sistema</a:t>
            </a:r>
            <a:endParaRPr lang="pt-BR" sz="240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8BCE7279-712E-ECE4-862B-B3676958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21" y="1060109"/>
            <a:ext cx="6495819" cy="30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A7DBE0-C64D-8C92-9A0F-F7765A42326D}"/>
              </a:ext>
            </a:extLst>
          </p:cNvPr>
          <p:cNvSpPr txBox="1"/>
          <p:nvPr/>
        </p:nvSpPr>
        <p:spPr>
          <a:xfrm>
            <a:off x="1203593" y="16043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Fjalla One"/>
              </a:rPr>
              <a:t>Diagrama de Classe - Análise de Sistema​</a:t>
            </a:r>
            <a:endParaRPr lang="pt-BR" sz="240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12868D78-92DF-6323-C3D2-A96A0C41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42" y="988015"/>
            <a:ext cx="6927010" cy="40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48FA5C2-8278-72DD-5768-82EC56594AE3}"/>
              </a:ext>
            </a:extLst>
          </p:cNvPr>
          <p:cNvSpPr txBox="1"/>
          <p:nvPr/>
        </p:nvSpPr>
        <p:spPr>
          <a:xfrm>
            <a:off x="1203593" y="11223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Fjalla One"/>
              </a:rPr>
              <a:t>Diagrama de Pacotes- Análise de Projeto</a:t>
            </a:r>
            <a:endParaRPr lang="pt-BR" sz="2400"/>
          </a:p>
        </p:txBody>
      </p:sp>
      <p:pic>
        <p:nvPicPr>
          <p:cNvPr id="7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E9C81A07-4257-AEAB-A88C-8A1D2235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89" y="1289289"/>
            <a:ext cx="6447620" cy="35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E5D5432-E6BA-BEBE-33CC-AADCA2EE5D5C}"/>
              </a:ext>
            </a:extLst>
          </p:cNvPr>
          <p:cNvSpPr txBox="1"/>
          <p:nvPr/>
        </p:nvSpPr>
        <p:spPr>
          <a:xfrm>
            <a:off x="1203593" y="11223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Fjalla One"/>
              </a:rPr>
              <a:t>Diagrama de Classe- Análise de Projeto</a:t>
            </a:r>
            <a:endParaRPr lang="pt-BR" sz="2400"/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40BB7F08-CB61-8EEA-5764-65A24CB4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42" y="947621"/>
            <a:ext cx="6743699" cy="40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65370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SCRUM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4492EDD-44EF-C7D3-BED9-A6264BAAA2DF}"/>
              </a:ext>
            </a:extLst>
          </p:cNvPr>
          <p:cNvSpPr txBox="1"/>
          <p:nvPr/>
        </p:nvSpPr>
        <p:spPr>
          <a:xfrm>
            <a:off x="1203593" y="11223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Fjalla One"/>
              </a:rPr>
              <a:t>Diagrama de Sequência- Análise de Projeto</a:t>
            </a:r>
            <a:endParaRPr lang="pt-BR" sz="2400"/>
          </a:p>
        </p:txBody>
      </p:sp>
      <p:pic>
        <p:nvPicPr>
          <p:cNvPr id="3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F1BA054C-7CDA-AEDB-3D03-766EE308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91" y="1319001"/>
            <a:ext cx="7921126" cy="36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9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4492EDD-44EF-C7D3-BED9-A6264BAAA2DF}"/>
              </a:ext>
            </a:extLst>
          </p:cNvPr>
          <p:cNvSpPr txBox="1"/>
          <p:nvPr/>
        </p:nvSpPr>
        <p:spPr>
          <a:xfrm>
            <a:off x="1203593" y="11223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Fjalla One"/>
              </a:rPr>
              <a:t>Diagrama de Estados- Análise de Projeto</a:t>
            </a:r>
            <a:endParaRPr lang="pt-BR" sz="240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A3C7F2A6-E7B4-411A-23D8-1C758780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43" y="1285073"/>
            <a:ext cx="5070512" cy="36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1FA63E8-60EB-4CAE-49D3-A7A41E0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77" y="527769"/>
            <a:ext cx="5841693" cy="42738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8DF9BF-761F-9538-0E0B-DA5B0DCAADC6}"/>
              </a:ext>
            </a:extLst>
          </p:cNvPr>
          <p:cNvSpPr txBox="1"/>
          <p:nvPr/>
        </p:nvSpPr>
        <p:spPr>
          <a:xfrm>
            <a:off x="3434508" y="215518"/>
            <a:ext cx="4361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>
                <a:latin typeface="Fjalla One"/>
              </a:rPr>
              <a:t>Fluxo do Caso de Uso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33956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83009" y="2571750"/>
            <a:ext cx="474518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Funcionalidades propostas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2287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BEC1DA1-DD77-EF88-3499-3F325E66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3" y="525378"/>
            <a:ext cx="8560573" cy="46183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6E5F77-4C80-C984-CF6D-F4395328A17A}"/>
              </a:ext>
            </a:extLst>
          </p:cNvPr>
          <p:cNvSpPr txBox="1"/>
          <p:nvPr/>
        </p:nvSpPr>
        <p:spPr>
          <a:xfrm>
            <a:off x="4026664" y="21551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Fluxo 1</a:t>
            </a:r>
          </a:p>
        </p:txBody>
      </p:sp>
    </p:spTree>
    <p:extLst>
      <p:ext uri="{BB962C8B-B14F-4D97-AF65-F5344CB8AC3E}">
        <p14:creationId xmlns:p14="http://schemas.microsoft.com/office/powerpoint/2010/main" val="419309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4399896F-76FD-681A-DA48-BAEC4977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0" y="501735"/>
            <a:ext cx="8686202" cy="46565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4A8824-127E-2EC9-5381-6C8FF7731896}"/>
              </a:ext>
            </a:extLst>
          </p:cNvPr>
          <p:cNvSpPr txBox="1"/>
          <p:nvPr/>
        </p:nvSpPr>
        <p:spPr>
          <a:xfrm>
            <a:off x="4150604" y="19486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Fluxo 2</a:t>
            </a:r>
          </a:p>
        </p:txBody>
      </p:sp>
    </p:spTree>
    <p:extLst>
      <p:ext uri="{BB962C8B-B14F-4D97-AF65-F5344CB8AC3E}">
        <p14:creationId xmlns:p14="http://schemas.microsoft.com/office/powerpoint/2010/main" val="145674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4399896F-76FD-681A-DA48-BAEC4977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2" y="430151"/>
            <a:ext cx="8707768" cy="47104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4A8824-127E-2EC9-5381-6C8FF7731896}"/>
              </a:ext>
            </a:extLst>
          </p:cNvPr>
          <p:cNvSpPr txBox="1"/>
          <p:nvPr/>
        </p:nvSpPr>
        <p:spPr>
          <a:xfrm>
            <a:off x="3773198" y="11938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Fluxo 3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38B642F-F83B-5B69-3BF0-92B7AAF4589E}"/>
              </a:ext>
            </a:extLst>
          </p:cNvPr>
          <p:cNvSpPr/>
          <p:nvPr/>
        </p:nvSpPr>
        <p:spPr>
          <a:xfrm>
            <a:off x="7660854" y="696128"/>
            <a:ext cx="867578" cy="791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56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454E720-98D9-B66F-0D58-E43DBDF6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0" y="425110"/>
            <a:ext cx="8785718" cy="45970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5DB13B-C80F-6987-00A8-B6A870DB03EC}"/>
              </a:ext>
            </a:extLst>
          </p:cNvPr>
          <p:cNvSpPr txBox="1"/>
          <p:nvPr/>
        </p:nvSpPr>
        <p:spPr>
          <a:xfrm>
            <a:off x="3888953" y="1122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Fluxo 4 e 5</a:t>
            </a:r>
          </a:p>
        </p:txBody>
      </p:sp>
    </p:spTree>
    <p:extLst>
      <p:ext uri="{BB962C8B-B14F-4D97-AF65-F5344CB8AC3E}">
        <p14:creationId xmlns:p14="http://schemas.microsoft.com/office/powerpoint/2010/main" val="195328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454E720-98D9-B66F-0D58-E43DBDF6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0" y="425110"/>
            <a:ext cx="8785718" cy="45970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5DB13B-C80F-6987-00A8-B6A870DB03EC}"/>
              </a:ext>
            </a:extLst>
          </p:cNvPr>
          <p:cNvSpPr txBox="1"/>
          <p:nvPr/>
        </p:nvSpPr>
        <p:spPr>
          <a:xfrm>
            <a:off x="3888953" y="1122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Fluxo 6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18F316E-0BC6-1132-5B9E-EFF769B98D6F}"/>
              </a:ext>
            </a:extLst>
          </p:cNvPr>
          <p:cNvSpPr/>
          <p:nvPr/>
        </p:nvSpPr>
        <p:spPr>
          <a:xfrm>
            <a:off x="2489812" y="1722074"/>
            <a:ext cx="867578" cy="791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7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xto, Linha do tempo&#10;&#10;Descrição gerada automaticamente">
            <a:extLst>
              <a:ext uri="{FF2B5EF4-FFF2-40B4-BE49-F238E27FC236}">
                <a16:creationId xmlns:a16="http://schemas.microsoft.com/office/drawing/2014/main" id="{A66C05F3-1A28-31D5-A0B6-3B0851FA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5" y="411220"/>
            <a:ext cx="8895885" cy="47331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33BEE5-AFA9-7795-778F-54450C62F501}"/>
              </a:ext>
            </a:extLst>
          </p:cNvPr>
          <p:cNvSpPr txBox="1"/>
          <p:nvPr/>
        </p:nvSpPr>
        <p:spPr>
          <a:xfrm>
            <a:off x="3823866" y="10067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Fluxo 7 e 8</a:t>
            </a:r>
          </a:p>
        </p:txBody>
      </p:sp>
    </p:spTree>
    <p:extLst>
      <p:ext uri="{BB962C8B-B14F-4D97-AF65-F5344CB8AC3E}">
        <p14:creationId xmlns:p14="http://schemas.microsoft.com/office/powerpoint/2010/main" val="162304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B766CD-87FF-BE2C-7FD6-308F262C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006"/>
            <a:ext cx="9144000" cy="402603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err="1">
                <a:latin typeface="Fjalla One" panose="02000506040000020004" pitchFamily="2" charset="0"/>
              </a:rPr>
              <a:t>Kanban</a:t>
            </a:r>
            <a:endParaRPr lang="pt-BR" sz="3600">
              <a:latin typeface="Fjalla One" panose="02000506040000020004" pitchFamily="2" charset="0"/>
            </a:endParaRPr>
          </a:p>
        </p:txBody>
      </p:sp>
      <p:sp>
        <p:nvSpPr>
          <p:cNvPr id="6" name="Google Shape;2648;p48">
            <a:extLst>
              <a:ext uri="{FF2B5EF4-FFF2-40B4-BE49-F238E27FC236}">
                <a16:creationId xmlns:a16="http://schemas.microsoft.com/office/drawing/2014/main" id="{6A76E9BF-DED7-9360-0A57-C5D43BDBF1AB}"/>
              </a:ext>
            </a:extLst>
          </p:cNvPr>
          <p:cNvSpPr txBox="1"/>
          <p:nvPr/>
        </p:nvSpPr>
        <p:spPr>
          <a:xfrm>
            <a:off x="1229460" y="4515494"/>
            <a:ext cx="721129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Planejamento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1982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6AC2-A166-21BA-C15B-ACF99F61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002" y="779550"/>
            <a:ext cx="3264300" cy="1792200"/>
          </a:xfrm>
        </p:spPr>
        <p:txBody>
          <a:bodyPr/>
          <a:lstStyle/>
          <a:p>
            <a:r>
              <a:rPr lang="pt-BR"/>
              <a:t>Tela inicial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64F0-7C7C-5349-447E-DE97A49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873" y="2391572"/>
            <a:ext cx="1368466" cy="896100"/>
          </a:xfrm>
        </p:spPr>
        <p:txBody>
          <a:bodyPr/>
          <a:lstStyle/>
          <a:p>
            <a:r>
              <a:rPr lang="pt-BR"/>
              <a:t>SCRUM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70E41-E331-A838-1A0F-89F241E8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6" y="698798"/>
            <a:ext cx="5634129" cy="39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8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6AC2-A166-21BA-C15B-ACF99F61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002" y="779550"/>
            <a:ext cx="3264300" cy="1792200"/>
          </a:xfrm>
        </p:spPr>
        <p:txBody>
          <a:bodyPr/>
          <a:lstStyle/>
          <a:p>
            <a:r>
              <a:rPr lang="pt-BR"/>
              <a:t>Cadastro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64F0-7C7C-5349-447E-DE97A49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873" y="2391572"/>
            <a:ext cx="1368466" cy="896100"/>
          </a:xfrm>
        </p:spPr>
        <p:txBody>
          <a:bodyPr/>
          <a:lstStyle/>
          <a:p>
            <a:r>
              <a:rPr lang="pt-BR"/>
              <a:t>SCRUM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E2611D-B87C-7C24-CDD5-6EAE719E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8" y="720436"/>
            <a:ext cx="5684157" cy="40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3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6AC2-A166-21BA-C15B-ACF99F61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002" y="779550"/>
            <a:ext cx="3264300" cy="1792200"/>
          </a:xfrm>
        </p:spPr>
        <p:txBody>
          <a:bodyPr/>
          <a:lstStyle/>
          <a:p>
            <a:r>
              <a:rPr lang="pt-BR"/>
              <a:t>Registro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64F0-7C7C-5349-447E-DE97A49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873" y="2391572"/>
            <a:ext cx="1368466" cy="896100"/>
          </a:xfrm>
        </p:spPr>
        <p:txBody>
          <a:bodyPr/>
          <a:lstStyle/>
          <a:p>
            <a:r>
              <a:rPr lang="pt-BR"/>
              <a:t>SCRUM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A9438-9A04-8E70-0778-3DF3CE17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8" y="779550"/>
            <a:ext cx="5607359" cy="40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6AC2-A166-21BA-C15B-ACF99F61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002" y="1409932"/>
            <a:ext cx="3264300" cy="1792200"/>
          </a:xfrm>
        </p:spPr>
        <p:txBody>
          <a:bodyPr/>
          <a:lstStyle/>
          <a:p>
            <a:r>
              <a:rPr lang="pt-BR"/>
              <a:t>Página de receitas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64F0-7C7C-5349-447E-DE97A49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25" y="2936414"/>
            <a:ext cx="1489363" cy="896100"/>
          </a:xfrm>
        </p:spPr>
        <p:txBody>
          <a:bodyPr/>
          <a:lstStyle/>
          <a:p>
            <a:r>
              <a:rPr lang="pt-BR"/>
              <a:t>SCRUM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A94E8A-8D7C-BDEA-88D2-850C6A5C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8" y="779550"/>
            <a:ext cx="5856468" cy="41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5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6AC2-A166-21BA-C15B-ACF99F61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002" y="1409932"/>
            <a:ext cx="3264300" cy="1792200"/>
          </a:xfrm>
        </p:spPr>
        <p:txBody>
          <a:bodyPr/>
          <a:lstStyle/>
          <a:p>
            <a:r>
              <a:rPr lang="pt-BR"/>
              <a:t>Encontrar receitas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64F0-7C7C-5349-447E-DE97A49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25" y="2936414"/>
            <a:ext cx="1489363" cy="896100"/>
          </a:xfrm>
        </p:spPr>
        <p:txBody>
          <a:bodyPr/>
          <a:lstStyle/>
          <a:p>
            <a:r>
              <a:rPr lang="pt-BR"/>
              <a:t>SCRUM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951BE9-119F-FC77-CB0F-C12E7FA5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8" y="817419"/>
            <a:ext cx="5529007" cy="39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6AC2-A166-21BA-C15B-ACF99F61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002" y="1409932"/>
            <a:ext cx="3264300" cy="1792200"/>
          </a:xfrm>
        </p:spPr>
        <p:txBody>
          <a:bodyPr/>
          <a:lstStyle/>
          <a:p>
            <a:r>
              <a:rPr lang="pt-BR"/>
              <a:t>Tela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64F0-7C7C-5349-447E-DE97A49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25" y="2936414"/>
            <a:ext cx="1489363" cy="896100"/>
          </a:xfrm>
        </p:spPr>
        <p:txBody>
          <a:bodyPr/>
          <a:lstStyle/>
          <a:p>
            <a:r>
              <a:rPr lang="pt-BR"/>
              <a:t>SCRUM 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B52683-702B-567D-20B7-971DBB40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0" y="759519"/>
            <a:ext cx="5617357" cy="39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69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6AC2-A166-21BA-C15B-ACF99F61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002" y="1409932"/>
            <a:ext cx="3264300" cy="1792200"/>
          </a:xfrm>
        </p:spPr>
        <p:txBody>
          <a:bodyPr/>
          <a:lstStyle/>
          <a:p>
            <a:r>
              <a:rPr lang="pt-BR"/>
              <a:t>Receita Surpresa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64F0-7C7C-5349-447E-DE97A495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25" y="2936414"/>
            <a:ext cx="1489363" cy="896100"/>
          </a:xfrm>
        </p:spPr>
        <p:txBody>
          <a:bodyPr/>
          <a:lstStyle/>
          <a:p>
            <a:r>
              <a:rPr lang="pt-BR"/>
              <a:t>SCRUM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6521D7-EB80-50B5-8FA8-EECD731D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" y="768927"/>
            <a:ext cx="5605845" cy="40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76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084001" y="1369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do Projeto</a:t>
            </a:r>
            <a:br>
              <a:rPr lang="en"/>
            </a:b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BF77BB-E57A-1011-B606-B0B7CA50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2949"/>
            <a:ext cx="9144000" cy="41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1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err="1">
                <a:latin typeface="Fjalla One" panose="02000506040000020004" pitchFamily="2" charset="0"/>
              </a:rPr>
              <a:t>Kanban</a:t>
            </a:r>
            <a:endParaRPr lang="pt-BR" sz="3600">
              <a:latin typeface="Fjalla One" panose="02000506040000020004" pitchFamily="2" charset="0"/>
            </a:endParaRPr>
          </a:p>
        </p:txBody>
      </p:sp>
      <p:sp>
        <p:nvSpPr>
          <p:cNvPr id="6" name="Google Shape;2648;p48">
            <a:extLst>
              <a:ext uri="{FF2B5EF4-FFF2-40B4-BE49-F238E27FC236}">
                <a16:creationId xmlns:a16="http://schemas.microsoft.com/office/drawing/2014/main" id="{6A76E9BF-DED7-9360-0A57-C5D43BDBF1AB}"/>
              </a:ext>
            </a:extLst>
          </p:cNvPr>
          <p:cNvSpPr txBox="1"/>
          <p:nvPr/>
        </p:nvSpPr>
        <p:spPr>
          <a:xfrm>
            <a:off x="966355" y="4494713"/>
            <a:ext cx="721129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Semana 1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F8FC33-AECC-5C32-60E5-0A0EE4D5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528"/>
            <a:ext cx="9144000" cy="39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err="1">
                <a:latin typeface="Fjalla One" panose="02000506040000020004" pitchFamily="2" charset="0"/>
              </a:rPr>
              <a:t>Kanban</a:t>
            </a:r>
            <a:endParaRPr lang="pt-BR" sz="3600">
              <a:latin typeface="Fjalla One" panose="02000506040000020004" pitchFamily="2" charset="0"/>
            </a:endParaRPr>
          </a:p>
        </p:txBody>
      </p:sp>
      <p:sp>
        <p:nvSpPr>
          <p:cNvPr id="6" name="Google Shape;2648;p48">
            <a:extLst>
              <a:ext uri="{FF2B5EF4-FFF2-40B4-BE49-F238E27FC236}">
                <a16:creationId xmlns:a16="http://schemas.microsoft.com/office/drawing/2014/main" id="{6A76E9BF-DED7-9360-0A57-C5D43BDBF1AB}"/>
              </a:ext>
            </a:extLst>
          </p:cNvPr>
          <p:cNvSpPr txBox="1"/>
          <p:nvPr/>
        </p:nvSpPr>
        <p:spPr>
          <a:xfrm>
            <a:off x="966355" y="4533475"/>
            <a:ext cx="721129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Projeto em andamento – Semana 2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EAC6C2-1AC4-5779-FBEC-2C453E0C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436"/>
            <a:ext cx="9144000" cy="38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err="1">
                <a:latin typeface="Fjalla One" panose="02000506040000020004" pitchFamily="2" charset="0"/>
              </a:rPr>
              <a:t>Kanban</a:t>
            </a:r>
            <a:endParaRPr lang="pt-BR" sz="3600">
              <a:latin typeface="Fjalla One" panose="02000506040000020004" pitchFamily="2" charset="0"/>
            </a:endParaRPr>
          </a:p>
        </p:txBody>
      </p:sp>
      <p:sp>
        <p:nvSpPr>
          <p:cNvPr id="6" name="Google Shape;2648;p48">
            <a:extLst>
              <a:ext uri="{FF2B5EF4-FFF2-40B4-BE49-F238E27FC236}">
                <a16:creationId xmlns:a16="http://schemas.microsoft.com/office/drawing/2014/main" id="{6A76E9BF-DED7-9360-0A57-C5D43BDBF1AB}"/>
              </a:ext>
            </a:extLst>
          </p:cNvPr>
          <p:cNvSpPr txBox="1"/>
          <p:nvPr/>
        </p:nvSpPr>
        <p:spPr>
          <a:xfrm>
            <a:off x="966355" y="4533475"/>
            <a:ext cx="721129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Projeto em andamento – Início semana 3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58855D-FCA0-D6E8-8CB3-695F237A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733"/>
            <a:ext cx="9144000" cy="40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err="1">
                <a:latin typeface="Fjalla One" panose="02000506040000020004" pitchFamily="2" charset="0"/>
              </a:rPr>
              <a:t>Kanban</a:t>
            </a:r>
            <a:endParaRPr lang="pt-BR" sz="3600">
              <a:latin typeface="Fjalla One" panose="02000506040000020004" pitchFamily="2" charset="0"/>
            </a:endParaRPr>
          </a:p>
        </p:txBody>
      </p:sp>
      <p:sp>
        <p:nvSpPr>
          <p:cNvPr id="6" name="Google Shape;2648;p48">
            <a:extLst>
              <a:ext uri="{FF2B5EF4-FFF2-40B4-BE49-F238E27FC236}">
                <a16:creationId xmlns:a16="http://schemas.microsoft.com/office/drawing/2014/main" id="{6A76E9BF-DED7-9360-0A57-C5D43BDBF1AB}"/>
              </a:ext>
            </a:extLst>
          </p:cNvPr>
          <p:cNvSpPr txBox="1"/>
          <p:nvPr/>
        </p:nvSpPr>
        <p:spPr>
          <a:xfrm>
            <a:off x="966355" y="4533475"/>
            <a:ext cx="721129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Projeto em andamento – Início semana 4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71988B-215E-4B81-F987-650E7BFC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733"/>
            <a:ext cx="9144000" cy="40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err="1">
                <a:latin typeface="Fjalla One" panose="02000506040000020004" pitchFamily="2" charset="0"/>
              </a:rPr>
              <a:t>Kanban</a:t>
            </a:r>
            <a:endParaRPr lang="pt-BR" sz="3600">
              <a:latin typeface="Fjalla One" panose="02000506040000020004" pitchFamily="2" charset="0"/>
            </a:endParaRPr>
          </a:p>
        </p:txBody>
      </p:sp>
      <p:sp>
        <p:nvSpPr>
          <p:cNvPr id="6" name="Google Shape;2648;p48">
            <a:extLst>
              <a:ext uri="{FF2B5EF4-FFF2-40B4-BE49-F238E27FC236}">
                <a16:creationId xmlns:a16="http://schemas.microsoft.com/office/drawing/2014/main" id="{6A76E9BF-DED7-9360-0A57-C5D43BDBF1AB}"/>
              </a:ext>
            </a:extLst>
          </p:cNvPr>
          <p:cNvSpPr txBox="1"/>
          <p:nvPr/>
        </p:nvSpPr>
        <p:spPr>
          <a:xfrm>
            <a:off x="966355" y="4533475"/>
            <a:ext cx="721129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Projeto em andamento – Finalização do projeto (Fim da semana 4)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88C99D-C71F-D769-AAAC-CC28BEFD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09"/>
            <a:ext cx="9144000" cy="40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0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0710A40-7121-5D46-2CB9-0BACE8741922}"/>
              </a:ext>
            </a:extLst>
          </p:cNvPr>
          <p:cNvSpPr txBox="1">
            <a:spLocks/>
          </p:cNvSpPr>
          <p:nvPr/>
        </p:nvSpPr>
        <p:spPr>
          <a:xfrm>
            <a:off x="0" y="-13967"/>
            <a:ext cx="769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>
                <a:latin typeface="Fjalla One" panose="02000506040000020004" pitchFamily="2" charset="0"/>
              </a:rPr>
              <a:t>Diagrama de </a:t>
            </a:r>
            <a:r>
              <a:rPr lang="pt-BR" sz="3600" err="1">
                <a:latin typeface="Fjalla One" panose="02000506040000020004" pitchFamily="2" charset="0"/>
              </a:rPr>
              <a:t>Gantt</a:t>
            </a:r>
            <a:r>
              <a:rPr lang="pt-BR" sz="3600">
                <a:latin typeface="Fjalla One" panose="02000506040000020004" pitchFamily="2" charset="0"/>
              </a:rPr>
              <a:t> – Pré-projeto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B8C684-770B-3011-C1CB-8F0CEB9C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55"/>
            <a:ext cx="9144000" cy="45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Apresentação na tela (16:9)</PresentationFormat>
  <Paragraphs>55</Paragraphs>
  <Slides>37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Barlow Semi Condensed</vt:lpstr>
      <vt:lpstr>Fjalla One</vt:lpstr>
      <vt:lpstr>Arial</vt:lpstr>
      <vt:lpstr>Barlow Semi Condensed Medium</vt:lpstr>
      <vt:lpstr>Technology Consulting by Slidesgo</vt:lpstr>
      <vt:lpstr>Engenharia de Software – Professora Jandira</vt:lpstr>
      <vt:lpstr>SCRUM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Funcionalidades propostas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Tela inicial</vt:lpstr>
      <vt:lpstr>Cadastro</vt:lpstr>
      <vt:lpstr>Registro</vt:lpstr>
      <vt:lpstr>Página de receitas</vt:lpstr>
      <vt:lpstr>Encontrar receitas</vt:lpstr>
      <vt:lpstr>Tela principal</vt:lpstr>
      <vt:lpstr>Receita Surpresa</vt:lpstr>
      <vt:lpstr>Estado do Projeto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– Professora Jandira</dc:title>
  <cp:lastModifiedBy>Gabriela Hirashima</cp:lastModifiedBy>
  <cp:revision>1</cp:revision>
  <dcterms:modified xsi:type="dcterms:W3CDTF">2022-06-21T20:56:40Z</dcterms:modified>
</cp:coreProperties>
</file>