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1" r:id="rId5"/>
    <p:sldId id="262" r:id="rId6"/>
    <p:sldId id="263" r:id="rId7"/>
    <p:sldId id="264" r:id="rId8"/>
    <p:sldId id="256" r:id="rId9"/>
    <p:sldId id="257" r:id="rId10"/>
    <p:sldId id="258" r:id="rId11"/>
    <p:sldId id="259" r:id="rId12"/>
    <p:sldId id="260" r:id="rId13"/>
    <p:sldId id="265" r:id="rId14"/>
    <p:sldId id="266" r:id="rId15"/>
    <p:sldId id="267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A867-E7C1-B98A-9429-E6D5D992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41" y="962284"/>
            <a:ext cx="10871718" cy="3152516"/>
          </a:xfrm>
        </p:spPr>
        <p:txBody>
          <a:bodyPr>
            <a:normAutofit/>
          </a:bodyPr>
          <a:lstStyle/>
          <a:p>
            <a:r>
              <a:rPr lang="en-IN" sz="8000" b="1" dirty="0"/>
              <a:t>Lok Sabha Elections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390D-3D90-0CF1-E720-12E7C4D3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3820836"/>
            <a:ext cx="7316755" cy="87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By: Anshul Sharma</a:t>
            </a:r>
          </a:p>
        </p:txBody>
      </p:sp>
    </p:spTree>
    <p:extLst>
      <p:ext uri="{BB962C8B-B14F-4D97-AF65-F5344CB8AC3E}">
        <p14:creationId xmlns:p14="http://schemas.microsoft.com/office/powerpoint/2010/main" val="137334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D1C-8D49-4B0E-3BDE-87F7E23C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93"/>
            <a:ext cx="10515600" cy="1109112"/>
          </a:xfrm>
        </p:spPr>
        <p:txBody>
          <a:bodyPr>
            <a:normAutofit/>
          </a:bodyPr>
          <a:lstStyle/>
          <a:p>
            <a:r>
              <a:rPr lang="en-IN" sz="4800" b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F41E-9707-DA32-827D-C1C592BC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8546"/>
            <a:ext cx="12192000" cy="5909453"/>
          </a:xfrm>
        </p:spPr>
        <p:txBody>
          <a:bodyPr>
            <a:normAutofit/>
          </a:bodyPr>
          <a:lstStyle/>
          <a:p>
            <a:r>
              <a:rPr lang="en-US" sz="1800" dirty="0" err="1"/>
              <a:t>Gumma</a:t>
            </a:r>
            <a:r>
              <a:rPr lang="en-US" sz="1800" dirty="0"/>
              <a:t> </a:t>
            </a:r>
            <a:r>
              <a:rPr lang="en-US" sz="1800" dirty="0" err="1"/>
              <a:t>Thanuja</a:t>
            </a:r>
            <a:r>
              <a:rPr lang="en-US" sz="1800" dirty="0"/>
              <a:t> Rani (YSRCP) in </a:t>
            </a:r>
            <a:r>
              <a:rPr lang="en-US" sz="1800" dirty="0" err="1"/>
              <a:t>Araku</a:t>
            </a:r>
            <a:r>
              <a:rPr lang="en-US" sz="1800" dirty="0"/>
              <a:t> (ST): The YSRCP candidate won against the BJP candidate </a:t>
            </a:r>
            <a:r>
              <a:rPr lang="en-US" sz="1800" dirty="0" err="1"/>
              <a:t>Kothapalli</a:t>
            </a:r>
            <a:r>
              <a:rPr lang="en-US" sz="1800" dirty="0"/>
              <a:t> Geetha by a margin of only 50,580 votes, which is notably close given the expected dominance of BJP in many regions.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Independent Candidates: In Andhra Pradesh, several independent candidates performed surprisingly well, with significant margins that indicate a shift in voter sentiment. For instance, T. Uday Srinivas from the </a:t>
            </a:r>
            <a:r>
              <a:rPr lang="en-US" sz="1800" dirty="0" err="1"/>
              <a:t>Janasena</a:t>
            </a:r>
            <a:r>
              <a:rPr lang="en-US" sz="1800" dirty="0"/>
              <a:t> Party won in Kakinada with a margin of 229,491 votes, suggesting strong local support that diverges from party lines.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Dhubri (Assam): The Indian National Congress candidate </a:t>
            </a:r>
            <a:r>
              <a:rPr lang="en-US" sz="1800" dirty="0" err="1"/>
              <a:t>Rakibul</a:t>
            </a:r>
            <a:r>
              <a:rPr lang="en-US" sz="1800" dirty="0"/>
              <a:t> Hussain defeated his opponent from the All India United Democratic Front by a staggering 1,012,476 votes, showcasing a significant swing in voter preference that was unexpected in a region often competitive between these parties.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Bihar's RJD Performance: The </a:t>
            </a:r>
            <a:r>
              <a:rPr lang="en-US" sz="1800" dirty="0" err="1"/>
              <a:t>Rashtriya</a:t>
            </a:r>
            <a:r>
              <a:rPr lang="en-US" sz="1800" dirty="0"/>
              <a:t> Janata Dal managed to secure unexpected wins in constituencies like Aurangabad, where Abhay Kumar Sinha defeated BJP's Sushil Kumar Singh by 79,111 votes. This result suggests a potential resurgence of RJD in areas where BJP previously held sway.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Telugu Desam Party (TDP): The TDP's strong performance in Andhra Pradesh, particularly in constituencies like </a:t>
            </a:r>
            <a:r>
              <a:rPr lang="en-US" sz="1800" dirty="0" err="1"/>
              <a:t>Amalapuram</a:t>
            </a:r>
            <a:r>
              <a:rPr lang="en-US" sz="1800" dirty="0"/>
              <a:t> where G M Harish won by 342,196 votes, indicates a robust comeback against the YSRCP, which was not anticipated given the latter's previous dominance in the state.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315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C75C-9FE5-568A-0EAF-80DC2FA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755"/>
          </a:xfrm>
        </p:spPr>
        <p:txBody>
          <a:bodyPr>
            <a:normAutofit/>
          </a:bodyPr>
          <a:lstStyle/>
          <a:p>
            <a:r>
              <a:rPr lang="en-IN" sz="4000" b="1" dirty="0"/>
              <a:t>Urban V/S Rural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B46D-036D-DC7D-CE39-03DB8290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950"/>
            <a:ext cx="12192000" cy="6152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Telugu Desam Party (TDP)</a:t>
            </a:r>
          </a:p>
          <a:p>
            <a:r>
              <a:rPr lang="en-US" sz="1600" dirty="0"/>
              <a:t>Urban Areas: TDP showed strong performance in urban constituencies, particularly in cities like Visakhapatnam and Vijayawada, where candidates won by significant margins. For example, in Visakhapatnam, TDP's </a:t>
            </a:r>
            <a:r>
              <a:rPr lang="en-US" sz="1600" dirty="0" err="1"/>
              <a:t>Sribharat</a:t>
            </a:r>
            <a:r>
              <a:rPr lang="en-US" sz="1600" dirty="0"/>
              <a:t> </a:t>
            </a:r>
            <a:r>
              <a:rPr lang="en-US" sz="1600" dirty="0" err="1"/>
              <a:t>Mathukumili</a:t>
            </a:r>
            <a:r>
              <a:rPr lang="en-US" sz="1600" dirty="0"/>
              <a:t> won by 504,247 votes.</a:t>
            </a:r>
          </a:p>
          <a:p>
            <a:r>
              <a:rPr lang="en-US" sz="1600" dirty="0"/>
              <a:t>Rural Areas: TDP also maintained a solid presence in rural constituencies, winning several seats with large margins, such as in </a:t>
            </a:r>
            <a:r>
              <a:rPr lang="en-US" sz="1600" dirty="0" err="1"/>
              <a:t>Amalapuram</a:t>
            </a:r>
            <a:r>
              <a:rPr lang="en-US" sz="1600" dirty="0"/>
              <a:t> (SC) where G M Harish won by 342,196 votes.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Bharatiya</a:t>
            </a:r>
            <a:r>
              <a:rPr lang="en-US" sz="1600" dirty="0"/>
              <a:t> Janata Party (BJP)</a:t>
            </a:r>
          </a:p>
          <a:p>
            <a:r>
              <a:rPr lang="en-US" sz="1600" dirty="0"/>
              <a:t>Urban Areas: The BJP exhibited strength in urban constituencies in Assam, such as Guwahati, where </a:t>
            </a:r>
            <a:r>
              <a:rPr lang="en-US" sz="1600" dirty="0" err="1"/>
              <a:t>Bijuli</a:t>
            </a:r>
            <a:r>
              <a:rPr lang="en-US" sz="1600" dirty="0"/>
              <a:t> Kalita Medhi won by 251,090 votes. This trend suggests a preference for BJP in urban settings, likely due to its development agenda and urban-centric policies.</a:t>
            </a:r>
          </a:p>
          <a:p>
            <a:r>
              <a:rPr lang="en-US" sz="1600" dirty="0"/>
              <a:t>Rural Areas: In rural constituencies, the BJP also secured wins, but the margins were often narrower compared to urban victories. For instance, in </a:t>
            </a:r>
            <a:r>
              <a:rPr lang="en-US" sz="1600" dirty="0" err="1"/>
              <a:t>Karimganj</a:t>
            </a:r>
            <a:r>
              <a:rPr lang="en-US" sz="1600" dirty="0"/>
              <a:t>, the margin was only 18,360 votes, indicating a more competitive landscape in rural regions.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General Observations</a:t>
            </a:r>
          </a:p>
          <a:p>
            <a:r>
              <a:rPr lang="en-US" sz="1600" dirty="0"/>
              <a:t>Urban Preference for BJP: The BJP's consistent performance in urban areas across states like Assam suggests a trend where urban voters favor the party's development narrative.</a:t>
            </a:r>
          </a:p>
          <a:p>
            <a:r>
              <a:rPr lang="en-US" sz="1600" dirty="0"/>
              <a:t>Rural Support for Regional Parties: Regional parties like TDP and YSRCP performed better in rural constituencies, reflecting their focus on local issues and grassroots engagement.</a:t>
            </a:r>
          </a:p>
          <a:p>
            <a:r>
              <a:rPr lang="en-US" sz="1600" dirty="0"/>
              <a:t>Mixed Results in Transition Zones: In constituencies that are transitioning from rural to urban, such as those near major cities, the results were mixed, with parties like TDP and BJP competing closely.</a:t>
            </a:r>
          </a:p>
          <a:p>
            <a:r>
              <a:rPr lang="en-US" sz="1600" dirty="0"/>
              <a:t>These patterns indicate that while BJP tends to perform better in urban areas, regional parties like TDP and YSRCP maintain significant support in rural regions.</a:t>
            </a:r>
          </a:p>
        </p:txBody>
      </p:sp>
    </p:spTree>
    <p:extLst>
      <p:ext uri="{BB962C8B-B14F-4D97-AF65-F5344CB8AC3E}">
        <p14:creationId xmlns:p14="http://schemas.microsoft.com/office/powerpoint/2010/main" val="257628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18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0BAF-C27D-85C9-87A0-73A87FF8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9CD7-4AEE-1097-3C80-164F76DD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4000" dirty="0"/>
              <a:t>About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Combining tables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Visualizations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Insights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2136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7CC7-3488-A750-F328-5E590C29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3061"/>
          </a:xfrm>
        </p:spPr>
        <p:txBody>
          <a:bodyPr>
            <a:normAutofit/>
          </a:bodyPr>
          <a:lstStyle/>
          <a:p>
            <a:r>
              <a:rPr lang="en-IN" sz="54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D7EA-26B8-C601-9645-2BC2CC72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416"/>
            <a:ext cx="12192000" cy="5999584"/>
          </a:xfrm>
        </p:spPr>
        <p:txBody>
          <a:bodyPr>
            <a:normAutofit/>
          </a:bodyPr>
          <a:lstStyle/>
          <a:p>
            <a:r>
              <a:rPr lang="en-IN" sz="1600" dirty="0"/>
              <a:t>This dataset contains 2 tables: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First table consists of 543 rows and 10 columns</a:t>
            </a:r>
          </a:p>
          <a:p>
            <a:r>
              <a:rPr lang="en-IN" sz="1600" dirty="0"/>
              <a:t>It consists of columns named:</a:t>
            </a:r>
          </a:p>
          <a:p>
            <a:r>
              <a:rPr lang="en-IN" sz="1600" dirty="0"/>
              <a:t>Id: it’s a serial number for the rows</a:t>
            </a:r>
          </a:p>
          <a:p>
            <a:r>
              <a:rPr lang="en-IN" sz="1600" dirty="0"/>
              <a:t>State: Name of the state of India</a:t>
            </a:r>
          </a:p>
          <a:p>
            <a:r>
              <a:rPr lang="en-IN" sz="1600" dirty="0"/>
              <a:t>Constituency_num: Contains constituency number of related constituency</a:t>
            </a:r>
          </a:p>
          <a:p>
            <a:r>
              <a:rPr lang="en-IN" sz="1600" dirty="0"/>
              <a:t>Constituency: Comprises of names of constituencies.</a:t>
            </a:r>
          </a:p>
          <a:p>
            <a:r>
              <a:rPr lang="en-IN" sz="1600" dirty="0"/>
              <a:t>Leading_candidate: Standing candidate with highest amounts of votes</a:t>
            </a:r>
          </a:p>
          <a:p>
            <a:r>
              <a:rPr lang="en-IN" sz="1600" dirty="0"/>
              <a:t>Leading_Party: Party which currently has a lead in votes in a constituency</a:t>
            </a:r>
          </a:p>
          <a:p>
            <a:r>
              <a:rPr lang="en-IN" sz="1600" dirty="0"/>
              <a:t>Trailing_candidate: Standing candidate which doesn’t have highest amounts of votes</a:t>
            </a:r>
          </a:p>
          <a:p>
            <a:r>
              <a:rPr lang="en-IN" sz="1600" dirty="0"/>
              <a:t>Trailing_Party: Party which is currently trailing in votes in a constituency</a:t>
            </a:r>
          </a:p>
          <a:p>
            <a:r>
              <a:rPr lang="en-IN" sz="1600" dirty="0"/>
              <a:t>Margin: Amount of votes by which a candidate is leading</a:t>
            </a:r>
          </a:p>
          <a:p>
            <a:r>
              <a:rPr lang="en-IN" sz="1600" dirty="0"/>
              <a:t>Result: shows whether results are released or in counting process, etc</a:t>
            </a:r>
          </a:p>
          <a:p>
            <a:pPr marL="342900" indent="-342900">
              <a:buAutoNum type="arabicPeriod" startAt="2"/>
            </a:pPr>
            <a:r>
              <a:rPr lang="en-IN" sz="1600" dirty="0"/>
              <a:t>  Second table consists of 2 columns and 63 rows</a:t>
            </a:r>
          </a:p>
          <a:p>
            <a:r>
              <a:rPr lang="en-IN" sz="1600" dirty="0"/>
              <a:t>It consists of columns named:</a:t>
            </a:r>
          </a:p>
          <a:p>
            <a:r>
              <a:rPr lang="en-IN" sz="1600" dirty="0"/>
              <a:t>Party_name: It shows names of parties participating in election</a:t>
            </a:r>
          </a:p>
          <a:p>
            <a:r>
              <a:rPr lang="en-IN" sz="1600" dirty="0"/>
              <a:t>Alliance: Shows alliance of which the party is part of or independent of alliances.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563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F56D-EDED-1497-2DAF-32E52C7A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30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Joining both tables for easy analysis</a:t>
            </a:r>
          </a:p>
        </p:txBody>
      </p:sp>
      <p:pic>
        <p:nvPicPr>
          <p:cNvPr id="5" name="Content Placeholder 4" descr="Joining 2 tables in SQL&#10;">
            <a:extLst>
              <a:ext uri="{FF2B5EF4-FFF2-40B4-BE49-F238E27FC236}">
                <a16:creationId xmlns:a16="http://schemas.microsoft.com/office/drawing/2014/main" id="{5A599665-E3D3-AD14-1F87-B2950731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56" y="1057140"/>
            <a:ext cx="11572311" cy="5800860"/>
          </a:xfrm>
        </p:spPr>
      </p:pic>
    </p:spTree>
    <p:extLst>
      <p:ext uri="{BB962C8B-B14F-4D97-AF65-F5344CB8AC3E}">
        <p14:creationId xmlns:p14="http://schemas.microsoft.com/office/powerpoint/2010/main" val="230205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568469"/>
                  </p:ext>
                </p:extLst>
              </p:nvPr>
            </p:nvGraphicFramePr>
            <p:xfrm>
              <a:off x="0" y="0"/>
              <a:ext cx="12191999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1999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08577-ACBA-4721-36BF-1A26BB13C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7516C5EE-A3CE-DA87-153B-3B4BFC6C21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64737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7516C5EE-A3CE-DA87-153B-3B4BFC6C21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5754-E78C-F428-BE82-B552BDA0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440955" cy="1091682"/>
          </a:xfrm>
        </p:spPr>
        <p:txBody>
          <a:bodyPr/>
          <a:lstStyle/>
          <a:p>
            <a:r>
              <a:rPr lang="en-IN" dirty="0"/>
              <a:t>Party status by constituency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29AFDC6-A321-0678-376C-E8E961ABCA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046294"/>
                  </p:ext>
                </p:extLst>
              </p:nvPr>
            </p:nvGraphicFramePr>
            <p:xfrm>
              <a:off x="0" y="923731"/>
              <a:ext cx="12192000" cy="593426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29AFDC6-A321-0678-376C-E8E961ABCA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23731"/>
                <a:ext cx="12192000" cy="59342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01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71573BE-F051-5F40-EEF0-A92887C7F8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1251055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71573BE-F051-5F40-EEF0-A92887C7F8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78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53E5990-36F4-CB8E-7587-859BAB4D35E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217706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953E5990-36F4-CB8E-7587-859BAB4D35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6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62639a9-fdbf-493d-adb2-5d3317ddc87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f905ee9-25e3-4ce4-9eb2-411e803a32c4/af2d0ff9ae09ba4147d3?bookmarkGuid=1b523d2e-222b-4703-8d66-4439a0eb7ae5&amp;bookmarkUsage=1&amp;ctid=f1ffa8af-bec4-44d8-826f-dbc975073330&amp;fromEntryPoint=export&quot;"/>
    <we:property name="reportState" value="&quot;CONNECTED&quot;"/>
    <we:property name="artifactViewState" value="&quot;live&quot;"/>
    <we:property name="reportEmbeddedTime" value="&quot;2024-07-19T09:54:31.621Z&quot;"/>
    <we:property name="creatorSessionId" value="&quot;a54e18f3-f294-43e9-a1fc-0ad563916966&quot;"/>
    <we:property name="creatorUserId" value="&quot;10032003A79DFAFE&quot;"/>
    <we:property name="creatorTenantId" value="&quot;f1ffa8af-bec4-44d8-826f-dbc975073330&quot;"/>
    <we:property name="pageDisplayName" value="&quot;Dashboard&quot;"/>
    <we:property name="pageName" value="&quot;af2d0ff9ae09ba4147d3&quot;"/>
    <we:property name="reportName" value="&quot;Election_2024_Viz&quot;"/>
    <we:property name="isVisualContainerHeaderHidden" value="false"/>
    <we:property name="isFiltersActionButtonVisible" value="true"/>
    <we:property name="initialStateBookmark" value="&quot;H4sIAAAAAAAAA91Y227jNhD9FUPPRkHdpX1zvA5Q7ObSTZA+FIExEkeOdmlJpag0buB/75CUm8QbO2mam5OXiMPxDM+ZC0e6dnjZNgIWhzBH55OzV9c/5iB/DFxn6FS97Ojoy8Ho25fp4ehgQuK6UWVdtc6na0eBnKE6K9sOhLZAwj/Ohw4IcQwzvSpAtDh0GpRtXYEo/0arTFtKdrgcOnjViFqCNnmiQKE2e0nqtCbf7i8+eYRclZd4grmyUig8zooiBWRpBoEbxFyrtVbBnOxeFW3auB/XlYKyIjdaliUsjtHzXObnrodh7DLQ8qIUaqWymFw1ktAR5kWjWRnxS6hy5I6BILG1J752RrOZxBmofjm5szmuRTe/R35SdzLHb1iYrUqVakE+JsIiGnBQ0KIaeMwLnCWxdixr4tQoHVAMyspI97uqp4jp5UX911giccq14JwkbVnNRB+CGzZOLaIcpEZTZ9/Jq0ZNP6glR7m3MMA/l3IVAW+4dv73AppQkghSDMMMffByN804C9BluxNQSs6W9Dus8sUawvCDh3U7dBvcJHWLIClSKlkq2CgG1/UfDO6Y6JrVssyJoPX4vgAO28meECwFmcDJ1d14aTtZwTH2eBhSNucQ5X6W5ZtR951732z6iQdhGgW556eBx8BNoogcPDszIyFKXUHrZBwD/Z+aI60z4i6H76/+HttQh2+VXXeI/o8JxuuqU+MLCsmu9ITNrX41GJDy91tXfx8Ni+Rl6T83tRl7URzlLvIgCD2qTuR+8sjaZEnMQwjIQIwBlaefR+ymNk/r5pBW1o42c7YajCgq+7KeG4P96NZ22Z8dEuz1gJ2sNuj5t9XDNkuoTWynZOjYfGI6CieodR5Pt10YR2vUfkXglL1T0zIc2utPVJQouKN9Hb1alm4+5baMpJBRWwtNXliKPN0onsjs7xcosSe24uUKza9rZ29fgHsDRt9Gm038m3HLpbmcX6H1rR9y6JBdfdnOsVK2YgYuGwirNmi02iBbDFStQAzmNnCbG/m7uYNuD0LTqps/xxwoupbaCHJ73J26Ax6m481ug5/KxpR+HmOR+kkSxX7CMHCzkG0Z197XkPqIcjhAaDuJz3qcU12i01u99an5vQfyfyX3K4B7s2xdxdxmKfqMQcYiyDzmcjdhAfN25z353mvY/eBvyJtA23fjNAkAsjzxU8YDxtMo5jv64eOeLv/RQ/swfFO2WnqDx5mjnJleVXeqbSDHY6jsyNhY0yUaPQotVFzTZp7N68TXkrLCsnYGojOTtv5g6xgnRGTZz39bfqA/464GQPr7BwrmmFhRFgAA&quot;"/>
    <we:property name="bookmark" value="&quot;H4sIAAAAAAAAA91YbU/cOBD+Kyt/6Zeoct6TfgMOpOqgx3VR78MJoYk9WdJmk5zjcGwR//3G9qbA3i5wHJQXpBXxeHY8zzNv3lwwWfVdDYtPMEf2gW237bc5qG8Tn3mscTI/i6VIRcABIiHSlIMvabftdNU2PftwwTSoGeovVT9AbQyR8E+W5X4ZZWWepujzMEnB90N27DGo60OYGZ0S6h491qHq2wbq6js6E7Sl1YCXHsPzrm4VmIOmGjSaw85IndbGsfch+QFCV2c4RaGdFMpA8rLMAXleQORHqTRqvVOw/q5VMabt8Ttto6Fq6BgjKzJOCIKAMAg/wDj1ORh5WdV6VFnsnneKMBMTi85QtiXPoBFoaCIICnvn8QXbms0UzkAvl7s3NnfaepivkU/bQQn8jKXdanSlF3TGbu0QTSRo6FFPAh5E7JJYO1QtcWqVDigyVWOle0OzpIib5Wn7945C4lQawTFJ+qqZ1csQXLFx5BAJUDboxVc61aCmL7RKotpeWOC/VGqMQOCt+P9SQBNKEkGOcVxgCIHw80LyiNLz9QSUkrMn/QEbsVhBGL/xsN4O3QV3bdO5K7g7RNesVZUgglbj+wQ4XCd7QLA0FDXunt+MlzFTzU5r+mjzjR7rMWKE0PhxAJ11cp1v75dtlVR7QR5+lA70vANV9SMF4+rXqjGeemwfS/3k7HweIe1XFDvHxxeoB0PFu51TaGQ1A3X6jpRt+D02Rw3GNuE5dvlQlBLTQMYx1bmARIRFITbnw3Lg7dnNMAsgzpNIBGEe0fDzsyQh6h89Z7bqujK9ZZWIQ6D/J9al1VzxL72X15nuO2q856q7G0T/x9KTbTNoyjmlX0u33DwExysTKX+9dilaRsMheVr6qTRpLw2SNBE+yiiKA6pOlGF2z9rkWSpjiMhAihGVZygSflWbR233iVbOju0a45WRorKn2rk1uLzx9kPx14AEezVg03GDnn8fH26zhMbE7ZR4zOUTN1GY2k59f7rdwh60Qu0+gqTsPbEtg9He0qOywloyc9ZvPy1LN3t5W0ZSyKitxTYvHEWBaRQPZPaPU1S4JJamxIjm44rv/RNwb8GYOb3ZxI+M+zG3nrz1rTrpMbJrBu0cG+0qZuLzSe3UJp1RmxSLiW411JO5C9zmRv5iZtD1K+JJM8wf44ZcDz21EZTO3Vc1A+6m49mmwb/Kxpa+SLHMwyxL0jDjGPlFzG+5rr2s6/s9yuEAoR8UPqo7R6ZET6711ofm9zao/5XcPwHcs2XrGHOXpRhyDgVPoAi4L/2MRzx4PW8Q1o5h/42/O9gE2v1KzLMIoBBZmHMZcZknqXylr4TWdPm3Htq74duyNdIrPGyOamZ7VTvovgOBh9C4K2PnTFdo9Si00EiUy2f7c2LN+wj7Knu80NHfP0r0iThYFwAA&quot;"/>
    <we:property name="datasetId" value="&quot;32906c1f-46c4-49fa-b399-901110b1b57b&quot;"/>
    <we:property name="embedUrl" value="&quot;/reportEmbed?reportId=1f905ee9-25e3-4ce4-9eb2-411e803a32c4&amp;config=eyJjbHVzdGVyVXJsIjoiaHR0cHM6Ly9XQUJJLVVTLUVBU1QyLUQ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B429A97-64BC-4217-9DCB-1C61D2E7844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38F5FD5-0680-4705-9498-28863C6FF854&quot;"/>
    <we:property name="reportUrl" value="&quot;/groups/me/reports/1f905ee9-25e3-4ce4-9eb2-411e803a32c4/3d0c835157a30ea88c40?bookmarkGuid=53e156f3-6cdf-401e-bd9c-45959ec017e8&amp;bookmarkUsage=1&amp;ctid=f1ffa8af-bec4-44d8-826f-dbc975073330&amp;fromEntryPoint=export&quot;"/>
    <we:property name="reportName" value="&quot;Election_2024_Viz&quot;"/>
    <we:property name="reportState" value="&quot;CONNECTED&quot;"/>
    <we:property name="embedUrl" value="&quot;/reportEmbed?reportId=1f905ee9-25e3-4ce4-9eb2-411e803a32c4&amp;config=eyJjbHVzdGVyVXJsIjoiaHR0cHM6Ly9XQUJJLVVTLUVBU1QyLUQtUFJJTUFSWS1yZWRpcmVjdC5hbmFseXNpcy53aW5kb3dzLm5ldCIsImVtYmVkRmVhdHVyZXMiOnsidXNhZ2VNZXRyaWNzVk5leHQiOnRydWV9fQ%3D%3D&amp;disableSensitivityBanner=true&quot;"/>
    <we:property name="pageName" value="&quot;3d0c835157a30ea88c40&quot;"/>
    <we:property name="pageDisplayName" value="&quot;Constituencies_claimed_by_parties&quot;"/>
    <we:property name="datasetId" value="&quot;32906c1f-46c4-49fa-b399-901110b1b57b&quot;"/>
    <we:property name="backgroundColor" value="&quot;#FFFFFF&quot;"/>
    <we:property name="bookmark" value="&quot;H4sIAAAAAAAAA81UTW/bMAz9K4HOxuCPpDFyS7PsVAzBMvQyBAUtMa5aRTIkOYsX5L+PkhK0W4fd0s0Xi+QD+Ug98ciEdJ2C4TPskM3YrTHPO7DPo4JlTCcfYn0zqUWR1xzHRVHdgJhS1HReGu3Y7Mg82Bb9vXQ9qJCInN82GQOlVtAGawvKYcY6tM5oUPIHJjCFvO3xlDE8dMpYCCnXHjyGtHuCk00Uig8VVQTu5R7XyH3yViLndTUpJlOocoS65uOcYC4BIrM/QkLqWH5htAepqUzwYV4XsK2wbOqyzqtpA+Mm+LdS+TOkGZaHzlJ31PPQheEsiGtrrOSgWOzCokukj2xhVL+Lp+Uv/rXpLccvuI0h7aUfKNNSJd4jAR4c+lGZl2N2otmsrKHJRVCaTXA+mu8Li2QJNstP2b8iNFdKguZ/5zQX+4ARbwjN29ZiC/5sLq/Nli7cEb5HzYcH3e9i/FOvz4oq/6PB3iEIqduHFQT7LbENeRwB1Pkpvaj6a+LLVe9ItygSucUjJQrPtnmi6kHNlMBYgfZ2iIL+KO3lZRXZ9a/iouQw4Xcu/ftoT5vLbiHQ06vtcb7yNJ9rvuZ3aXNzit9rCbAd0uYOB9N71wHHFWiM7XYpkcS0Gw8daBGUF882/O8kySsJ7x5UHzQX9zyLZWK1n50WHTBfBgAA&quot;"/>
    <we:property name="initialStateBookmark" value="&quot;H4sIAAAAAAAAA81UTW/bMAz9K4HOxuDEKWrklnrZpV9BM/QyBAFtMa5aRTIkOYsX+L+PkhysW4ftlG65RKSeyUfqkUfGhW0kdHewQzZjV1q/7MC8jMYsYWrw3d9f384frjd389sFuXXjhFaWzY7MganRPQrbgvQRyPllnTCQcgm1t7YgLSasQWO1Aim+YQTTlTMt9gnDQyO1AR9y5cChD7snONmUe/who4xQObHHFVYuejOeVnl2Mb64hCxFyPNqmhLMRkBg9luIDx3SF1o5EIrSeB+m+Ri2GU7KfJKn2WUJ09L7t0K6AVJ2i0NjqDqquWt8VwriWmsjKpAsVGHQRtJHVmjZ7sJp8ZN/pVtT4QNuw5VywnUUaSEj7xEHBxbdaJJOpqyn3iyNps4FUOyNdz7pr4VBsjibpX3yrwjNpRSgqj9zmvO9x/A3hOZ1bbAGN5iLc7OlB7eEb1FV3Ua1u3D/qVWDoib/UWNvELhQ9WYJ3n5LbE0eSwA5jNIPVX+OfCvZWtIt8kiueKJAfmzLZ8ru1UwBtOForrog6I/CnCZrnJz/KU5K9h1+59S/trZfn3YLgZ5fbY/hyWN/zjnN71Lmug+/1xJgO6TN7Q+6dbaBCpegMJTbxEAC4248NKC4V144G/9/I0heUXiPIFuvubDnw6N6LYpS4l8+8NufBVqB3XenAJvUiAYAAA==&quot;"/>
    <we:property name="isFiltersActionButtonVisible" value="true"/>
    <we:property name="isVisualContainerHeaderHidden" value="false"/>
    <we:property name="reportEmbeddedTime" value="&quot;2024-07-19T09:56:42.353Z&quot;"/>
    <we:property name="creatorTenantId" value="&quot;f1ffa8af-bec4-44d8-826f-dbc975073330&quot;"/>
    <we:property name="creatorUserId" value="&quot;10032003A79DFAFE&quot;"/>
    <we:property name="creatorSessionId" value="&quot;b15db978-a085-4bc1-b311-2d13f050e41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B4B1F6D-CB0D-4B39-B320-E8A498A5E7D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38F5FD5-0680-4705-9498-28863C6FF854&quot;"/>
    <we:property name="reportUrl" value="&quot;/groups/me/reports/1f905ee9-25e3-4ce4-9eb2-411e803a32c4/df4402344e29233935dc?bookmarkGuid=2b0a9a6d-8d8a-4f8b-b541-ee90b763943d&amp;bookmarkUsage=1&amp;ctid=f1ffa8af-bec4-44d8-826f-dbc975073330&amp;fromEntryPoint=export&quot;"/>
    <we:property name="reportName" value="&quot;Election_2024_Viz&quot;"/>
    <we:property name="reportState" value="&quot;CONNECTED&quot;"/>
    <we:property name="embedUrl" value="&quot;/reportEmbed?reportId=1f905ee9-25e3-4ce4-9eb2-411e803a32c4&amp;config=eyJjbHVzdGVyVXJsIjoiaHR0cHM6Ly9XQUJJLVVTLUVBU1QyLUQtUFJJTUFSWS1yZWRpcmVjdC5hbmFseXNpcy53aW5kb3dzLm5ldCIsImVtYmVkRmVhdHVyZXMiOnsidXNhZ2VNZXRyaWNzVk5leHQiOnRydWV9fQ%3D%3D&amp;disableSensitivityBanner=true&quot;"/>
    <we:property name="pageName" value="&quot;df4402344e29233935dc&quot;"/>
    <we:property name="pageDisplayName" value="&quot;Party_status_by_constituency&quot;"/>
    <we:property name="datasetId" value="&quot;32906c1f-46c4-49fa-b399-901110b1b57b&quot;"/>
    <we:property name="backgroundColor" value="&quot;#FFFFFF&quot;"/>
    <we:property name="bookmark" value="&quot;H4sIAAAAAAAAA9VW30/bMBD+Vyq/8BKhJE1Lyxt0RdpAUzUm9jBV0zW5tgYnzmynI6vyv+9sJzBYB2hSEXuJ7PP57rvvfjhblnFdCqg/Qo7smJ1KeZODuulFLGCFl0G0iLJ4icPxIMRRDDhMR3QqS8NlodnxlhlQKzRXXFcgrCESfmXxEcAgHUfhMI6TRQgjWIzYPGAgxAxWVmcJQmPASlRaFiD4T/Qm6MioCpuA4W0ppALr6NKAQetsQ+q0J2DRYZ9wQGr4Bi8xNV6aLZMkjPtJgvE47vfH/UGWkpr2Cg7vThVr2rmfyMIAL8iNle0Mg+RLLkyrsqint6WimImJurSUTQjrSiqegmAuCoXag96yiRRV7lbTB/JLWakUP+HSHRWGm5osTYXH3cvAgEbTi8M4YQ1xM1OSmHNKnhsrXMsfE4W0y9hx2MxJonmxEi2x9zF+9ji14Ckqm8zFNflx0eRIybSLFRIH9hLFVXpnHPV97A9XV11a4oCdKZm7a21VIXl4JqKAeUgEOmBf1qjQGaBcZNy0DL1/xJpuVV7Ap984KH/hjtxegahc7ZLVC2588FsvJs2DD5DnVQ+KrHcOep1zdWDvzRv6NI2zYEPawVcuM8coujLZbfwUNE+tQW+uq2tCev1b5d5B3GsdzX3rQaG7xvMulRS+t1sYFLHADQp/+r1CVZNfp7HT36F3QNe4JvgCSm0L1TY7iTJ0YM+x3n+AFsGMF0Xn3kqUlMaa7IB0XBeVEG1OliEk2XIQhkm0COPhURyl4f8yDII7QCfZBoqUpI/RnKxWClfQ9dt031CpuzXpV1iktTs7q4p2jA/+YZqlDuFkDco8GGl0T6oM1Wnt0vKOq+6xoFk1fcMM2KrcOQbakqr3PwjcJBoPx8kgARz3k3CYZIs4Tt9a1V8gZFQb32Zg909V/ysD+yPDbwTXZwVcPMXYs+1mYCFwevvCVoset9prxOQf5mb3/42sjC4hxRkUuOPRdg9gZrl48uF2P7F3z3bT/AIZmxEiUgsAAA==&quot;"/>
    <we:property name="initialStateBookmark" value="&quot;H4sIAAAAAAAAA9VW3U/bMBD/V5BfeIlQmqaF8la6ok18VYDYw1Sha3INBjfObKcjq/K/72wnMFgHaFIRe4ns8/nudz/fR1Ys5boQUJ3CAtk+O5DybgHqbqvDApY3srOzo5Ph+dH16fBkTGJZGC5zzfZXzIDK0FxxXYKwFkj4bRowEGICmd3NQWgMWIFKyxwE/4lemY6MKrEOGN4XQiqwJi8MGLRml6ROe/Ld2emSR0gMX+IFJsZL03kch1E3jjEaRN3uoNtLE1LTXsEhW6tiTTv3I5kb4Dm5sbJoF6CXDDphP4riWQh7MNuz8jkXplGZVeP7QlF0FHNVWFZGhDWTiicgmItCofagV2wkRblwq/ET+YUsVYLnOHdHueGmIktj4XFvpWBAo9mKwihmNXEzUZKYc0qeGyu8kT9GCmmXsv2wnpJE8zwTDbGPMV56nFrwBJV9ttkt+XHRLJCezS4yJA7sJYqr8M446sfYn66u2meJAnao5MJdaxIHycMrEQXMQyLQAft6gwqdAXqLlJuGoS/PWNONyhv49BsH5S/ckdsrEKXLUrJ6zI0PfuXFpLn9GVQFOWxb7WlNn7p292wga1hayNTxiC451ps8AM0Ta9Cba7OZ8N3+lq8PwDaaPVNfcJDrtty8SyWFW7UwKGKBSxT+9HuJqiK/TmOtvx3vgK5xTfAFFNqmpy1xEqXowB5htfkALYIJz/PWvZUoKY012QJpuc5LIZo3mYcQp/NeGMadWRj1d6NOEv4vLSB4ADRMl5AnJH2OZphlCjNoq2y8aahU05r0S8yTyp0dlnnTvHv/0MMSh3B0A8o8aWR0T6oU1UHlnuUTV+2IoA41/sAM2Kxc2waalKo23whcJxr0B3EvBhx047Afp7MoSj5a1h8jpJQb1xOw+5ey/52B/fHCHwTXpQIuXmLs1XIzMBM4vn9jqXWel9p7xOQHc73+r0aWRheQ4ARyXDO03QBMLRcvDm7368qcE2KHEyWvXLDj5mHM1/Uvp+bKlVsLAAA=&quot;"/>
    <we:property name="isFiltersActionButtonVisible" value="true"/>
    <we:property name="isVisualContainerHeaderHidden" value="false"/>
    <we:property name="reportEmbeddedTime" value="&quot;2024-07-19T09:57:21.829Z&quot;"/>
    <we:property name="creatorTenantId" value="&quot;f1ffa8af-bec4-44d8-826f-dbc975073330&quot;"/>
    <we:property name="creatorUserId" value="&quot;10032003A79DFAFE&quot;"/>
    <we:property name="creatorSessionId" value="&quot;d345b57d-7c20-4006-bc95-c5502b959104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90112C91-EB72-477C-897A-0DF91C8CEA2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38F5FD5-0680-4705-9498-28863C6FF854&quot;"/>
    <we:property name="reportUrl" value="&quot;/groups/me/reports/1f905ee9-25e3-4ce4-9eb2-411e803a32c4/22202c957d40230b6b93?bookmarkGuid=bfd5cf96-83b9-42b7-9328-5b5b23972fec&amp;bookmarkUsage=1&amp;ctid=f1ffa8af-bec4-44d8-826f-dbc975073330&amp;fromEntryPoint=export&quot;"/>
    <we:property name="reportName" value="&quot;Election_2024_Viz&quot;"/>
    <we:property name="reportState" value="&quot;CONNECTED&quot;"/>
    <we:property name="embedUrl" value="&quot;/reportEmbed?reportId=1f905ee9-25e3-4ce4-9eb2-411e803a32c4&amp;config=eyJjbHVzdGVyVXJsIjoiaHR0cHM6Ly9XQUJJLVVTLUVBU1QyLUQtUFJJTUFSWS1yZWRpcmVjdC5hbmFseXNpcy53aW5kb3dzLm5ldCIsImVtYmVkRmVhdHVyZXMiOnsidXNhZ2VNZXRyaWNzVk5leHQiOnRydWV9fQ%3D%3D&amp;disableSensitivityBanner=true&quot;"/>
    <we:property name="pageName" value="&quot;22202c957d40230b6b93&quot;"/>
    <we:property name="pageDisplayName" value="&quot;Party_Performance_in_alliance&quot;"/>
    <we:property name="datasetId" value="&quot;32906c1f-46c4-49fa-b399-901110b1b57b&quot;"/>
    <we:property name="backgroundColor" value="&quot;#FFFFFF&quot;"/>
    <we:property name="bookmark" value="&quot;H4sIAAAAAAAAA+VXS2/bOBD+KwIvvQgLStbDyi11EyBAm03XQfawCAKKHDtqaVFLUWm1hv97h6SUtGrauK9sFuuDQQ4/zvPjkNoSUbWNZP0p2wA5IM+Verth+m0QkZDUXsZFlvCVEHSW0wxm2TyJS1xVjalU3ZKDLTFMr8FcVG3HpFWEwr8uQ8KkPGNrO1sx2UJIGtCtqpms/gEPxiWjO9iFBN43UmlmVS4NM2DV3iAc5+hC9NsMLTJuqhtYAjdeGscxjXmR5iKh8YyWWVlYWOsBzrN7IVa1M79QtWFVjWasjM6hgDIWMY3KiGazWcoTK19V0gyQsj9632iMbjsm59gtZkWZ5MkKkojnQuScFixGT0zfWMwC41krXXEmiYtUQ+sD25KFkt3GjY4+kS9Vpzn8ASu3VJvK9KjpSPrYAsEMa8EEGF1Cdpi/M60wuw70CqtR1U56rd4tNKB5QQ6iXbgdPToUN6zmKJ26c7hea1gzM0yPHtHX464eCptOXae7S5S0Vb2WA3HuanjuI+JM22hU+Qat2lrhBqUF6Oe9K9eLSo+8icOJ/08laIwSRasVFUVGEw5RyeJCFAWFL9Pw36HYoZSVJdBnJNujUmzg3lJWHPQA+rhyZAPYTuxgDXg2rQoMtPHWK2jvkvHp6GJsF1jgY602btvQ1wAtPBBiSLyDGEJI/rwGDU4B9ghRjdQ4maSxHSB7JNhPnCtfTiZavmCycw0UFb+sjI9/68UIfnZy+uLk8JnFXnrGDH8hiVJRzOcJnZfzAiiHFHj0IHGedieg/8dOQMdOwFY5T1lUJIJmaZwUZRrne15IdJ6LlCVxlueQzIpkxjN6dyGdq+YUZ7/g6IS329qu/LsD3ZNpjpfjAo5fj4OvOdB+6+FdgsV8x9FsPzubL4EJJNvVGbNzXLv16WqyhHZ/35Nlr4C1nYbv9+pcGSavbsljbWNJ8YqnrhH4VMSP3ccmCXFesVLCVyIbqbDzbewRbq6pkyFBvfbBuYHa+KMRRDSQHhY0FhaUfWBsyoONT/m0Jz3BhxWWu0V8BzXvr+pu8zOeWLJrsV+A8O4urjE3/5VG+3A6LF39BwZue/PRJ8TwtOr3PyI/xkh3m1vMfS8i1Zm2YRzOWA33PIuQc6wWtp5u7Hr7PY8I9zk2Hjr8fQBqUcDOBg4AAA==&quot;"/>
    <we:property name="initialStateBookmark" value="&quot;H4sIAAAAAAAAA+VXW2/bNhT+KwJf+iIMlCxZVt5c1wGCNpfVQfYwBAZFHjtqaVGjqKyu4f++Q1JKWjVNvG7LMswPBnn4kef2nUNqR0TZ1JJtz9gGyBF5rdTHDdMfg4iEpOpk5+dvT6fv3y7PpqdzFKvalKpqyNGOGKbXYK7KpmXSnoDCX69DwqS8YGs7WzHZQEhq0I2qmCw/gwfjktEt7EMCn2qpNLNHLgwzYI+9RTjOUXf00wg1Mm7KW1gAN14axzGNeZ5mIqHxiBbjIrewxgOcZQ9C7NFO/UxVhpUVqrEyOoEciljENCoiOh6NUp5Y+aqUpoMU2/mnWqN3uz4qx25xnBdJlqwgiXgmRMZpzmK0xGxri5mhP2ulS84kcZ5qaLxjOzJTst240fwr+UK1msN7WLmlypRmiyfNpfctEMywBkyA3iVkj/G70Aqj60CnmI2yctIb9ftMA6oX5Cjah7veoqm4ZRVH6dCc6XqtYc1MN50/o63HbdUlNh2aTvfXKGnKai074tzn8NJ7xJm23qjiA2q1ucINSgvQr7cuXW9K3fMmDgf2vxSn0UsUrVZU5GOacIgKFucizyl8n4b/DsWmUpaWQN+Q7IBMsY57C1ly0B3oy8yRDWA7sYM1YG3aI9DR2msvobkPxtejq75dYIKPtdq4bV1DA9TwhIsh8QaiCyH55QY0uAOwR4iyp8bJIIxNBzkgwH7iTPl+MFHzFZOta6B48LvSeP93XozgVydnb06mryz22jOm+wtJlIp8MknopJjkQDmkwKMnifOyOwH9P3YC2ncCtsp4yqI8EXScxklepHF24IVEJ5lIWRKPswySUZ6M+JjeX0iXqj7D2T9QOuHdtqYtfmtBb8kwxot+Acc/94PHDGj+bPEuwGJ+oDSbb2rzHTCBZFteMDvHtTubloMl1Ht+IMtOgTWthh+36lIZJpd35LG6MaV4xVPXCHwo4ufuY4OAOKtYIeERz3oq7H0be4aba2hkSPBc++DcQGV8aQQRDaSHBbWFBcU2MDbkwcaHfNiTXuDDCtPdIL6Fim+XVbv5O55Ysm2wX4Dw5s5uMDb/lUb7dDgsXf0HBm778MUnRPe02h5eIn+Nke42t5iHXkSqNU3NOFywCh54FiHnWCVsPt3Y9fYHHhHuc4w4JZjhsqvRRzbYj7S+SPH3B86buhEvDgAA&quot;"/>
    <we:property name="isFiltersActionButtonVisible" value="true"/>
    <we:property name="isVisualContainerHeaderHidden" value="false"/>
    <we:property name="reportEmbeddedTime" value="&quot;2024-07-19T09:58:07.533Z&quot;"/>
    <we:property name="creatorTenantId" value="&quot;f1ffa8af-bec4-44d8-826f-dbc975073330&quot;"/>
    <we:property name="creatorUserId" value="&quot;10032003A79DFAFE&quot;"/>
    <we:property name="creatorSessionId" value="&quot;539173a6-0cea-4fdf-8385-8f010eb750eb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625B08A-D7AA-4704-BFC2-B957DDF2A7A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38F5FD5-0680-4705-9498-28863C6FF854&quot;"/>
    <we:property name="reportUrl" value="&quot;/groups/me/reports/1f905ee9-25e3-4ce4-9eb2-411e803a32c4/dba9df10b6ed06a08d21?bookmarkGuid=69c2f956-1e49-4909-9338-b188af887776&amp;bookmarkUsage=1&amp;ctid=f1ffa8af-bec4-44d8-826f-dbc975073330&amp;fromEntryPoint=export&quot;"/>
    <we:property name="reportName" value="&quot;Election_2024_Viz&quot;"/>
    <we:property name="reportState" value="&quot;CONNECTED&quot;"/>
    <we:property name="embedUrl" value="&quot;/reportEmbed?reportId=1f905ee9-25e3-4ce4-9eb2-411e803a32c4&amp;config=eyJjbHVzdGVyVXJsIjoiaHR0cHM6Ly9XQUJJLVVTLUVBU1QyLUQtUFJJTUFSWS1yZWRpcmVjdC5hbmFseXNpcy53aW5kb3dzLm5ldCIsImVtYmVkRmVhdHVyZXMiOnsidXNhZ2VNZXRyaWNzVk5leHQiOnRydWV9fQ%3D%3D&amp;disableSensitivityBanner=true&quot;"/>
    <we:property name="pageName" value="&quot;dba9df10b6ed06a08d21&quot;"/>
    <we:property name="pageDisplayName" value="&quot;Trend_Analysis&quot;"/>
    <we:property name="datasetId" value="&quot;32906c1f-46c4-49fa-b399-901110b1b57b&quot;"/>
    <we:property name="backgroundColor" value="&quot;#FFFFFF&quot;"/>
    <we:property name="bookmark" value="&quot;H4sIAAAAAAAAA81VTW/bMAz9K4EuvRiDPxKnyS3NUqDANgTLkB6GYKAtxlWrSIYsd82C/PdRkrM2bfZ1KNBDHImiyMfnR3rHuGhqCdtPsEE2Zhda323A3PUSFjEVbGWSrPkA4lE8THmZ9UdZltOprq3QqmHjHbNgKrRL0bQgXSAyfmVJEZ8PRsWwP8wwT4d5NsgTtooYSDmHyvmsQTYYsRpNoxVI8QNDCDqypsV9xPChltqAS7SwYNEluyd32hOw5F1GOKC04h4XWNpg5QWM+DqJixx5nEN8zlNXTBMcPN6TLi60Tz/VyoJQlMbZhlkeZ+tR1oeCJ+fpoCzy2NnXQtrOpdjOHmpDNRMT29pRNiWslTaiBMl8FQabAHrHplq2G7+aHdkXujUlfsa1P1JW2C1FmsmAu8fBQoO2l8Zpn+2Jm7nRxJx3Ctw4443+PjVIO87G8T56BUATKQWoEp9jmAP9f/OS+ROQCb93t/kLFJOqMliB7baz1+bsI2lWKG+9bFUnnvgl9BVZGqEq2YnzUSdfQkW1wOkNFe9aorilzE4TdEkbjuZi62XxXpiDPtPoWQ1vpfD96tBL5Hz7pFs67YRKXlG9q707ODk23li/HfXAf8oFugZYSFGi6ZyeSodtkKapW1RIQ8iFoELrkF1g80jG8Wp5mIuksEujN/5aN9aRMvylxIgFgLHTwfUNGuzet+LioM2rZzQ2/y6JsPFQfk8mZV6CbP33gwJ/EDbUvwtmcj67UhxrpIeyZ+6GE437hYdX0CkqdWubGkqcg8ITfJJigGLybu35PJHdf7DY/le6n4Ljb8o+BwAA&quot;"/>
    <we:property name="initialStateBookmark" value="&quot;H4sIAAAAAAAAA81VTW8aMRD9K8iXXFbV8pGF5EYIkVCaBIUqPVQoml0PixNjr7zeNBTx3zO2lyYQ2rQHpBxY7PF45s3zG3vFuCgLCctrWCA7ZWdaPy7APDaaLGKqtt3cXF71by/vr/tXQzLrwgqtSna6YhZMjvZOlBVIF4GMP6YRAynHkLvZDGSJESvQlFqBFL8wONOSNRWuI4bPhdQGXMiJBYsu7BO505xyN7+0KSNkVjzhBDMbrDyFEz5rxmmCPE4g7vGWw1sGB49sr4sL7dMPtLIgFKVxtm47iduzk3YHUt7stY6zNImdfSakrV3S5fC5MFQd1bwsHCsDwpprIzKQzFdhsAygV2ygZbXwo+GWfaIrk+EtzvySssIuKdJQBtwNDhZKtI1W3OqwNXEzNpqY806BG2ec658DgzTj7DReRwcA1JdSgMpwF8MY6P/eq+JvQPr8ye3m71D089xgDraeDg/N2RWpUyhvvahULZ74PfQpWUqhclmL81Un30JFhcDBnIp34k8fKLPTBG3ShqM5W3pZnAuz0Wcr2qnhsxS+nm56iZwf3nRLrZ1QyQHVO127hWYa945P0m6n28ak1U3ax0nzs/XbVg/8p1ygboCJFBma2umtdNgC6d50gxzpEnIhqNAiZBdYvpKxPbrb3IuksAujF35bfXMjZfigxIgFgLHTwfc5GqzPW3Gx0eZoh8by3yURJh7Kn8mkzHcgK/9SUOCvwob6V8FMzkej6/NR/8j5Orm4X/h47ewjUVe2LCDDMSjcwyRpBRR3Z+fHnsk9ef1TxXwSOk2RSvxgg3vA2Po3vBc4m5RWSwcAAA==&quot;"/>
    <we:property name="isFiltersActionButtonVisible" value="true"/>
    <we:property name="isVisualContainerHeaderHidden" value="false"/>
    <we:property name="reportEmbeddedTime" value="&quot;2024-07-19T09:59:47.268Z&quot;"/>
    <we:property name="creatorTenantId" value="&quot;f1ffa8af-bec4-44d8-826f-dbc975073330&quot;"/>
    <we:property name="creatorUserId" value="&quot;10032003A79DFAFE&quot;"/>
    <we:property name="creatorSessionId" value="&quot;357ae44a-9660-44e8-a081-cd4a6e2862c2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763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Office Theme</vt:lpstr>
      <vt:lpstr>Lok Sabha Elections 2024</vt:lpstr>
      <vt:lpstr>Index</vt:lpstr>
      <vt:lpstr>Data Overview</vt:lpstr>
      <vt:lpstr>Joining both tables for easy analysis</vt:lpstr>
      <vt:lpstr>Microsoft Power BI</vt:lpstr>
      <vt:lpstr>PowerPoint Presentation</vt:lpstr>
      <vt:lpstr>Party status by constituency</vt:lpstr>
      <vt:lpstr>PowerPoint Presentation</vt:lpstr>
      <vt:lpstr>PowerPoint Presentation</vt:lpstr>
      <vt:lpstr>Insights</vt:lpstr>
      <vt:lpstr>Urban V/S Rural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Anshul Sharma</cp:lastModifiedBy>
  <cp:revision>3</cp:revision>
  <dcterms:created xsi:type="dcterms:W3CDTF">2018-06-07T21:39:02Z</dcterms:created>
  <dcterms:modified xsi:type="dcterms:W3CDTF">2024-07-19T14:49:21Z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