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5" r:id="rId4"/>
    <p:sldId id="258" r:id="rId5"/>
    <p:sldId id="259" r:id="rId6"/>
    <p:sldId id="274" r:id="rId7"/>
    <p:sldId id="272" r:id="rId8"/>
    <p:sldId id="275" r:id="rId9"/>
    <p:sldId id="27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4" autoAdjust="0"/>
    <p:restoredTop sz="94660"/>
  </p:normalViewPr>
  <p:slideViewPr>
    <p:cSldViewPr snapToGrid="0">
      <p:cViewPr>
        <p:scale>
          <a:sx n="68" d="100"/>
          <a:sy n="68" d="100"/>
        </p:scale>
        <p:origin x="1459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3/4/2025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3/4/2025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2" y="2305215"/>
            <a:ext cx="8637073" cy="977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Blockchain based FRAUD DETECTION</a:t>
            </a:r>
            <a:br>
              <a:rPr lang="en-US" sz="3200" b="1" dirty="0"/>
            </a:br>
            <a:r>
              <a:rPr lang="en-US" sz="3200" b="1" dirty="0"/>
              <a:t>OF CROSS BORDER PAYMENTS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752CF1-137B-1198-5CC0-A11A2605F3E4}"/>
              </a:ext>
            </a:extLst>
          </p:cNvPr>
          <p:cNvSpPr txBox="1">
            <a:spLocks/>
          </p:cNvSpPr>
          <p:nvPr/>
        </p:nvSpPr>
        <p:spPr>
          <a:xfrm>
            <a:off x="811260" y="-216640"/>
            <a:ext cx="9603275" cy="1925053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University of New Haven – </a:t>
            </a:r>
            <a:r>
              <a:rPr lang="en-US" sz="200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Tagliatela</a:t>
            </a:r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College of Engineering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DSCI 6007-03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Distributed &amp; Scalable Data Engineering</a:t>
            </a:r>
            <a:endParaRPr lang="en-US" sz="20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D22E-184E-789F-2D22-AC5338AFC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D56CD31-26EC-A5D6-2D11-D8CAE0CCA1B5}"/>
              </a:ext>
            </a:extLst>
          </p:cNvPr>
          <p:cNvSpPr txBox="1">
            <a:spLocks/>
          </p:cNvSpPr>
          <p:nvPr/>
        </p:nvSpPr>
        <p:spPr>
          <a:xfrm>
            <a:off x="1072248" y="2389857"/>
            <a:ext cx="7346196" cy="69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1B743A-E9CF-E62A-83CC-423E7085B46D}"/>
              </a:ext>
            </a:extLst>
          </p:cNvPr>
          <p:cNvSpPr txBox="1">
            <a:spLocks/>
          </p:cNvSpPr>
          <p:nvPr/>
        </p:nvSpPr>
        <p:spPr>
          <a:xfrm>
            <a:off x="1266061" y="3225465"/>
            <a:ext cx="6958569" cy="54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30B6712-BF60-8AC3-C2DD-AD0A04948F03}"/>
              </a:ext>
            </a:extLst>
          </p:cNvPr>
          <p:cNvSpPr txBox="1">
            <a:spLocks/>
          </p:cNvSpPr>
          <p:nvPr/>
        </p:nvSpPr>
        <p:spPr>
          <a:xfrm>
            <a:off x="1072247" y="3637719"/>
            <a:ext cx="7346196" cy="69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B448C17-9BD4-A56E-FA42-64B1F23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61461315-281A-74E7-9C30-B807B8B1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40341"/>
            <a:ext cx="12188840" cy="689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8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47351F-B7C9-6C46-0A2B-E1EE4252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352" y="4953132"/>
            <a:ext cx="2923307" cy="5123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/>
              <a:t>Vittu Ramadasu Darshan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823EE0-B8CE-7250-A0A5-FA4E0B395AA9}"/>
              </a:ext>
            </a:extLst>
          </p:cNvPr>
          <p:cNvSpPr/>
          <p:nvPr/>
        </p:nvSpPr>
        <p:spPr>
          <a:xfrm>
            <a:off x="8391066" y="2015732"/>
            <a:ext cx="2093296" cy="277542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6B712-B6DD-4F66-0146-BFDD9B5F5EFA}"/>
              </a:ext>
            </a:extLst>
          </p:cNvPr>
          <p:cNvSpPr/>
          <p:nvPr/>
        </p:nvSpPr>
        <p:spPr>
          <a:xfrm>
            <a:off x="4962572" y="2015732"/>
            <a:ext cx="2093296" cy="277542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691B5-E985-4864-193B-8427FF551B3A}"/>
              </a:ext>
            </a:extLst>
          </p:cNvPr>
          <p:cNvSpPr/>
          <p:nvPr/>
        </p:nvSpPr>
        <p:spPr>
          <a:xfrm>
            <a:off x="1534078" y="2015732"/>
            <a:ext cx="2093296" cy="277542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D38A55A-395C-4D62-E856-2B84BB72D3E3}"/>
              </a:ext>
            </a:extLst>
          </p:cNvPr>
          <p:cNvSpPr txBox="1">
            <a:spLocks/>
          </p:cNvSpPr>
          <p:nvPr/>
        </p:nvSpPr>
        <p:spPr>
          <a:xfrm>
            <a:off x="4547566" y="5004247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Sirisha </a:t>
            </a:r>
            <a:r>
              <a:rPr lang="en-IN" dirty="0" err="1"/>
              <a:t>Gajula</a:t>
            </a:r>
            <a:endParaRPr lang="en-IN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6A974E9-8B77-681A-7FDA-F8F2193CE839}"/>
              </a:ext>
            </a:extLst>
          </p:cNvPr>
          <p:cNvSpPr txBox="1">
            <a:spLocks/>
          </p:cNvSpPr>
          <p:nvPr/>
        </p:nvSpPr>
        <p:spPr>
          <a:xfrm>
            <a:off x="7880780" y="4953132"/>
            <a:ext cx="2923307" cy="5123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N" dirty="0"/>
              <a:t>Kishan Sai </a:t>
            </a:r>
            <a:r>
              <a:rPr lang="en-IN" dirty="0" err="1"/>
              <a:t>Saguturu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73973D-2F3D-51EB-FF3D-28A9EEC6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D3BF-8E7F-0856-8162-44F5A94E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PROJECT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748A-4B8D-E8D3-9478-E29204FC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16596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Cross-border blockchain transactions are vulnerable to fraud due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Anonymity - Hard to trace bad actors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Speed of Transactions - Hard to detect fraud in real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Lack of Central Authority – No oversight over transactions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CFA93A-3C16-4017-C469-D377D9996F31}"/>
              </a:ext>
            </a:extLst>
          </p:cNvPr>
          <p:cNvSpPr txBox="1">
            <a:spLocks/>
          </p:cNvSpPr>
          <p:nvPr/>
        </p:nvSpPr>
        <p:spPr>
          <a:xfrm>
            <a:off x="1294362" y="3751555"/>
            <a:ext cx="9603275" cy="488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Traditional fraud detection methods are outdated</a:t>
            </a:r>
          </a:p>
        </p:txBody>
      </p:sp>
    </p:spTree>
    <p:extLst>
      <p:ext uri="{BB962C8B-B14F-4D97-AF65-F5344CB8AC3E}">
        <p14:creationId xmlns:p14="http://schemas.microsoft.com/office/powerpoint/2010/main" val="212679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2122733"/>
          </a:xfrm>
        </p:spPr>
        <p:txBody>
          <a:bodyPr/>
          <a:lstStyle/>
          <a:p>
            <a:r>
              <a:rPr lang="en-US" sz="2200" dirty="0"/>
              <a:t>We are building a real-time fraud detection system that:</a:t>
            </a:r>
            <a:endParaRPr lang="en-US" sz="22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Monitors live blockchain transactions (Ethereum, Bitcoin)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Detects fraudulent activities using Machine Learning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Triggers fraud alerts when high-risk transactions are identified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Provides real-time fraud analytics via AWS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Quicksight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CA7A1-216E-4D9B-86D4-71802089DA69}"/>
              </a:ext>
            </a:extLst>
          </p:cNvPr>
          <p:cNvSpPr txBox="1">
            <a:spLocks/>
          </p:cNvSpPr>
          <p:nvPr/>
        </p:nvSpPr>
        <p:spPr>
          <a:xfrm>
            <a:off x="1294363" y="4016243"/>
            <a:ext cx="9603275" cy="1317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Required</a:t>
            </a:r>
            <a:r>
              <a:rPr lang="en-US" dirty="0"/>
              <a:t>: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Real-time blockchain transactions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Historical fraud 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90DF1C7E-5516-0966-02AB-DE7CBEF2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258" y="904727"/>
            <a:ext cx="4480136" cy="1049235"/>
          </a:xfrm>
        </p:spPr>
        <p:txBody>
          <a:bodyPr/>
          <a:lstStyle/>
          <a:p>
            <a:r>
              <a:rPr lang="en-US" dirty="0"/>
              <a:t>CRISP-DM DIAGRAM</a:t>
            </a: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B9B12220-D955-60C3-4B47-BF9E1F37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348" y="0"/>
            <a:ext cx="6730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94325-B19C-2996-5DF9-615A09928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B0CA85-AE50-9F3B-3982-C138208F9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72"/>
            <a:ext cx="12192000" cy="609322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4CB47-72CB-C56E-E152-F4584789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72752"/>
            <a:ext cx="9603275" cy="592020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PLANNED PROJECT ROADMAP</a:t>
            </a:r>
          </a:p>
        </p:txBody>
      </p:sp>
    </p:spTree>
    <p:extLst>
      <p:ext uri="{BB962C8B-B14F-4D97-AF65-F5344CB8AC3E}">
        <p14:creationId xmlns:p14="http://schemas.microsoft.com/office/powerpoint/2010/main" val="111209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E1A95-29B7-57F7-D868-E4324F2C6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0561-0B88-CC1F-F180-943AFA2F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C8C8DC-B7CE-5B60-D8F7-D227D7E995E8}"/>
              </a:ext>
            </a:extLst>
          </p:cNvPr>
          <p:cNvSpPr txBox="1"/>
          <p:nvPr/>
        </p:nvSpPr>
        <p:spPr>
          <a:xfrm>
            <a:off x="3051464" y="3251261"/>
            <a:ext cx="610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2" name="Picture 11" descr="A blue hexagon with white gears&#10;&#10;AI-generated content may be incorrect.">
            <a:extLst>
              <a:ext uri="{FF2B5EF4-FFF2-40B4-BE49-F238E27FC236}">
                <a16:creationId xmlns:a16="http://schemas.microsoft.com/office/drawing/2014/main" id="{4E40E60E-7661-467E-E080-7589827E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182" y="1845999"/>
            <a:ext cx="1760555" cy="1589928"/>
          </a:xfrm>
          <a:prstGeom prst="rect">
            <a:avLst/>
          </a:prstGeom>
        </p:spPr>
      </p:pic>
      <p:pic>
        <p:nvPicPr>
          <p:cNvPr id="18" name="Picture 17" descr="A white line on an orange background&#10;&#10;AI-generated content may be incorrect.">
            <a:extLst>
              <a:ext uri="{FF2B5EF4-FFF2-40B4-BE49-F238E27FC236}">
                <a16:creationId xmlns:a16="http://schemas.microsoft.com/office/drawing/2014/main" id="{58072A75-2DF1-7F16-FD6D-29F040CB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91" y="1854139"/>
            <a:ext cx="1581788" cy="1581788"/>
          </a:xfrm>
          <a:prstGeom prst="rect">
            <a:avLst/>
          </a:prstGeom>
        </p:spPr>
      </p:pic>
      <p:pic>
        <p:nvPicPr>
          <p:cNvPr id="20" name="Picture 19" descr="A white line on a green background&#10;&#10;AI-generated content may be incorrect.">
            <a:extLst>
              <a:ext uri="{FF2B5EF4-FFF2-40B4-BE49-F238E27FC236}">
                <a16:creationId xmlns:a16="http://schemas.microsoft.com/office/drawing/2014/main" id="{962F5CC5-726D-E8BC-8117-78D6B5F7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047" y="1854139"/>
            <a:ext cx="1581789" cy="1581789"/>
          </a:xfrm>
          <a:prstGeom prst="rect">
            <a:avLst/>
          </a:prstGeom>
        </p:spPr>
      </p:pic>
      <p:pic>
        <p:nvPicPr>
          <p:cNvPr id="22" name="Picture 21" descr="A white line on a purple background&#10;&#10;AI-generated content may be incorrect.">
            <a:extLst>
              <a:ext uri="{FF2B5EF4-FFF2-40B4-BE49-F238E27FC236}">
                <a16:creationId xmlns:a16="http://schemas.microsoft.com/office/drawing/2014/main" id="{4FAA0791-E739-DBA7-CF8F-C66F1B342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589" y="1845999"/>
            <a:ext cx="1580695" cy="1574862"/>
          </a:xfrm>
          <a:prstGeom prst="rect">
            <a:avLst/>
          </a:prstGeom>
        </p:spPr>
      </p:pic>
      <p:pic>
        <p:nvPicPr>
          <p:cNvPr id="24" name="Picture 23" descr="A logo of a company&#10;&#10;AI-generated content may be incorrect.">
            <a:extLst>
              <a:ext uri="{FF2B5EF4-FFF2-40B4-BE49-F238E27FC236}">
                <a16:creationId xmlns:a16="http://schemas.microsoft.com/office/drawing/2014/main" id="{0F2DCC3E-2E07-0FC5-75D6-1C9E92DCB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182" y="3896792"/>
            <a:ext cx="1763228" cy="1574862"/>
          </a:xfrm>
          <a:prstGeom prst="rect">
            <a:avLst/>
          </a:prstGeom>
        </p:spPr>
      </p:pic>
      <p:pic>
        <p:nvPicPr>
          <p:cNvPr id="26" name="Picture 25" descr="A blue hexagon shaped object&#10;&#10;AI-generated content may be incorrect.">
            <a:extLst>
              <a:ext uri="{FF2B5EF4-FFF2-40B4-BE49-F238E27FC236}">
                <a16:creationId xmlns:a16="http://schemas.microsoft.com/office/drawing/2014/main" id="{5829208B-8539-1269-BD32-828CAF8C7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858" y="3896792"/>
            <a:ext cx="1669052" cy="1574862"/>
          </a:xfrm>
          <a:prstGeom prst="rect">
            <a:avLst/>
          </a:prstGeom>
        </p:spPr>
      </p:pic>
      <p:pic>
        <p:nvPicPr>
          <p:cNvPr id="28" name="Picture 27" descr="A group of orange rectangular objects&#10;&#10;AI-generated content may be incorrect.">
            <a:extLst>
              <a:ext uri="{FF2B5EF4-FFF2-40B4-BE49-F238E27FC236}">
                <a16:creationId xmlns:a16="http://schemas.microsoft.com/office/drawing/2014/main" id="{C19F5DD3-B7B8-30A3-D7DA-4359BC66B7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4358" y="3971698"/>
            <a:ext cx="1906479" cy="15655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B38CF6-2069-0E7B-A4C3-1866B9B55C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589" y="4004388"/>
            <a:ext cx="1580695" cy="15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5A64-EB55-7BB9-68DF-DD53084C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B0C7-5085-C277-01B5-05ADF60DF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30A44-EED5-F6E5-9D82-7B7C6086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26610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Real time Fraud Prevention</a:t>
            </a:r>
          </a:p>
          <a:p>
            <a:pPr lvl="0"/>
            <a:r>
              <a:rPr lang="en-IN" dirty="0"/>
              <a:t>Regulatory Compliance (AML &amp; KYC)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IN" dirty="0"/>
              <a:t>Reduced Financial Losses</a:t>
            </a:r>
          </a:p>
          <a:p>
            <a:pPr lvl="0"/>
            <a:r>
              <a:rPr lang="en-IN" dirty="0"/>
              <a:t>Enhanced Fraud Analytics &amp; Monitoring</a:t>
            </a:r>
          </a:p>
          <a:p>
            <a:pPr lvl="0"/>
            <a:r>
              <a:rPr lang="en-IN" dirty="0"/>
              <a:t>Scalability &amp; Cost Savings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7E2F52-AB2C-7A93-A119-19A755A79993}"/>
              </a:ext>
            </a:extLst>
          </p:cNvPr>
          <p:cNvSpPr txBox="1">
            <a:spLocks/>
          </p:cNvSpPr>
          <p:nvPr/>
        </p:nvSpPr>
        <p:spPr>
          <a:xfrm>
            <a:off x="1294363" y="4016243"/>
            <a:ext cx="9603275" cy="1317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E8C11B05-BCF5-83FC-533F-5588E4B75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8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40EA-658F-966B-B8B5-10239936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BBF7-5013-8F56-26E1-674C1B0D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80EC-6382-6E47-1898-83E246DCA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853754"/>
            <a:ext cx="9603275" cy="2661096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build a real time blockchain fraud detection system</a:t>
            </a:r>
          </a:p>
          <a:p>
            <a:pPr lvl="0"/>
            <a:r>
              <a:rPr lang="en-US" dirty="0"/>
              <a:t> To integrate AI to detect and prevent fraudulent transactions.</a:t>
            </a:r>
          </a:p>
          <a:p>
            <a:pPr lvl="0"/>
            <a:r>
              <a:rPr lang="en-US" dirty="0"/>
              <a:t>To develop a scalable and efficient AWS-based solution.</a:t>
            </a:r>
          </a:p>
          <a:p>
            <a:pPr lvl="0"/>
            <a:r>
              <a:rPr lang="en-US" dirty="0"/>
              <a:t>Our solution improves security in blockchain payments, ensuring safer, more reliable transactions for businesses and financial institutions.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4E90F5-A7C8-FA2C-A319-7F9F33AA8B13}"/>
              </a:ext>
            </a:extLst>
          </p:cNvPr>
          <p:cNvSpPr txBox="1">
            <a:spLocks/>
          </p:cNvSpPr>
          <p:nvPr/>
        </p:nvSpPr>
        <p:spPr>
          <a:xfrm>
            <a:off x="1294363" y="4016243"/>
            <a:ext cx="9603275" cy="1317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Graphic 5" descr="Lightbulb icon">
            <a:extLst>
              <a:ext uri="{FF2B5EF4-FFF2-40B4-BE49-F238E27FC236}">
                <a16:creationId xmlns:a16="http://schemas.microsoft.com/office/drawing/2014/main" id="{3D8099A8-96F7-5672-0FB9-E07D0853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631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238</TotalTime>
  <Words>215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Tahoma</vt:lpstr>
      <vt:lpstr>Wingdings</vt:lpstr>
      <vt:lpstr>Gallery</vt:lpstr>
      <vt:lpstr>Blockchain based FRAUD DETECTION OF CROSS BORDER PAYMENTS</vt:lpstr>
      <vt:lpstr>MEET Our team</vt:lpstr>
      <vt:lpstr>PROJECT CHALLENGE</vt:lpstr>
      <vt:lpstr>OUR SOLUTION</vt:lpstr>
      <vt:lpstr>CRISP-DM DIAGRAM</vt:lpstr>
      <vt:lpstr>PLANNED PROJECT ROADMAP</vt:lpstr>
      <vt:lpstr>TOOLS &amp; TECHNOLOGIES</vt:lpstr>
      <vt:lpstr>Business impact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Darshan, Vittu Ramadasu</dc:creator>
  <cp:lastModifiedBy>Darshan, Vittu Ramadasu</cp:lastModifiedBy>
  <cp:revision>3</cp:revision>
  <dcterms:created xsi:type="dcterms:W3CDTF">2025-03-03T21:03:47Z</dcterms:created>
  <dcterms:modified xsi:type="dcterms:W3CDTF">2025-03-04T18:30:27Z</dcterms:modified>
</cp:coreProperties>
</file>