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16.png" ContentType="image/png"/>
  <Override PartName="/ppt/media/image3.jpeg" ContentType="image/jpeg"/>
  <Override PartName="/ppt/media/image19.jpeg" ContentType="image/jpeg"/>
  <Override PartName="/ppt/media/image2.jpeg" ContentType="image/jpeg"/>
  <Override PartName="/ppt/media/image18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jpeg" ContentType="image/jpeg"/>
  <Override PartName="/ppt/media/image8.png" ContentType="image/pn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14A889A-D006-4505-B421-B8D47560FBF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CF8E9B-94A5-4BF2-8581-5A5A78B3B7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E4D0F6-ADF0-4EEF-90F8-D5500629E7C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369CA1-A20A-466D-96A0-4CFF6D3DFB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86B37B-DC27-471E-A03A-2E18845E865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C99E0D-CBF9-41B7-A2F6-4E61404D1E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6ECD13-FA88-4E4C-BD0B-6F33FAB0DE1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5B7E2B-C976-44D9-914A-133BE295D0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7C830F-4F30-4A8B-8792-7E3D545C172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657D82-D3D3-4F13-BFA3-57A04E0E1C4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A9EF99-CDC6-46E2-BA96-92215E92D60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3F7DA7-0D36-4684-B771-334017DA8FB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F49E76-4191-4721-A2D9-E53B454FFA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2938B5-7E7C-440D-AED9-62386282C83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3EC4AA-15A1-4668-AD98-4A957B4B1CE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70CB25-A210-4E10-B63A-6EA1CDEC774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39E022-D359-4FF4-B0EF-85381CFA4D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B27999-C0AE-4992-84DE-0E6E5197CD5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E959A8-F550-4779-82FD-43A558CF152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1600" y="5561280"/>
            <a:ext cx="5108040" cy="124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5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Dr. N.SARAVANAN, Ph.D., MISTE.,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Associate Professor,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Department of Computer Science and Engineering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012000" y="5199480"/>
            <a:ext cx="2461320" cy="50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Presented by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732360" y="5632560"/>
            <a:ext cx="3236760" cy="107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ADITYA  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ARUN  AP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GOKULRAJA  LP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520720" y="548640"/>
            <a:ext cx="62614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4d4d4d"/>
                </a:solidFill>
                <a:latin typeface="Arial"/>
                <a:ea typeface="DejaVu Sans"/>
              </a:rPr>
              <a:t>D</a:t>
            </a:r>
            <a:r>
              <a:rPr b="0" lang="en-US" sz="4400" spc="-1" strike="noStrike">
                <a:solidFill>
                  <a:srgbClr val="4d4d4d"/>
                </a:solidFill>
                <a:latin typeface="Arial"/>
                <a:ea typeface="DejaVu Sans"/>
              </a:rPr>
              <a:t>EPT</a:t>
            </a:r>
            <a:r>
              <a:rPr b="1" lang="en-US" sz="6000" spc="-1" strike="noStrike">
                <a:solidFill>
                  <a:srgbClr val="4d4d4d"/>
                </a:solidFill>
                <a:latin typeface="Arial"/>
                <a:ea typeface="DejaVu Sans"/>
              </a:rPr>
              <a:t>C</a:t>
            </a:r>
            <a:r>
              <a:rPr b="0" lang="en-US" sz="4400" spc="-1" strike="noStrike">
                <a:solidFill>
                  <a:srgbClr val="4d4d4d"/>
                </a:solidFill>
                <a:latin typeface="Arial"/>
                <a:ea typeface="DejaVu Sans"/>
              </a:rPr>
              <a:t>OFFER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80000" y="5199480"/>
            <a:ext cx="2461320" cy="50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SUPERVISOR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OUTPUT DESCRIPTION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971640" y="1558080"/>
            <a:ext cx="6765840" cy="1312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 u="sng">
                <a:solidFill>
                  <a:srgbClr val="1f1111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000" spc="-1" strike="noStrike" u="sng">
                <a:solidFill>
                  <a:srgbClr val="1f1111"/>
                </a:solidFill>
                <a:uFillTx/>
                <a:latin typeface="Arial"/>
                <a:ea typeface="DejaVu Sans"/>
              </a:rPr>
              <a:t>LOGIN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Redirected to respected dashboard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371600" y="2895840"/>
            <a:ext cx="429516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USER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Approved status with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371600" y="4176720"/>
            <a:ext cx="32893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SUPERVISOR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Approved status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1371600" y="5398560"/>
            <a:ext cx="63658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ADMIN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Acceptance status with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76360" y="189000"/>
            <a:ext cx="638460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MODULE INTERFACE DIAGRAM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7877520" y="4754880"/>
            <a:ext cx="897840" cy="1236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457200" y="4663440"/>
            <a:ext cx="10944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863840" y="6035040"/>
            <a:ext cx="10944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1828800" y="1280160"/>
            <a:ext cx="5758200" cy="5392440"/>
          </a:xfrm>
          <a:custGeom>
            <a:avLst/>
            <a:gdLst/>
            <a:ahLst/>
            <a:rect l="l" t="t" r="r" b="b"/>
            <a:pathLst>
              <a:path w="16003" h="14987">
                <a:moveTo>
                  <a:pt x="254" y="0"/>
                </a:moveTo>
                <a:lnTo>
                  <a:pt x="254" y="14986"/>
                </a:lnTo>
                <a:lnTo>
                  <a:pt x="16002" y="14986"/>
                </a:lnTo>
                <a:lnTo>
                  <a:pt x="1574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3571920" y="1554480"/>
            <a:ext cx="219168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 &amp;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SIGN-IN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62320" y="3276720"/>
            <a:ext cx="897840" cy="1236960"/>
          </a:xfrm>
          <a:prstGeom prst="rect">
            <a:avLst/>
          </a:prstGeom>
          <a:ln>
            <a:noFill/>
          </a:ln>
        </p:spPr>
      </p:pic>
      <p:sp>
        <p:nvSpPr>
          <p:cNvPr id="242" name="CustomShape 6"/>
          <p:cNvSpPr/>
          <p:nvPr/>
        </p:nvSpPr>
        <p:spPr>
          <a:xfrm>
            <a:off x="3840480" y="5669280"/>
            <a:ext cx="173448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LOG-OUT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7877520" y="1280160"/>
            <a:ext cx="897840" cy="1236960"/>
          </a:xfrm>
          <a:prstGeom prst="rect">
            <a:avLst/>
          </a:prstGeom>
          <a:ln>
            <a:noFill/>
          </a:ln>
        </p:spPr>
      </p:pic>
      <p:sp>
        <p:nvSpPr>
          <p:cNvPr id="244" name="CustomShape 7"/>
          <p:cNvSpPr/>
          <p:nvPr/>
        </p:nvSpPr>
        <p:spPr>
          <a:xfrm>
            <a:off x="7498080" y="2560320"/>
            <a:ext cx="18259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2377440" y="2651760"/>
            <a:ext cx="210024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4846320" y="2651760"/>
            <a:ext cx="219168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4846320" y="3659760"/>
            <a:ext cx="219168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CANCEL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2377440" y="3659760"/>
            <a:ext cx="210024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3895920" y="4470480"/>
            <a:ext cx="1734480" cy="91152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13"/>
          <p:cNvSpPr/>
          <p:nvPr/>
        </p:nvSpPr>
        <p:spPr>
          <a:xfrm>
            <a:off x="5577840" y="4859280"/>
            <a:ext cx="1793160" cy="103968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RETRIEVE 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Line 14"/>
          <p:cNvSpPr/>
          <p:nvPr/>
        </p:nvSpPr>
        <p:spPr>
          <a:xfrm flipV="1">
            <a:off x="1371600" y="3291840"/>
            <a:ext cx="109728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371600" y="1920240"/>
            <a:ext cx="2557800" cy="4112280"/>
          </a:xfrm>
          <a:custGeom>
            <a:avLst/>
            <a:gdLst/>
            <a:ahLst/>
            <a:rect l="l" t="t" r="r" b="b"/>
            <a:pathLst>
              <a:path w="7113" h="11431">
                <a:moveTo>
                  <a:pt x="0" y="5588"/>
                </a:moveTo>
                <a:lnTo>
                  <a:pt x="3048" y="6350"/>
                </a:lnTo>
                <a:lnTo>
                  <a:pt x="0" y="5588"/>
                </a:lnTo>
                <a:lnTo>
                  <a:pt x="6112" y="0"/>
                </a:lnTo>
                <a:lnTo>
                  <a:pt x="0" y="5588"/>
                </a:lnTo>
                <a:lnTo>
                  <a:pt x="7112" y="11430"/>
                </a:lnTo>
                <a:lnTo>
                  <a:pt x="0" y="5588"/>
                </a:lnTo>
                <a:lnTo>
                  <a:pt x="7112" y="8382"/>
                </a:lnTo>
                <a:lnTo>
                  <a:pt x="0" y="5588"/>
                </a:lnTo>
                <a:lnTo>
                  <a:pt x="3048" y="381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5766480" y="1920240"/>
            <a:ext cx="2108520" cy="1826280"/>
          </a:xfrm>
          <a:custGeom>
            <a:avLst/>
            <a:gdLst/>
            <a:ahLst/>
            <a:rect l="l" t="t" r="r" b="b"/>
            <a:pathLst>
              <a:path w="5865" h="5081">
                <a:moveTo>
                  <a:pt x="5864" y="0"/>
                </a:moveTo>
                <a:lnTo>
                  <a:pt x="0" y="0"/>
                </a:lnTo>
                <a:lnTo>
                  <a:pt x="5864" y="0"/>
                </a:lnTo>
                <a:lnTo>
                  <a:pt x="2270" y="2286"/>
                </a:lnTo>
                <a:lnTo>
                  <a:pt x="5864" y="0"/>
                </a:lnTo>
                <a:lnTo>
                  <a:pt x="2778" y="5080"/>
                </a:lnTo>
                <a:lnTo>
                  <a:pt x="5864" y="0"/>
                </a:lnTo>
                <a:lnTo>
                  <a:pt x="2270" y="5080"/>
                </a:lnTo>
                <a:lnTo>
                  <a:pt x="5864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5029200" y="4574160"/>
            <a:ext cx="1094760" cy="1092600"/>
          </a:xfrm>
          <a:custGeom>
            <a:avLst/>
            <a:gdLst/>
            <a:ahLst/>
            <a:rect l="l" t="t" r="r" b="b"/>
            <a:pathLst>
              <a:path w="3049" h="3043">
                <a:moveTo>
                  <a:pt x="0" y="3042"/>
                </a:moveTo>
                <a:lnTo>
                  <a:pt x="3048" y="0"/>
                </a:lnTo>
                <a:lnTo>
                  <a:pt x="0" y="3042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5303520" y="3164400"/>
            <a:ext cx="2571480" cy="3289320"/>
          </a:xfrm>
          <a:custGeom>
            <a:avLst/>
            <a:gdLst/>
            <a:ahLst/>
            <a:rect l="l" t="t" r="r" b="b"/>
            <a:pathLst>
              <a:path w="7151" h="9145">
                <a:moveTo>
                  <a:pt x="7150" y="6096"/>
                </a:moveTo>
                <a:lnTo>
                  <a:pt x="4826" y="0"/>
                </a:lnTo>
                <a:lnTo>
                  <a:pt x="7150" y="6096"/>
                </a:lnTo>
                <a:lnTo>
                  <a:pt x="4572" y="3048"/>
                </a:lnTo>
                <a:lnTo>
                  <a:pt x="7150" y="6096"/>
                </a:lnTo>
                <a:lnTo>
                  <a:pt x="5751" y="6096"/>
                </a:lnTo>
                <a:lnTo>
                  <a:pt x="7150" y="6096"/>
                </a:lnTo>
                <a:lnTo>
                  <a:pt x="0" y="9144"/>
                </a:lnTo>
                <a:lnTo>
                  <a:pt x="7150" y="6096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4206240" y="3108960"/>
            <a:ext cx="820440" cy="1359000"/>
          </a:xfrm>
          <a:custGeom>
            <a:avLst/>
            <a:gdLst/>
            <a:ahLst/>
            <a:rect l="l" t="t" r="r" b="b"/>
            <a:pathLst>
              <a:path w="2287" h="3783">
                <a:moveTo>
                  <a:pt x="762" y="0"/>
                </a:moveTo>
                <a:lnTo>
                  <a:pt x="1778" y="0"/>
                </a:lnTo>
                <a:lnTo>
                  <a:pt x="762" y="0"/>
                </a:lnTo>
                <a:lnTo>
                  <a:pt x="2286" y="2032"/>
                </a:lnTo>
                <a:lnTo>
                  <a:pt x="762" y="0"/>
                </a:lnTo>
                <a:lnTo>
                  <a:pt x="0" y="2032"/>
                </a:lnTo>
                <a:lnTo>
                  <a:pt x="762" y="0"/>
                </a:lnTo>
                <a:lnTo>
                  <a:pt x="1524" y="3782"/>
                </a:lnTo>
                <a:lnTo>
                  <a:pt x="762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20"/>
          <p:cNvSpPr/>
          <p:nvPr/>
        </p:nvSpPr>
        <p:spPr>
          <a:xfrm flipH="1" flipV="1">
            <a:off x="5766480" y="2103120"/>
            <a:ext cx="2111040" cy="3291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8706600" y="365760"/>
            <a:ext cx="432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476360" y="189000"/>
            <a:ext cx="638460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SCREEN SHOTS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503920" y="365760"/>
            <a:ext cx="6346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640080" y="4114800"/>
            <a:ext cx="2284920" cy="23763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3474720" y="4114800"/>
            <a:ext cx="2100240" cy="23763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6126480" y="4114800"/>
            <a:ext cx="2044440" cy="237636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4"/>
          <a:stretch/>
        </p:blipFill>
        <p:spPr>
          <a:xfrm>
            <a:off x="4855680" y="1402560"/>
            <a:ext cx="4105440" cy="243792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5"/>
          <a:stretch/>
        </p:blipFill>
        <p:spPr>
          <a:xfrm>
            <a:off x="144000" y="1407600"/>
            <a:ext cx="448848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476360" y="189000"/>
            <a:ext cx="638460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SCREEN SHOTS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595360" y="365760"/>
            <a:ext cx="543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4651200" y="1463040"/>
            <a:ext cx="4228920" cy="206352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2149200" y="3840480"/>
            <a:ext cx="4891320" cy="289008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3"/>
          <a:stretch/>
        </p:blipFill>
        <p:spPr>
          <a:xfrm>
            <a:off x="182880" y="1463040"/>
            <a:ext cx="4297320" cy="207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76360" y="189000"/>
            <a:ext cx="597276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TECHNOLOGIES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99640" y="1917000"/>
            <a:ext cx="6765840" cy="122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FRONT-END :</a:t>
            </a:r>
            <a:endParaRPr b="0" lang="en-US" sz="2000" spc="-1" strike="noStrike">
              <a:latin typeface="Arial"/>
            </a:endParaRPr>
          </a:p>
          <a:p>
            <a:pPr lvl="2" marL="1143000" indent="-225360">
              <a:lnSpc>
                <a:spcPct val="200000"/>
              </a:lnSpc>
              <a:spcBef>
                <a:spcPts val="320"/>
              </a:spcBef>
              <a:buClr>
                <a:srgbClr val="1f1111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React JS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899640" y="3357000"/>
            <a:ext cx="6765480" cy="13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600">
              <a:lnSpc>
                <a:spcPct val="100000"/>
              </a:lnSpc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BACK-END :</a:t>
            </a:r>
            <a:endParaRPr b="0" lang="en-US" sz="2000" spc="-1" strike="noStrike">
              <a:latin typeface="Arial"/>
            </a:endParaRPr>
          </a:p>
          <a:p>
            <a:pPr lvl="2" marL="1200240" indent="-282600">
              <a:lnSpc>
                <a:spcPct val="200000"/>
              </a:lnSpc>
              <a:buClr>
                <a:srgbClr val="1f1111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Firebase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8595360" y="365760"/>
            <a:ext cx="5263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76360" y="189000"/>
            <a:ext cx="597276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11640" y="1016640"/>
            <a:ext cx="8277840" cy="122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9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DeptCoffer is a useful tool for Request management to the organization. </a:t>
            </a: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It reduces the paperwork and manual validation.</a:t>
            </a: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It can apply to any institution or organization. E.g.: Schools, Colleges, Government and Private sectors. The</a:t>
            </a: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user requests to the supervisor, if the supervisor accepts the request then the request is sent to the admin, if both are accepting the request, the user is approved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8595360" y="365760"/>
            <a:ext cx="543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476360" y="189000"/>
            <a:ext cx="597276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REFERENCES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11640" y="1412640"/>
            <a:ext cx="8277840" cy="122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9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[1] https://reactjs.org/docs/getting-started.html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[2] https://firebase.google.com/docs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[3] https://docs.github.com/en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[4] https://getbootstrap.com/docs/5.0/getting-started/introduction/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595360" y="365760"/>
            <a:ext cx="543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76360" y="189000"/>
            <a:ext cx="597276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PUBLICATION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11640" y="1412640"/>
            <a:ext cx="8277840" cy="122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0">
              <a:lnSpc>
                <a:spcPct val="9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[1] Dr. N. Saravanan, Ph.D., MISTE., R. Aditya, AP. Arun and L.P. Gokulraja, “Deptcoffer (Request Management System)”, in Artificial Intelligence, Cyber Security, Data Science and Machine Learning Conference, Malla Reddy Institute of Technology and Science, Hyderabad.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595360" y="365760"/>
            <a:ext cx="5432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732360" y="5776560"/>
            <a:ext cx="3236760" cy="107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93640" y="5589360"/>
            <a:ext cx="80971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d4d4d"/>
                </a:solidFill>
                <a:latin typeface="Arial"/>
                <a:ea typeface="DejaVu Sans"/>
              </a:rPr>
              <a:t>FOR HEAR ABOUT    </a:t>
            </a:r>
            <a:r>
              <a:rPr b="1" lang="en-US" sz="6000" spc="-1" strike="noStrike">
                <a:solidFill>
                  <a:srgbClr val="4d4d4d"/>
                </a:solidFill>
                <a:latin typeface="Arial"/>
                <a:ea typeface="DejaVu Sans"/>
              </a:rPr>
              <a:t>D</a:t>
            </a:r>
            <a:r>
              <a:rPr b="0" lang="en-US" sz="4400" spc="-1" strike="noStrike">
                <a:solidFill>
                  <a:srgbClr val="4d4d4d"/>
                </a:solidFill>
                <a:latin typeface="Arial"/>
                <a:ea typeface="DejaVu Sans"/>
              </a:rPr>
              <a:t>EPT</a:t>
            </a:r>
            <a:r>
              <a:rPr b="1" lang="en-US" sz="6000" spc="-1" strike="noStrike">
                <a:solidFill>
                  <a:srgbClr val="4d4d4d"/>
                </a:solidFill>
                <a:latin typeface="Arial"/>
                <a:ea typeface="DejaVu Sans"/>
              </a:rPr>
              <a:t>C</a:t>
            </a:r>
            <a:r>
              <a:rPr b="0" lang="en-US" sz="4400" spc="-1" strike="noStrike">
                <a:solidFill>
                  <a:srgbClr val="4d4d4d"/>
                </a:solidFill>
                <a:latin typeface="Arial"/>
                <a:ea typeface="DejaVu Sans"/>
              </a:rPr>
              <a:t>OFFER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547640" y="476640"/>
            <a:ext cx="618948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-29520" y="1651680"/>
            <a:ext cx="60346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500" spc="-1" strike="noStrike" cap="all">
                <a:solidFill>
                  <a:srgbClr val="ffffff"/>
                </a:solidFill>
                <a:latin typeface="Arial"/>
              </a:rPr>
              <a:t>Any queries ?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087640" y="244080"/>
            <a:ext cx="7053120" cy="39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ABSTRACT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MODULES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INPUT &amp; OUTPUT DESCRIPTION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MODULE INTERFACE DIAGRAM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TECHNOLOGIES USED</a:t>
            </a: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250000"/>
              </a:lnSpc>
              <a:spcBef>
                <a:spcPts val="479"/>
              </a:spcBef>
              <a:buClr>
                <a:srgbClr val="080808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80808"/>
                </a:solidFill>
                <a:latin typeface="Bahnschrift SemiLight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67640" y="1563840"/>
            <a:ext cx="7347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04040"/>
                </a:solidFill>
                <a:latin typeface="Arial"/>
                <a:ea typeface="DejaVu Sans"/>
              </a:rPr>
              <a:t>SYNOPS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04040"/>
                </a:solidFill>
                <a:latin typeface="Arial"/>
                <a:ea typeface="DejaVu Sans"/>
              </a:rPr>
              <a:t>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04040"/>
                </a:solidFill>
                <a:latin typeface="Arial"/>
                <a:ea typeface="DejaVu Sans"/>
              </a:rPr>
              <a:t>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76360" y="189000"/>
            <a:ext cx="5399280" cy="61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ABSTRACT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71640" y="1484640"/>
            <a:ext cx="6767640" cy="496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This project is an open source software which can be used by any college.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Here the user(student) can request anything related their needs in the department in our web application.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Needs like leave requisition, on-duty form, bonafide certificate,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After the approval of supervisor, the admin will give the final call.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All details are maintained in the database for future reference.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77824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MODULES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971640" y="1125360"/>
            <a:ext cx="6765840" cy="49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2600">
              <a:lnSpc>
                <a:spcPct val="25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Login Module</a:t>
            </a:r>
            <a:endParaRPr b="0" lang="en-US" sz="2800" spc="-1" strike="noStrike">
              <a:latin typeface="Arial"/>
            </a:endParaRPr>
          </a:p>
          <a:p>
            <a:pPr lvl="1" marL="743040" indent="-282600">
              <a:lnSpc>
                <a:spcPct val="25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User Module</a:t>
            </a:r>
            <a:endParaRPr b="0" lang="en-US" sz="2800" spc="-1" strike="noStrike">
              <a:latin typeface="Arial"/>
            </a:endParaRPr>
          </a:p>
          <a:p>
            <a:pPr lvl="1" marL="743040" indent="-282600">
              <a:lnSpc>
                <a:spcPct val="25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Supervisor Module</a:t>
            </a:r>
            <a:endParaRPr b="0" lang="en-US" sz="2800" spc="-1" strike="noStrike">
              <a:latin typeface="Arial"/>
            </a:endParaRPr>
          </a:p>
          <a:p>
            <a:pPr lvl="1" marL="743040" indent="-282600">
              <a:lnSpc>
                <a:spcPct val="25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Admin Module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77824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LOGIN MODULE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971640" y="1890720"/>
            <a:ext cx="7485480" cy="49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9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This is the general login page for all the end-user :</a:t>
            </a:r>
            <a:endParaRPr b="0" lang="en-US" sz="2800" spc="-1" strike="noStrike">
              <a:latin typeface="Arial"/>
            </a:endParaRPr>
          </a:p>
          <a:p>
            <a:pPr lvl="3" marL="1886040" indent="-511200">
              <a:lnSpc>
                <a:spcPct val="150000"/>
              </a:lnSpc>
              <a:spcBef>
                <a:spcPts val="360"/>
              </a:spcBef>
              <a:buClr>
                <a:srgbClr val="1f1111"/>
              </a:buClr>
              <a:buFont typeface="StarSymbol"/>
              <a:buAutoNum type="romanUcPeriod"/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Admin</a:t>
            </a:r>
            <a:endParaRPr b="0" lang="en-US" sz="1800" spc="-1" strike="noStrike">
              <a:latin typeface="Arial"/>
            </a:endParaRPr>
          </a:p>
          <a:p>
            <a:pPr lvl="3" marL="1886040" indent="-511200">
              <a:lnSpc>
                <a:spcPct val="150000"/>
              </a:lnSpc>
              <a:spcBef>
                <a:spcPts val="360"/>
              </a:spcBef>
              <a:buClr>
                <a:srgbClr val="1f1111"/>
              </a:buClr>
              <a:buFont typeface="StarSymbol"/>
              <a:buAutoNum type="romanUcPeriod"/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Supervisor</a:t>
            </a:r>
            <a:endParaRPr b="0" lang="en-US" sz="1800" spc="-1" strike="noStrike">
              <a:latin typeface="Arial"/>
            </a:endParaRPr>
          </a:p>
          <a:p>
            <a:pPr lvl="3" marL="1886040" indent="-511200">
              <a:lnSpc>
                <a:spcPct val="150000"/>
              </a:lnSpc>
              <a:spcBef>
                <a:spcPts val="360"/>
              </a:spcBef>
              <a:buClr>
                <a:srgbClr val="1f1111"/>
              </a:buClr>
              <a:buFont typeface="StarSymbol"/>
              <a:buAutoNum type="romanUcPeriod"/>
            </a:pPr>
            <a:r>
              <a:rPr b="0" lang="en-US" sz="1800" spc="-1" strike="noStrike">
                <a:solidFill>
                  <a:srgbClr val="1f1111"/>
                </a:solidFill>
                <a:latin typeface="Arial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561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1f1111"/>
                </a:solidFill>
                <a:latin typeface="Arial"/>
                <a:ea typeface="DejaVu Sans"/>
              </a:rPr>
              <a:t>Based on the username and password,    the according page will be displayed.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USER MODULE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971640" y="1486080"/>
            <a:ext cx="6765840" cy="49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After validating the correct credentials for the user, the user page will be displayed.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Here the user requests to the supervisor.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After the approval from both supervisor and the admin, the user will get the certificate.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Certificate contains the unique id which can be validated anytime.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If required, user must submit the details with the proof which will be stored in database.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SUPERVISOR MODULE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71640" y="1702080"/>
            <a:ext cx="6765840" cy="49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9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After validating the correct credentials for the supervisor, the supervisor dashboard will be displayed.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Here all the requests from the user will be displayed for the approval.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79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f1111"/>
                </a:solidFill>
                <a:latin typeface="Arial"/>
                <a:ea typeface="DejaVu Sans"/>
              </a:rPr>
              <a:t>After the approval, the further request is sent to the admin.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ADMIN MODULE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971640" y="1702080"/>
            <a:ext cx="6765840" cy="496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After validating the correct credentials for the admin, the admin dashboard will be displayed.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Here all the request which is approved by the supervisor will be displayed for the admin approval.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If the admin approves the request then the certificate will be generated with the unique id.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Admin can cancel the request at any time and the notification will be sent to the user.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21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840">
              <a:lnSpc>
                <a:spcPct val="90000"/>
              </a:lnSpc>
              <a:spcBef>
                <a:spcPts val="400"/>
              </a:spcBef>
              <a:buClr>
                <a:srgbClr val="1f1111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Everything is stored in database which will be retrieved and displayed on admin dashboard.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476360" y="189000"/>
            <a:ext cx="5397480" cy="61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INPUT DESCRIPTION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07640" y="1558080"/>
            <a:ext cx="6765840" cy="1312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 u="sng">
                <a:solidFill>
                  <a:srgbClr val="1f1111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000" spc="-1" strike="noStrike" u="sng">
                <a:solidFill>
                  <a:srgbClr val="1f1111"/>
                </a:solidFill>
                <a:uFillTx/>
                <a:latin typeface="Arial"/>
                <a:ea typeface="DejaVu Sans"/>
              </a:rPr>
              <a:t>LOGIN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User Name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1f1111"/>
                </a:solidFill>
                <a:latin typeface="Arial"/>
                <a:ea typeface="DejaVu Sans"/>
              </a:rPr>
              <a:t>Password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371600" y="3183840"/>
            <a:ext cx="32893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USER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 to the supervisor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71600" y="4392720"/>
            <a:ext cx="32893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SUPERVISOR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 the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371600" y="5398560"/>
            <a:ext cx="63658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ADMIN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Accept the request which is approved by Supervisor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8778600" y="365760"/>
            <a:ext cx="305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586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2022-03-21T16:14:52Z</dcterms:created>
  <dc:creator>Student</dc:creator>
  <dc:description/>
  <dc:language>en-US</dc:language>
  <cp:lastModifiedBy/>
  <dcterms:modified xsi:type="dcterms:W3CDTF">2022-06-17T06:19:58Z</dcterms:modified>
  <cp:revision>49</cp:revision>
  <dc:subject/>
  <dc:title>Presented by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