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Relationships xmlns="http://schemas.openxmlformats.org/package/2006/relationships">
    <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 Id="rId5"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6" r:id="rId9"/>
    <p:sldId id="263" r:id="rId10"/>
    <p:sldId id="264" r:id="rId11"/>
    <p:sldId id="265" r:id="rId12"/>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0" d="100"/>
          <a:sy n="110" d="100"/>
        </p:scale>
        <p:origin x="59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s-CO"/>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s-CO"/>
          </a:p>
        </p:txBody>
      </p:sp>
      <p:sp>
        <p:nvSpPr>
          <p:cNvPr id="4" name="Date Placeholder 3"/>
          <p:cNvSpPr>
            <a:spLocks noGrp="1"/>
          </p:cNvSpPr>
          <p:nvPr>
            <p:ph type="dt" sz="half" idx="10"/>
          </p:nvPr>
        </p:nvSpPr>
        <p:spPr/>
        <p:txBody>
          <a:bodyPr/>
          <a:lstStyle/>
          <a:p>
            <a:fld id="{7CEB4F88-66C6-47AB-A1F2-6E4F43554BE3}" type="datetimeFigureOut">
              <a:rPr lang="es-CO" smtClean="0"/>
              <a:t>25/02/2021</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5DE00A96-55E3-4880-BDFE-2D7EDFC68ABA}" type="slidenum">
              <a:rPr lang="es-CO" smtClean="0"/>
              <a:t>‹#›</a:t>
            </a:fld>
            <a:endParaRPr lang="es-CO"/>
          </a:p>
        </p:txBody>
      </p:sp>
    </p:spTree>
    <p:extLst>
      <p:ext uri="{BB962C8B-B14F-4D97-AF65-F5344CB8AC3E}">
        <p14:creationId xmlns:p14="http://schemas.microsoft.com/office/powerpoint/2010/main" val="30720055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CO"/>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CO"/>
          </a:p>
        </p:txBody>
      </p:sp>
      <p:sp>
        <p:nvSpPr>
          <p:cNvPr id="4" name="Date Placeholder 3"/>
          <p:cNvSpPr>
            <a:spLocks noGrp="1"/>
          </p:cNvSpPr>
          <p:nvPr>
            <p:ph type="dt" sz="half" idx="10"/>
          </p:nvPr>
        </p:nvSpPr>
        <p:spPr/>
        <p:txBody>
          <a:bodyPr/>
          <a:lstStyle/>
          <a:p>
            <a:fld id="{7CEB4F88-66C6-47AB-A1F2-6E4F43554BE3}" type="datetimeFigureOut">
              <a:rPr lang="es-CO" smtClean="0"/>
              <a:t>25/02/2021</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5DE00A96-55E3-4880-BDFE-2D7EDFC68ABA}" type="slidenum">
              <a:rPr lang="es-CO" smtClean="0"/>
              <a:t>‹#›</a:t>
            </a:fld>
            <a:endParaRPr lang="es-CO"/>
          </a:p>
        </p:txBody>
      </p:sp>
    </p:spTree>
    <p:extLst>
      <p:ext uri="{BB962C8B-B14F-4D97-AF65-F5344CB8AC3E}">
        <p14:creationId xmlns:p14="http://schemas.microsoft.com/office/powerpoint/2010/main" val="10441424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s-CO"/>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CO"/>
          </a:p>
        </p:txBody>
      </p:sp>
      <p:sp>
        <p:nvSpPr>
          <p:cNvPr id="4" name="Date Placeholder 3"/>
          <p:cNvSpPr>
            <a:spLocks noGrp="1"/>
          </p:cNvSpPr>
          <p:nvPr>
            <p:ph type="dt" sz="half" idx="10"/>
          </p:nvPr>
        </p:nvSpPr>
        <p:spPr/>
        <p:txBody>
          <a:bodyPr/>
          <a:lstStyle/>
          <a:p>
            <a:fld id="{7CEB4F88-66C6-47AB-A1F2-6E4F43554BE3}" type="datetimeFigureOut">
              <a:rPr lang="es-CO" smtClean="0"/>
              <a:t>25/02/2021</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5DE00A96-55E3-4880-BDFE-2D7EDFC68ABA}" type="slidenum">
              <a:rPr lang="es-CO" smtClean="0"/>
              <a:t>‹#›</a:t>
            </a:fld>
            <a:endParaRPr lang="es-CO"/>
          </a:p>
        </p:txBody>
      </p:sp>
    </p:spTree>
    <p:extLst>
      <p:ext uri="{BB962C8B-B14F-4D97-AF65-F5344CB8AC3E}">
        <p14:creationId xmlns:p14="http://schemas.microsoft.com/office/powerpoint/2010/main" val="34501078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CO"/>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CO"/>
          </a:p>
        </p:txBody>
      </p:sp>
      <p:sp>
        <p:nvSpPr>
          <p:cNvPr id="4" name="Date Placeholder 3"/>
          <p:cNvSpPr>
            <a:spLocks noGrp="1"/>
          </p:cNvSpPr>
          <p:nvPr>
            <p:ph type="dt" sz="half" idx="10"/>
          </p:nvPr>
        </p:nvSpPr>
        <p:spPr/>
        <p:txBody>
          <a:bodyPr/>
          <a:lstStyle/>
          <a:p>
            <a:fld id="{7CEB4F88-66C6-47AB-A1F2-6E4F43554BE3}" type="datetimeFigureOut">
              <a:rPr lang="es-CO" smtClean="0"/>
              <a:t>25/02/2021</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5DE00A96-55E3-4880-BDFE-2D7EDFC68ABA}" type="slidenum">
              <a:rPr lang="es-CO" smtClean="0"/>
              <a:t>‹#›</a:t>
            </a:fld>
            <a:endParaRPr lang="es-CO"/>
          </a:p>
        </p:txBody>
      </p:sp>
    </p:spTree>
    <p:extLst>
      <p:ext uri="{BB962C8B-B14F-4D97-AF65-F5344CB8AC3E}">
        <p14:creationId xmlns:p14="http://schemas.microsoft.com/office/powerpoint/2010/main" val="23244151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s-CO"/>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CEB4F88-66C6-47AB-A1F2-6E4F43554BE3}" type="datetimeFigureOut">
              <a:rPr lang="es-CO" smtClean="0"/>
              <a:t>25/02/2021</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5DE00A96-55E3-4880-BDFE-2D7EDFC68ABA}" type="slidenum">
              <a:rPr lang="es-CO" smtClean="0"/>
              <a:t>‹#›</a:t>
            </a:fld>
            <a:endParaRPr lang="es-CO"/>
          </a:p>
        </p:txBody>
      </p:sp>
    </p:spTree>
    <p:extLst>
      <p:ext uri="{BB962C8B-B14F-4D97-AF65-F5344CB8AC3E}">
        <p14:creationId xmlns:p14="http://schemas.microsoft.com/office/powerpoint/2010/main" val="9967834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CO"/>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CO"/>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CO"/>
          </a:p>
        </p:txBody>
      </p:sp>
      <p:sp>
        <p:nvSpPr>
          <p:cNvPr id="5" name="Date Placeholder 4"/>
          <p:cNvSpPr>
            <a:spLocks noGrp="1"/>
          </p:cNvSpPr>
          <p:nvPr>
            <p:ph type="dt" sz="half" idx="10"/>
          </p:nvPr>
        </p:nvSpPr>
        <p:spPr/>
        <p:txBody>
          <a:bodyPr/>
          <a:lstStyle/>
          <a:p>
            <a:fld id="{7CEB4F88-66C6-47AB-A1F2-6E4F43554BE3}" type="datetimeFigureOut">
              <a:rPr lang="es-CO" smtClean="0"/>
              <a:t>25/02/2021</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5DE00A96-55E3-4880-BDFE-2D7EDFC68ABA}" type="slidenum">
              <a:rPr lang="es-CO" smtClean="0"/>
              <a:t>‹#›</a:t>
            </a:fld>
            <a:endParaRPr lang="es-CO"/>
          </a:p>
        </p:txBody>
      </p:sp>
    </p:spTree>
    <p:extLst>
      <p:ext uri="{BB962C8B-B14F-4D97-AF65-F5344CB8AC3E}">
        <p14:creationId xmlns:p14="http://schemas.microsoft.com/office/powerpoint/2010/main" val="25284413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s-CO"/>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CO"/>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CO"/>
          </a:p>
        </p:txBody>
      </p:sp>
      <p:sp>
        <p:nvSpPr>
          <p:cNvPr id="7" name="Date Placeholder 6"/>
          <p:cNvSpPr>
            <a:spLocks noGrp="1"/>
          </p:cNvSpPr>
          <p:nvPr>
            <p:ph type="dt" sz="half" idx="10"/>
          </p:nvPr>
        </p:nvSpPr>
        <p:spPr/>
        <p:txBody>
          <a:bodyPr/>
          <a:lstStyle/>
          <a:p>
            <a:fld id="{7CEB4F88-66C6-47AB-A1F2-6E4F43554BE3}" type="datetimeFigureOut">
              <a:rPr lang="es-CO" smtClean="0"/>
              <a:t>25/02/2021</a:t>
            </a:fld>
            <a:endParaRPr lang="es-CO"/>
          </a:p>
        </p:txBody>
      </p:sp>
      <p:sp>
        <p:nvSpPr>
          <p:cNvPr id="8" name="Footer Placeholder 7"/>
          <p:cNvSpPr>
            <a:spLocks noGrp="1"/>
          </p:cNvSpPr>
          <p:nvPr>
            <p:ph type="ftr" sz="quarter" idx="11"/>
          </p:nvPr>
        </p:nvSpPr>
        <p:spPr/>
        <p:txBody>
          <a:bodyPr/>
          <a:lstStyle/>
          <a:p>
            <a:endParaRPr lang="es-CO"/>
          </a:p>
        </p:txBody>
      </p:sp>
      <p:sp>
        <p:nvSpPr>
          <p:cNvPr id="9" name="Slide Number Placeholder 8"/>
          <p:cNvSpPr>
            <a:spLocks noGrp="1"/>
          </p:cNvSpPr>
          <p:nvPr>
            <p:ph type="sldNum" sz="quarter" idx="12"/>
          </p:nvPr>
        </p:nvSpPr>
        <p:spPr/>
        <p:txBody>
          <a:bodyPr/>
          <a:lstStyle/>
          <a:p>
            <a:fld id="{5DE00A96-55E3-4880-BDFE-2D7EDFC68ABA}" type="slidenum">
              <a:rPr lang="es-CO" smtClean="0"/>
              <a:t>‹#›</a:t>
            </a:fld>
            <a:endParaRPr lang="es-CO"/>
          </a:p>
        </p:txBody>
      </p:sp>
    </p:spTree>
    <p:extLst>
      <p:ext uri="{BB962C8B-B14F-4D97-AF65-F5344CB8AC3E}">
        <p14:creationId xmlns:p14="http://schemas.microsoft.com/office/powerpoint/2010/main" val="28842328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CO"/>
          </a:p>
        </p:txBody>
      </p:sp>
      <p:sp>
        <p:nvSpPr>
          <p:cNvPr id="3" name="Date Placeholder 2"/>
          <p:cNvSpPr>
            <a:spLocks noGrp="1"/>
          </p:cNvSpPr>
          <p:nvPr>
            <p:ph type="dt" sz="half" idx="10"/>
          </p:nvPr>
        </p:nvSpPr>
        <p:spPr/>
        <p:txBody>
          <a:bodyPr/>
          <a:lstStyle/>
          <a:p>
            <a:fld id="{7CEB4F88-66C6-47AB-A1F2-6E4F43554BE3}" type="datetimeFigureOut">
              <a:rPr lang="es-CO" smtClean="0"/>
              <a:t>25/02/2021</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5DE00A96-55E3-4880-BDFE-2D7EDFC68ABA}" type="slidenum">
              <a:rPr lang="es-CO" smtClean="0"/>
              <a:t>‹#›</a:t>
            </a:fld>
            <a:endParaRPr lang="es-CO"/>
          </a:p>
        </p:txBody>
      </p:sp>
    </p:spTree>
    <p:extLst>
      <p:ext uri="{BB962C8B-B14F-4D97-AF65-F5344CB8AC3E}">
        <p14:creationId xmlns:p14="http://schemas.microsoft.com/office/powerpoint/2010/main" val="20506542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EB4F88-66C6-47AB-A1F2-6E4F43554BE3}" type="datetimeFigureOut">
              <a:rPr lang="es-CO" smtClean="0"/>
              <a:t>25/02/2021</a:t>
            </a:fld>
            <a:endParaRPr lang="es-CO"/>
          </a:p>
        </p:txBody>
      </p:sp>
      <p:sp>
        <p:nvSpPr>
          <p:cNvPr id="3" name="Footer Placeholder 2"/>
          <p:cNvSpPr>
            <a:spLocks noGrp="1"/>
          </p:cNvSpPr>
          <p:nvPr>
            <p:ph type="ftr" sz="quarter" idx="11"/>
          </p:nvPr>
        </p:nvSpPr>
        <p:spPr/>
        <p:txBody>
          <a:bodyPr/>
          <a:lstStyle/>
          <a:p>
            <a:endParaRPr lang="es-CO"/>
          </a:p>
        </p:txBody>
      </p:sp>
      <p:sp>
        <p:nvSpPr>
          <p:cNvPr id="4" name="Slide Number Placeholder 3"/>
          <p:cNvSpPr>
            <a:spLocks noGrp="1"/>
          </p:cNvSpPr>
          <p:nvPr>
            <p:ph type="sldNum" sz="quarter" idx="12"/>
          </p:nvPr>
        </p:nvSpPr>
        <p:spPr/>
        <p:txBody>
          <a:bodyPr/>
          <a:lstStyle/>
          <a:p>
            <a:fld id="{5DE00A96-55E3-4880-BDFE-2D7EDFC68ABA}" type="slidenum">
              <a:rPr lang="es-CO" smtClean="0"/>
              <a:t>‹#›</a:t>
            </a:fld>
            <a:endParaRPr lang="es-CO"/>
          </a:p>
        </p:txBody>
      </p:sp>
    </p:spTree>
    <p:extLst>
      <p:ext uri="{BB962C8B-B14F-4D97-AF65-F5344CB8AC3E}">
        <p14:creationId xmlns:p14="http://schemas.microsoft.com/office/powerpoint/2010/main" val="418592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s-CO"/>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CO"/>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CEB4F88-66C6-47AB-A1F2-6E4F43554BE3}" type="datetimeFigureOut">
              <a:rPr lang="es-CO" smtClean="0"/>
              <a:t>25/02/2021</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5DE00A96-55E3-4880-BDFE-2D7EDFC68ABA}" type="slidenum">
              <a:rPr lang="es-CO" smtClean="0"/>
              <a:t>‹#›</a:t>
            </a:fld>
            <a:endParaRPr lang="es-CO"/>
          </a:p>
        </p:txBody>
      </p:sp>
    </p:spTree>
    <p:extLst>
      <p:ext uri="{BB962C8B-B14F-4D97-AF65-F5344CB8AC3E}">
        <p14:creationId xmlns:p14="http://schemas.microsoft.com/office/powerpoint/2010/main" val="4859337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s-CO"/>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CEB4F88-66C6-47AB-A1F2-6E4F43554BE3}" type="datetimeFigureOut">
              <a:rPr lang="es-CO" smtClean="0"/>
              <a:t>25/02/2021</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5DE00A96-55E3-4880-BDFE-2D7EDFC68ABA}" type="slidenum">
              <a:rPr lang="es-CO" smtClean="0"/>
              <a:t>‹#›</a:t>
            </a:fld>
            <a:endParaRPr lang="es-CO"/>
          </a:p>
        </p:txBody>
      </p:sp>
    </p:spTree>
    <p:extLst>
      <p:ext uri="{BB962C8B-B14F-4D97-AF65-F5344CB8AC3E}">
        <p14:creationId xmlns:p14="http://schemas.microsoft.com/office/powerpoint/2010/main" val="31390665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s-CO"/>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CO"/>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EB4F88-66C6-47AB-A1F2-6E4F43554BE3}" type="datetimeFigureOut">
              <a:rPr lang="es-CO" smtClean="0"/>
              <a:t>25/02/2021</a:t>
            </a:fld>
            <a:endParaRPr lang="es-CO"/>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E00A96-55E3-4880-BDFE-2D7EDFC68ABA}" type="slidenum">
              <a:rPr lang="es-CO" smtClean="0"/>
              <a:t>‹#›</a:t>
            </a:fld>
            <a:endParaRPr lang="es-CO"/>
          </a:p>
        </p:txBody>
      </p:sp>
    </p:spTree>
    <p:extLst>
      <p:ext uri="{BB962C8B-B14F-4D97-AF65-F5344CB8AC3E}">
        <p14:creationId xmlns:p14="http://schemas.microsoft.com/office/powerpoint/2010/main" val="24279770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67287" y="2504259"/>
            <a:ext cx="2257425" cy="2028825"/>
          </a:xfrm>
          <a:prstGeom prst="rect">
            <a:avLst/>
          </a:prstGeom>
        </p:spPr>
      </p:pic>
      <p:sp>
        <p:nvSpPr>
          <p:cNvPr id="6" name="Title 5"/>
          <p:cNvSpPr>
            <a:spLocks noGrp="1"/>
          </p:cNvSpPr>
          <p:nvPr>
            <p:ph type="title"/>
          </p:nvPr>
        </p:nvSpPr>
        <p:spPr/>
        <p:txBody>
          <a:bodyPr/>
          <a:lstStyle/>
          <a:p>
            <a:pPr algn="ctr"/>
            <a:r>
              <a:rPr lang="es-CO" sz="7000" b="1" dirty="0" smtClean="0"/>
              <a:t>REACT</a:t>
            </a:r>
            <a:endParaRPr lang="es-CO" sz="7000" b="1" dirty="0"/>
          </a:p>
        </p:txBody>
      </p:sp>
    </p:spTree>
    <p:extLst>
      <p:ext uri="{BB962C8B-B14F-4D97-AF65-F5344CB8AC3E}">
        <p14:creationId xmlns:p14="http://schemas.microsoft.com/office/powerpoint/2010/main" val="9073696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O" b="1" dirty="0" smtClean="0">
                <a:solidFill>
                  <a:schemeClr val="accent5">
                    <a:lumMod val="60000"/>
                    <a:lumOff val="40000"/>
                  </a:schemeClr>
                </a:solidFill>
              </a:rPr>
              <a:t>REACT </a:t>
            </a:r>
            <a:r>
              <a:rPr lang="es-CO" b="1" dirty="0" err="1" smtClean="0">
                <a:solidFill>
                  <a:schemeClr val="accent5">
                    <a:lumMod val="60000"/>
                    <a:lumOff val="40000"/>
                  </a:schemeClr>
                </a:solidFill>
              </a:rPr>
              <a:t>Code</a:t>
            </a:r>
            <a:r>
              <a:rPr lang="es-CO" b="1" dirty="0" smtClean="0">
                <a:solidFill>
                  <a:schemeClr val="accent5">
                    <a:lumMod val="60000"/>
                    <a:lumOff val="40000"/>
                  </a:schemeClr>
                </a:solidFill>
              </a:rPr>
              <a:t> </a:t>
            </a:r>
            <a:r>
              <a:rPr lang="es-CO" b="1" dirty="0" err="1" smtClean="0">
                <a:solidFill>
                  <a:schemeClr val="accent5">
                    <a:lumMod val="60000"/>
                    <a:lumOff val="40000"/>
                  </a:schemeClr>
                </a:solidFill>
              </a:rPr>
              <a:t>snippet</a:t>
            </a:r>
            <a:r>
              <a:rPr lang="es-CO" b="1" dirty="0" smtClean="0">
                <a:solidFill>
                  <a:schemeClr val="accent5">
                    <a:lumMod val="60000"/>
                    <a:lumOff val="40000"/>
                  </a:schemeClr>
                </a:solidFill>
              </a:rPr>
              <a:t> (2)</a:t>
            </a:r>
            <a:endParaRPr lang="es-CO" dirty="0"/>
          </a:p>
        </p:txBody>
      </p:sp>
      <p:pic>
        <p:nvPicPr>
          <p:cNvPr id="5" name="Content Placeholder 4"/>
          <p:cNvPicPr>
            <a:picLocks noGrp="1" noChangeAspect="1"/>
          </p:cNvPicPr>
          <p:nvPr>
            <p:ph idx="1"/>
          </p:nvPr>
        </p:nvPicPr>
        <p:blipFill>
          <a:blip r:embed="rId2"/>
          <a:stretch>
            <a:fillRect/>
          </a:stretch>
        </p:blipFill>
        <p:spPr>
          <a:xfrm>
            <a:off x="3719069" y="1825625"/>
            <a:ext cx="4753862" cy="4351338"/>
          </a:xfrm>
          <a:prstGeom prst="rect">
            <a:avLst/>
          </a:prstGeom>
        </p:spPr>
      </p:pic>
    </p:spTree>
    <p:extLst>
      <p:ext uri="{BB962C8B-B14F-4D97-AF65-F5344CB8AC3E}">
        <p14:creationId xmlns:p14="http://schemas.microsoft.com/office/powerpoint/2010/main" val="26715871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O" b="1" dirty="0" smtClean="0">
                <a:solidFill>
                  <a:schemeClr val="accent5">
                    <a:lumMod val="60000"/>
                    <a:lumOff val="40000"/>
                  </a:schemeClr>
                </a:solidFill>
              </a:rPr>
              <a:t>REACT </a:t>
            </a:r>
            <a:r>
              <a:rPr lang="es-CO" b="1" dirty="0" err="1" smtClean="0">
                <a:solidFill>
                  <a:schemeClr val="accent5">
                    <a:lumMod val="60000"/>
                    <a:lumOff val="40000"/>
                  </a:schemeClr>
                </a:solidFill>
              </a:rPr>
              <a:t>Code</a:t>
            </a:r>
            <a:r>
              <a:rPr lang="es-CO" b="1" dirty="0" smtClean="0">
                <a:solidFill>
                  <a:schemeClr val="accent5">
                    <a:lumMod val="60000"/>
                    <a:lumOff val="40000"/>
                  </a:schemeClr>
                </a:solidFill>
              </a:rPr>
              <a:t> </a:t>
            </a:r>
            <a:r>
              <a:rPr lang="es-CO" b="1" dirty="0" err="1" smtClean="0">
                <a:solidFill>
                  <a:schemeClr val="accent5">
                    <a:lumMod val="60000"/>
                    <a:lumOff val="40000"/>
                  </a:schemeClr>
                </a:solidFill>
              </a:rPr>
              <a:t>snippet</a:t>
            </a:r>
            <a:r>
              <a:rPr lang="es-CO" b="1" dirty="0" smtClean="0">
                <a:solidFill>
                  <a:schemeClr val="accent5">
                    <a:lumMod val="60000"/>
                    <a:lumOff val="40000"/>
                  </a:schemeClr>
                </a:solidFill>
              </a:rPr>
              <a:t> (3)</a:t>
            </a:r>
            <a:endParaRPr lang="es-CO" dirty="0"/>
          </a:p>
        </p:txBody>
      </p:sp>
      <p:pic>
        <p:nvPicPr>
          <p:cNvPr id="4" name="Content Placeholder 3"/>
          <p:cNvPicPr>
            <a:picLocks noGrp="1" noChangeAspect="1"/>
          </p:cNvPicPr>
          <p:nvPr>
            <p:ph idx="1"/>
          </p:nvPr>
        </p:nvPicPr>
        <p:blipFill>
          <a:blip r:embed="rId2"/>
          <a:stretch>
            <a:fillRect/>
          </a:stretch>
        </p:blipFill>
        <p:spPr>
          <a:xfrm>
            <a:off x="3820974" y="1808207"/>
            <a:ext cx="4550052" cy="4351338"/>
          </a:xfrm>
          <a:prstGeom prst="rect">
            <a:avLst/>
          </a:prstGeom>
        </p:spPr>
      </p:pic>
    </p:spTree>
    <p:extLst>
      <p:ext uri="{BB962C8B-B14F-4D97-AF65-F5344CB8AC3E}">
        <p14:creationId xmlns:p14="http://schemas.microsoft.com/office/powerpoint/2010/main" val="15487953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O" b="1" dirty="0" smtClean="0">
                <a:solidFill>
                  <a:schemeClr val="accent5">
                    <a:lumMod val="60000"/>
                    <a:lumOff val="40000"/>
                  </a:schemeClr>
                </a:solidFill>
              </a:rPr>
              <a:t>What is REACT?</a:t>
            </a:r>
            <a:endParaRPr lang="es-CO" b="1" dirty="0">
              <a:solidFill>
                <a:schemeClr val="accent5">
                  <a:lumMod val="60000"/>
                  <a:lumOff val="40000"/>
                </a:schemeClr>
              </a:solidFill>
            </a:endParaRPr>
          </a:p>
        </p:txBody>
      </p:sp>
      <p:sp>
        <p:nvSpPr>
          <p:cNvPr id="3" name="Content Placeholder 2"/>
          <p:cNvSpPr>
            <a:spLocks noGrp="1"/>
          </p:cNvSpPr>
          <p:nvPr>
            <p:ph idx="1"/>
          </p:nvPr>
        </p:nvSpPr>
        <p:spPr/>
        <p:txBody>
          <a:bodyPr/>
          <a:lstStyle/>
          <a:p>
            <a:r>
              <a:rPr lang="en-US" dirty="0" smtClean="0"/>
              <a:t>React is an open source JavaScript library that helps you create user interfaces easily. It is focused on visualization and has a very efficient algorithm to identify the differences between the virtual representation of the current page and the new one. Based on those differences, it makes the necessary changes to the Document Object Model (DOM) in a very dynamic way.</a:t>
            </a:r>
          </a:p>
          <a:p>
            <a:r>
              <a:rPr lang="en-US" dirty="0" smtClean="0"/>
              <a:t>Using React, you get HTML with all the functionality of JavaScript and additionally the centralized CSS graphic style and ready to be used in any of your projects.</a:t>
            </a:r>
          </a:p>
          <a:p>
            <a:pPr marL="0" indent="0">
              <a:buNone/>
            </a:pPr>
            <a:endParaRPr lang="es-CO" dirty="0"/>
          </a:p>
        </p:txBody>
      </p:sp>
    </p:spTree>
    <p:extLst>
      <p:ext uri="{BB962C8B-B14F-4D97-AF65-F5344CB8AC3E}">
        <p14:creationId xmlns:p14="http://schemas.microsoft.com/office/powerpoint/2010/main" val="17855165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s-CO" b="1" dirty="0" err="1">
                <a:solidFill>
                  <a:schemeClr val="accent5">
                    <a:lumMod val="60000"/>
                    <a:lumOff val="40000"/>
                  </a:schemeClr>
                </a:solidFill>
              </a:rPr>
              <a:t>Why</a:t>
            </a:r>
            <a:r>
              <a:rPr lang="es-CO" b="1" dirty="0">
                <a:solidFill>
                  <a:schemeClr val="accent5">
                    <a:lumMod val="60000"/>
                    <a:lumOff val="40000"/>
                  </a:schemeClr>
                </a:solidFill>
              </a:rPr>
              <a:t> use React?</a:t>
            </a:r>
          </a:p>
        </p:txBody>
      </p:sp>
      <p:sp>
        <p:nvSpPr>
          <p:cNvPr id="5" name="Content Placeholder 4"/>
          <p:cNvSpPr>
            <a:spLocks noGrp="1"/>
          </p:cNvSpPr>
          <p:nvPr>
            <p:ph idx="1"/>
          </p:nvPr>
        </p:nvSpPr>
        <p:spPr/>
        <p:txBody>
          <a:bodyPr/>
          <a:lstStyle/>
          <a:p>
            <a:r>
              <a:rPr lang="en-US" dirty="0" smtClean="0"/>
              <a:t>In web design, it is essential to create a user interface that favors the transmission of information, navigability and interaction. React is an excellent option to create all kinds of web applications or even applications for mobile devices.</a:t>
            </a:r>
          </a:p>
          <a:p>
            <a:r>
              <a:rPr lang="en-US" dirty="0" smtClean="0"/>
              <a:t>It was initially developed by Facebook but the advantage is that it is free software. And since its introduction in the market, it has gained much popularity.</a:t>
            </a:r>
          </a:p>
          <a:p>
            <a:r>
              <a:rPr lang="en-US" dirty="0" smtClean="0"/>
              <a:t>It was created to make the development of the components of the user interfaces easier and its main requirement was to offer a higher performance than the other alternatives on the market.</a:t>
            </a:r>
            <a:endParaRPr lang="es-CO" dirty="0"/>
          </a:p>
        </p:txBody>
      </p:sp>
    </p:spTree>
    <p:extLst>
      <p:ext uri="{BB962C8B-B14F-4D97-AF65-F5344CB8AC3E}">
        <p14:creationId xmlns:p14="http://schemas.microsoft.com/office/powerpoint/2010/main" val="30472599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s-CO" b="1" dirty="0" err="1" smtClean="0">
                <a:solidFill>
                  <a:schemeClr val="accent5">
                    <a:lumMod val="60000"/>
                    <a:lumOff val="40000"/>
                  </a:schemeClr>
                </a:solidFill>
              </a:rPr>
              <a:t>Why</a:t>
            </a:r>
            <a:r>
              <a:rPr lang="es-CO" b="1" dirty="0" smtClean="0">
                <a:solidFill>
                  <a:schemeClr val="accent5">
                    <a:lumMod val="60000"/>
                    <a:lumOff val="40000"/>
                  </a:schemeClr>
                </a:solidFill>
              </a:rPr>
              <a:t> use React? (2)</a:t>
            </a:r>
            <a:endParaRPr lang="es-CO" dirty="0"/>
          </a:p>
        </p:txBody>
      </p:sp>
      <p:sp>
        <p:nvSpPr>
          <p:cNvPr id="5" name="Content Placeholder 4"/>
          <p:cNvSpPr>
            <a:spLocks noGrp="1"/>
          </p:cNvSpPr>
          <p:nvPr>
            <p:ph idx="1"/>
          </p:nvPr>
        </p:nvSpPr>
        <p:spPr/>
        <p:txBody>
          <a:bodyPr/>
          <a:lstStyle/>
          <a:p>
            <a:endParaRPr lang="en-US" dirty="0" smtClean="0"/>
          </a:p>
          <a:p>
            <a:r>
              <a:rPr lang="en-US" dirty="0" smtClean="0"/>
              <a:t>You can design simple views for each state in the application and React takes care of efficiently updating and rendering the components when the data changes.</a:t>
            </a:r>
          </a:p>
          <a:p>
            <a:r>
              <a:rPr lang="en-US" dirty="0" smtClean="0"/>
              <a:t>What React is looking for is the development of applications in a more agile way. When you use pure JavaScript or other libraries such as jQuery, there is an approach to manipulating the Document Object Model that includes the need to be making continuous changes that can be more difficult and require more development time.</a:t>
            </a:r>
          </a:p>
          <a:p>
            <a:pPr marL="0" indent="0">
              <a:buNone/>
            </a:pPr>
            <a:endParaRPr lang="es-CO" dirty="0"/>
          </a:p>
        </p:txBody>
      </p:sp>
    </p:spTree>
    <p:extLst>
      <p:ext uri="{BB962C8B-B14F-4D97-AF65-F5344CB8AC3E}">
        <p14:creationId xmlns:p14="http://schemas.microsoft.com/office/powerpoint/2010/main" val="12308219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O" b="1" dirty="0">
                <a:solidFill>
                  <a:schemeClr val="accent5">
                    <a:lumMod val="60000"/>
                    <a:lumOff val="40000"/>
                  </a:schemeClr>
                </a:solidFill>
              </a:rPr>
              <a:t>REACT</a:t>
            </a:r>
            <a:r>
              <a:rPr lang="es-CO" dirty="0" smtClean="0"/>
              <a:t> </a:t>
            </a:r>
            <a:r>
              <a:rPr lang="es-CO" b="1" dirty="0">
                <a:solidFill>
                  <a:schemeClr val="accent5">
                    <a:lumMod val="60000"/>
                    <a:lumOff val="40000"/>
                  </a:schemeClr>
                </a:solidFill>
              </a:rPr>
              <a:t>vs other </a:t>
            </a:r>
            <a:r>
              <a:rPr lang="es-CO" b="1" dirty="0" smtClean="0">
                <a:solidFill>
                  <a:schemeClr val="accent5">
                    <a:lumMod val="60000"/>
                    <a:lumOff val="40000"/>
                  </a:schemeClr>
                </a:solidFill>
              </a:rPr>
              <a:t>librarles.</a:t>
            </a:r>
            <a:endParaRPr lang="es-CO" b="1" dirty="0">
              <a:solidFill>
                <a:schemeClr val="accent5">
                  <a:lumMod val="60000"/>
                  <a:lumOff val="40000"/>
                </a:schemeClr>
              </a:solidFill>
            </a:endParaRPr>
          </a:p>
        </p:txBody>
      </p:sp>
      <p:sp>
        <p:nvSpPr>
          <p:cNvPr id="3" name="Content Placeholder 2"/>
          <p:cNvSpPr>
            <a:spLocks noGrp="1"/>
          </p:cNvSpPr>
          <p:nvPr>
            <p:ph idx="1"/>
          </p:nvPr>
        </p:nvSpPr>
        <p:spPr/>
        <p:txBody>
          <a:bodyPr>
            <a:normAutofit lnSpcReduction="10000"/>
          </a:bodyPr>
          <a:lstStyle/>
          <a:p>
            <a:r>
              <a:rPr lang="en-US" dirty="0" smtClean="0"/>
              <a:t>React creates an association between views and data, so there is no need to write code to manipulate the page when changes are made to the data. In simple libraries like jQuery, changing data is a laborious task and in React it is done automatically.</a:t>
            </a:r>
          </a:p>
          <a:p>
            <a:r>
              <a:rPr lang="en-US" dirty="0" smtClean="0"/>
              <a:t>React also has the benefit of encapsulating the code in components, offering more important advantages than plugins, such as the interaction between them.</a:t>
            </a:r>
          </a:p>
          <a:p>
            <a:r>
              <a:rPr lang="en-US" dirty="0" smtClean="0"/>
              <a:t>Compared to frameworks like Angular or Ember, React doesn't include all of its components. (React is a library and not a framework) so it takes care of the user interfaces. However, it reaches more or less the same functionalities and can undoubtedly serve as an alternative.</a:t>
            </a:r>
          </a:p>
        </p:txBody>
      </p:sp>
    </p:spTree>
    <p:extLst>
      <p:ext uri="{BB962C8B-B14F-4D97-AF65-F5344CB8AC3E}">
        <p14:creationId xmlns:p14="http://schemas.microsoft.com/office/powerpoint/2010/main" val="12053102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O" b="1" dirty="0" smtClean="0">
                <a:solidFill>
                  <a:schemeClr val="accent5">
                    <a:lumMod val="60000"/>
                    <a:lumOff val="40000"/>
                  </a:schemeClr>
                </a:solidFill>
              </a:rPr>
              <a:t>REACT</a:t>
            </a:r>
            <a:r>
              <a:rPr lang="es-CO" dirty="0" smtClean="0"/>
              <a:t> </a:t>
            </a:r>
            <a:r>
              <a:rPr lang="es-CO" b="1" dirty="0" smtClean="0">
                <a:solidFill>
                  <a:schemeClr val="accent5">
                    <a:lumMod val="60000"/>
                    <a:lumOff val="40000"/>
                  </a:schemeClr>
                </a:solidFill>
              </a:rPr>
              <a:t>vs other librarles (2)</a:t>
            </a:r>
            <a:endParaRPr lang="es-CO" dirty="0"/>
          </a:p>
        </p:txBody>
      </p:sp>
      <p:sp>
        <p:nvSpPr>
          <p:cNvPr id="3" name="Content Placeholder 2"/>
          <p:cNvSpPr>
            <a:spLocks noGrp="1"/>
          </p:cNvSpPr>
          <p:nvPr>
            <p:ph idx="1"/>
          </p:nvPr>
        </p:nvSpPr>
        <p:spPr/>
        <p:txBody>
          <a:bodyPr/>
          <a:lstStyle/>
          <a:p>
            <a:r>
              <a:rPr lang="en-US" dirty="0" smtClean="0"/>
              <a:t>React has a quite varied ecosystem of tools, applications and libraries. Some of the tools used are Redux or Flux, which deal with the flow of data clearly in the applications. The developer can choose between different frameworks for the flow of data. Other examples include application generators, customer routing systems, among others.</a:t>
            </a:r>
          </a:p>
          <a:p>
            <a:r>
              <a:rPr lang="en-US" dirty="0" smtClean="0"/>
              <a:t>React works based on reusable components, which means that you can use the development of one project in another, in this way, a large part of the community shares its components and allows anyone to use them.</a:t>
            </a:r>
            <a:endParaRPr lang="es-CO" dirty="0"/>
          </a:p>
        </p:txBody>
      </p:sp>
    </p:spTree>
    <p:extLst>
      <p:ext uri="{BB962C8B-B14F-4D97-AF65-F5344CB8AC3E}">
        <p14:creationId xmlns:p14="http://schemas.microsoft.com/office/powerpoint/2010/main" val="32951779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CO" b="1" dirty="0">
                <a:solidFill>
                  <a:schemeClr val="accent5">
                    <a:lumMod val="60000"/>
                    <a:lumOff val="40000"/>
                  </a:schemeClr>
                </a:solidFill>
              </a:rPr>
              <a:t>Virtual DOM in React</a:t>
            </a:r>
          </a:p>
        </p:txBody>
      </p:sp>
      <p:sp>
        <p:nvSpPr>
          <p:cNvPr id="3" name="Content Placeholder 2"/>
          <p:cNvSpPr>
            <a:spLocks noGrp="1"/>
          </p:cNvSpPr>
          <p:nvPr>
            <p:ph idx="1"/>
          </p:nvPr>
        </p:nvSpPr>
        <p:spPr/>
        <p:txBody>
          <a:bodyPr>
            <a:normAutofit fontScale="92500"/>
          </a:bodyPr>
          <a:lstStyle/>
          <a:p>
            <a:r>
              <a:rPr lang="en-US" dirty="0" smtClean="0"/>
              <a:t>Rather </a:t>
            </a:r>
            <a:r>
              <a:rPr lang="en-US" dirty="0"/>
              <a:t>than focus on "data-binding", as most </a:t>
            </a:r>
            <a:r>
              <a:rPr lang="en-US" dirty="0" smtClean="0"/>
              <a:t>alternative </a:t>
            </a:r>
            <a:r>
              <a:rPr lang="en-US" dirty="0"/>
              <a:t>libraries do, React emphasizes the need to update views when required by the developer, and achieves this through the Virtual DOM</a:t>
            </a:r>
            <a:r>
              <a:rPr lang="en-US" dirty="0" smtClean="0"/>
              <a:t>.</a:t>
            </a:r>
          </a:p>
          <a:p>
            <a:r>
              <a:rPr lang="en-US" dirty="0" smtClean="0"/>
              <a:t>The Virtual DOM is one of the main features of React. This concept refers to a representation of the DOM but in memory, used to increase the performance of the components and applications with which the user interacts directly. This offers a better user experience and better fluidity.</a:t>
            </a:r>
          </a:p>
          <a:p>
            <a:r>
              <a:rPr lang="en-US" dirty="0" smtClean="0"/>
              <a:t>What the Virtual DOM does is to selectively elaborate sub-trees of the nodes on the basis of state variations, achieving the least manipulation of the DOM possible, to keep the components updated and the data structured.</a:t>
            </a:r>
            <a:endParaRPr lang="es-CO" dirty="0"/>
          </a:p>
        </p:txBody>
      </p:sp>
    </p:spTree>
    <p:extLst>
      <p:ext uri="{BB962C8B-B14F-4D97-AF65-F5344CB8AC3E}">
        <p14:creationId xmlns:p14="http://schemas.microsoft.com/office/powerpoint/2010/main" val="10585543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5">
                    <a:lumMod val="60000"/>
                    <a:lumOff val="40000"/>
                  </a:schemeClr>
                </a:solidFill>
              </a:rPr>
              <a:t>React </a:t>
            </a:r>
            <a:r>
              <a:rPr lang="en-US" b="1" dirty="0">
                <a:solidFill>
                  <a:schemeClr val="accent5">
                    <a:lumMod val="60000"/>
                    <a:lumOff val="40000"/>
                  </a:schemeClr>
                </a:solidFill>
              </a:rPr>
              <a:t>in the technology industry market</a:t>
            </a:r>
            <a:endParaRPr lang="es-CO" b="1" dirty="0">
              <a:solidFill>
                <a:schemeClr val="accent5">
                  <a:lumMod val="60000"/>
                  <a:lumOff val="40000"/>
                </a:schemeClr>
              </a:solidFill>
            </a:endParaRPr>
          </a:p>
        </p:txBody>
      </p:sp>
      <p:sp>
        <p:nvSpPr>
          <p:cNvPr id="3" name="Content Placeholder 2"/>
          <p:cNvSpPr>
            <a:spLocks noGrp="1"/>
          </p:cNvSpPr>
          <p:nvPr>
            <p:ph idx="1"/>
          </p:nvPr>
        </p:nvSpPr>
        <p:spPr/>
        <p:txBody>
          <a:bodyPr/>
          <a:lstStyle/>
          <a:p>
            <a:r>
              <a:rPr lang="en-US" dirty="0" smtClean="0"/>
              <a:t>The 2020 </a:t>
            </a:r>
            <a:r>
              <a:rPr lang="en-US" dirty="0" err="1" smtClean="0"/>
              <a:t>StackOverflow</a:t>
            </a:r>
            <a:r>
              <a:rPr lang="en-US" dirty="0" smtClean="0"/>
              <a:t> survey revealed that React is the favorite framework for developers. This is because JavaScript is still the most popular programming language today.</a:t>
            </a:r>
          </a:p>
          <a:p>
            <a:r>
              <a:rPr lang="en-US" dirty="0" smtClean="0"/>
              <a:t>Large technology companies, such as: Tesla, Netflix, WhatsApp, PayPal, Uber, etc. They have chosen REACT.</a:t>
            </a:r>
            <a:endParaRPr lang="es-CO" dirty="0"/>
          </a:p>
        </p:txBody>
      </p:sp>
    </p:spTree>
    <p:extLst>
      <p:ext uri="{BB962C8B-B14F-4D97-AF65-F5344CB8AC3E}">
        <p14:creationId xmlns:p14="http://schemas.microsoft.com/office/powerpoint/2010/main" val="32247042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CO" b="1" dirty="0">
                <a:solidFill>
                  <a:schemeClr val="accent5">
                    <a:lumMod val="60000"/>
                    <a:lumOff val="40000"/>
                  </a:schemeClr>
                </a:solidFill>
              </a:rPr>
              <a:t>REACT </a:t>
            </a:r>
            <a:r>
              <a:rPr lang="es-CO" b="1" dirty="0" err="1">
                <a:solidFill>
                  <a:schemeClr val="accent5">
                    <a:lumMod val="60000"/>
                    <a:lumOff val="40000"/>
                  </a:schemeClr>
                </a:solidFill>
              </a:rPr>
              <a:t>Code</a:t>
            </a:r>
            <a:r>
              <a:rPr lang="es-CO" b="1" dirty="0">
                <a:solidFill>
                  <a:schemeClr val="accent5">
                    <a:lumMod val="60000"/>
                    <a:lumOff val="40000"/>
                  </a:schemeClr>
                </a:solidFill>
              </a:rPr>
              <a:t> </a:t>
            </a:r>
            <a:r>
              <a:rPr lang="es-CO" b="1" dirty="0" err="1" smtClean="0">
                <a:solidFill>
                  <a:schemeClr val="accent5">
                    <a:lumMod val="60000"/>
                    <a:lumOff val="40000"/>
                  </a:schemeClr>
                </a:solidFill>
              </a:rPr>
              <a:t>snippet</a:t>
            </a:r>
            <a:r>
              <a:rPr lang="es-CO" b="1" dirty="0" smtClean="0">
                <a:solidFill>
                  <a:schemeClr val="accent5">
                    <a:lumMod val="60000"/>
                    <a:lumOff val="40000"/>
                  </a:schemeClr>
                </a:solidFill>
              </a:rPr>
              <a:t> (1)</a:t>
            </a:r>
            <a:endParaRPr lang="es-CO" b="1" dirty="0">
              <a:solidFill>
                <a:schemeClr val="accent5">
                  <a:lumMod val="60000"/>
                  <a:lumOff val="40000"/>
                </a:schemeClr>
              </a:solidFill>
            </a:endParaRPr>
          </a:p>
        </p:txBody>
      </p:sp>
      <p:pic>
        <p:nvPicPr>
          <p:cNvPr id="4" name="Content Placeholder 3"/>
          <p:cNvPicPr>
            <a:picLocks noGrp="1" noChangeAspect="1"/>
          </p:cNvPicPr>
          <p:nvPr>
            <p:ph idx="1"/>
          </p:nvPr>
        </p:nvPicPr>
        <p:blipFill>
          <a:blip r:embed="rId2"/>
          <a:stretch>
            <a:fillRect/>
          </a:stretch>
        </p:blipFill>
        <p:spPr>
          <a:xfrm>
            <a:off x="3917713" y="1825625"/>
            <a:ext cx="4356574" cy="4351338"/>
          </a:xfrm>
          <a:prstGeom prst="rect">
            <a:avLst/>
          </a:prstGeom>
        </p:spPr>
      </p:pic>
    </p:spTree>
    <p:extLst>
      <p:ext uri="{BB962C8B-B14F-4D97-AF65-F5344CB8AC3E}">
        <p14:creationId xmlns:p14="http://schemas.microsoft.com/office/powerpoint/2010/main" val="6051318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TotalTime>
  <Words>749</Words>
  <Application>Microsoft Office PowerPoint</Application>
  <PresentationFormat>Widescreen</PresentationFormat>
  <Paragraphs>29</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REACT</vt:lpstr>
      <vt:lpstr>What is REACT?</vt:lpstr>
      <vt:lpstr>Why use React?</vt:lpstr>
      <vt:lpstr>Why use React? (2)</vt:lpstr>
      <vt:lpstr>REACT vs other librarles.</vt:lpstr>
      <vt:lpstr>REACT vs other librarles (2)</vt:lpstr>
      <vt:lpstr>Virtual DOM in React</vt:lpstr>
      <vt:lpstr>React in the technology industry market</vt:lpstr>
      <vt:lpstr>REACT Code snippet (1)</vt:lpstr>
      <vt:lpstr>REACT Code snippet (2)</vt:lpstr>
      <vt:lpstr>REACT Code snippet (3)</vt:lpstr>
    </vt:vector>
  </TitlesOfParts>
  <Company>Avante Sistematizando S.A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REACT</dc:title>
  <dc:creator>Paulo Enrique toro Valderrama</dc:creator>
  <cp:lastModifiedBy>Paulo Enrique toro Valderrama</cp:lastModifiedBy>
  <cp:revision>12</cp:revision>
  <dcterms:created xsi:type="dcterms:W3CDTF">2021-02-25T21:15:03Z</dcterms:created>
  <dcterms:modified xsi:type="dcterms:W3CDTF">2021-02-25T21:50:23Z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2015_ms_pID_725343">
    <vt:lpwstr>(2)to81tBgri5o/lxNKw+BkRzAqxkkGFBm9AjafPoj/SvS7HxekcdDMYgJaA78WOEClN3qf07TN
DLulRIZFjtl0Se628HlrPWKhtdRPkHlwuPSv28LGuJb/qbvc5YU6bN9zdGc4jGoiWvG15gp9
WikdtANePxyzy7UvfBc2jAmmY5dNzNVmantYa6rrsOL0Dd6Wh9KntlEE4BU/490buyf0ujXI
JohsBSnTlaB2yNANTV</vt:lpwstr>
  </property>
  <property fmtid="{D5CDD505-2E9C-101B-9397-08002B2CF9AE}" pid="3" name="_2015_ms_pID_7253431">
    <vt:lpwstr>rZAyOdGNwM8+i07trYAnxJS3F36a8Bjd/u8L3bmpx+Ttv/ZRDOeTim
bAkpRMS/VV9lEBYHv/8HWolcuGdCQREbwC5m5N+Xjm73acvfnGOZvbUOsmd6DdupIUfzDX+I
Bl9YBC6v67ApfT3dGzdxRwIUudt1ojJETRLXdhKo5sPvQii2Zp0I2i7RBJQBEYsj6xWjXLUv
TrIq6mIVv28m6l2a</vt:lpwstr>
  </property>
</Properties>
</file>