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54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75" r:id="rId12"/>
    <p:sldId id="276" r:id="rId13"/>
    <p:sldId id="277" r:id="rId14"/>
    <p:sldId id="266" r:id="rId15"/>
    <p:sldId id="267" r:id="rId16"/>
    <p:sldId id="268" r:id="rId17"/>
    <p:sldId id="270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420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900"/>
            <a:ext cx="7772400" cy="1847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 Photography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Final Project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113000"/>
            <a:ext cx="7772400" cy="27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/>
              <a:t>Deliang Yin</a:t>
            </a:r>
            <a:endParaRPr lang="en" sz="2400" dirty="0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 dirty="0"/>
              <a:t>Fall 2017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d</a:t>
            </a:r>
            <a:r>
              <a:rPr lang="en" sz="2400" dirty="0" smtClean="0"/>
              <a:t>eliang.yin@gatech.edu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</a:t>
            </a:r>
            <a:r>
              <a:rPr lang="en" sz="3000" dirty="0" smtClean="0"/>
              <a:t>Development – Image Colorization</a:t>
            </a:r>
            <a:endParaRPr lang="en" sz="3000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</a:rPr>
              <a:t>Purpose: to colorize still black and white image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 smtClean="0">
                <a:solidFill>
                  <a:srgbClr val="0000FF"/>
                </a:solidFill>
              </a:rPr>
              <a:t>Step 1: </a:t>
            </a:r>
            <a:r>
              <a:rPr lang="en-US" sz="1800" dirty="0">
                <a:solidFill>
                  <a:srgbClr val="0000FF"/>
                </a:solidFill>
              </a:rPr>
              <a:t>Take </a:t>
            </a:r>
            <a:r>
              <a:rPr lang="en-US" sz="1800" dirty="0">
                <a:solidFill>
                  <a:srgbClr val="0000FF"/>
                </a:solidFill>
              </a:rPr>
              <a:t>a colored image, and convert it to </a:t>
            </a:r>
            <a:r>
              <a:rPr lang="en-US" sz="1800" dirty="0" smtClean="0">
                <a:solidFill>
                  <a:srgbClr val="0000FF"/>
                </a:solidFill>
              </a:rPr>
              <a:t>black-and-white</a:t>
            </a:r>
            <a:endParaRPr lang="en-US" sz="18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Convert the colored image into </a:t>
            </a:r>
            <a:r>
              <a:rPr lang="en-US" sz="1800" dirty="0">
                <a:solidFill>
                  <a:srgbClr val="0000FF"/>
                </a:solidFill>
              </a:rPr>
              <a:t>YUV </a:t>
            </a:r>
            <a:r>
              <a:rPr lang="en-US" sz="1800" dirty="0" smtClean="0">
                <a:solidFill>
                  <a:srgbClr val="0000FF"/>
                </a:solidFill>
              </a:rPr>
              <a:t>format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Keep only </a:t>
            </a:r>
            <a:r>
              <a:rPr lang="en-US" sz="1800" dirty="0">
                <a:solidFill>
                  <a:srgbClr val="0000FF"/>
                </a:solidFill>
              </a:rPr>
              <a:t>intensity channel Y, and ignore the color channels U and </a:t>
            </a:r>
            <a:r>
              <a:rPr lang="en-US" sz="1800" dirty="0" smtClean="0">
                <a:solidFill>
                  <a:srgbClr val="0000FF"/>
                </a:solidFill>
              </a:rPr>
              <a:t>V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Convert </a:t>
            </a:r>
            <a:r>
              <a:rPr lang="en-US" sz="1800" dirty="0">
                <a:solidFill>
                  <a:srgbClr val="0000FF"/>
                </a:solidFill>
              </a:rPr>
              <a:t>the Y channel back to RGB channel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Save </a:t>
            </a:r>
            <a:r>
              <a:rPr lang="en-US" sz="1800" dirty="0">
                <a:solidFill>
                  <a:srgbClr val="0000FF"/>
                </a:solidFill>
              </a:rPr>
              <a:t>to </a:t>
            </a:r>
            <a:r>
              <a:rPr lang="en-US" sz="1800" dirty="0" smtClean="0">
                <a:solidFill>
                  <a:srgbClr val="0000FF"/>
                </a:solidFill>
              </a:rPr>
              <a:t>black-and-white image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Note: see function for coding details</a:t>
            </a:r>
            <a:endParaRPr lang="en-US" sz="18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sz="14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35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</a:t>
            </a:r>
            <a:r>
              <a:rPr lang="en" sz="3000" dirty="0" smtClean="0"/>
              <a:t>Development – Image Colorization</a:t>
            </a:r>
            <a:endParaRPr lang="en" sz="3000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 smtClean="0">
                <a:solidFill>
                  <a:srgbClr val="0000FF"/>
                </a:solidFill>
              </a:rPr>
              <a:t>Step 2: </a:t>
            </a:r>
            <a:r>
              <a:rPr lang="en-US" sz="1800" dirty="0">
                <a:solidFill>
                  <a:srgbClr val="0000FF"/>
                </a:solidFill>
              </a:rPr>
              <a:t>Manually </a:t>
            </a:r>
            <a:r>
              <a:rPr lang="en-US" sz="1800" dirty="0">
                <a:solidFill>
                  <a:srgbClr val="0000FF"/>
                </a:solidFill>
              </a:rPr>
              <a:t>mark the </a:t>
            </a:r>
            <a:r>
              <a:rPr lang="en-US" sz="1800" dirty="0" smtClean="0">
                <a:solidFill>
                  <a:srgbClr val="0000FF"/>
                </a:solidFill>
              </a:rPr>
              <a:t>black-and-white image using color scribbles</a:t>
            </a:r>
            <a:endParaRPr lang="en-US" sz="1800" dirty="0">
              <a:solidFill>
                <a:srgbClr val="0000FF"/>
              </a:solidFill>
            </a:endParaRPr>
          </a:p>
          <a:p>
            <a:pPr lvl="0">
              <a:buNone/>
            </a:pPr>
            <a:r>
              <a:rPr lang="en-US" sz="1800" dirty="0">
                <a:solidFill>
                  <a:srgbClr val="0000FF"/>
                </a:solidFill>
              </a:rPr>
              <a:t>I used Photoshop to mark the </a:t>
            </a:r>
            <a:r>
              <a:rPr lang="en-US" sz="1800" dirty="0" smtClean="0">
                <a:solidFill>
                  <a:srgbClr val="0000FF"/>
                </a:solidFill>
              </a:rPr>
              <a:t>black-and-white image. </a:t>
            </a:r>
            <a:r>
              <a:rPr lang="en-US" sz="1800" dirty="0">
                <a:solidFill>
                  <a:srgbClr val="0000FF"/>
                </a:solidFill>
              </a:rPr>
              <a:t>I chose the following two coloring methods</a:t>
            </a:r>
          </a:p>
          <a:p>
            <a:pPr marL="342900" lvl="0" indent="-342900"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Constrained </a:t>
            </a:r>
            <a:r>
              <a:rPr lang="en-US" sz="1800" dirty="0">
                <a:solidFill>
                  <a:srgbClr val="0000FF"/>
                </a:solidFill>
              </a:rPr>
              <a:t>to keep their original </a:t>
            </a:r>
            <a:r>
              <a:rPr lang="en-US" sz="1800" dirty="0" smtClean="0">
                <a:solidFill>
                  <a:srgbClr val="0000FF"/>
                </a:solidFill>
              </a:rPr>
              <a:t>colors</a:t>
            </a:r>
          </a:p>
          <a:p>
            <a:pPr marL="342900" lvl="0" indent="-342900">
              <a:buAutoNum type="arabicParenR"/>
            </a:pPr>
            <a:r>
              <a:rPr lang="en-US" sz="1800" dirty="0" smtClean="0">
                <a:solidFill>
                  <a:srgbClr val="0000FF"/>
                </a:solidFill>
              </a:rPr>
              <a:t>Free </a:t>
            </a:r>
            <a:r>
              <a:rPr lang="en-US" sz="1800" dirty="0">
                <a:solidFill>
                  <a:srgbClr val="0000FF"/>
                </a:solidFill>
              </a:rPr>
              <a:t>to choose other colors for comparison</a:t>
            </a:r>
          </a:p>
          <a:p>
            <a:pPr lvl="0">
              <a:spcBef>
                <a:spcPts val="0"/>
              </a:spcBef>
              <a:buNone/>
            </a:pPr>
            <a:endParaRPr lang="en" sz="18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3946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</a:t>
            </a:r>
            <a:r>
              <a:rPr lang="en" sz="3000" dirty="0" smtClean="0"/>
              <a:t>Development – Image Colorization</a:t>
            </a:r>
            <a:endParaRPr lang="e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Shape 10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Step 3: To </a:t>
                </a:r>
                <a:r>
                  <a:rPr lang="en-US" sz="1800" dirty="0">
                    <a:solidFill>
                      <a:srgbClr val="0000FF"/>
                    </a:solidFill>
                  </a:rPr>
                  <a:t>convert the black and white images from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</a:rPr>
                      <m:t>𝑅𝐺𝐵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format to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</a:rPr>
                      <m:t>𝑌𝑈𝑉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format, where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stands for intensities, and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</a:rPr>
                      <m:t>𝑉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contain relevant color information.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𝑌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=     0.299×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+ 0.587×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+ 0.114×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𝑈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= −0.147×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− 0.289×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+ 0.436×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𝑉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=     0.615×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− 0.515×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 − 0.100×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𝐵</m:t>
                      </m:r>
                    </m:oMath>
                  </m:oMathPara>
                </a14:m>
                <a:endParaRPr lang="en-US" sz="18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Note: the coefficients above are based on paper by Jack 2001 (see Source slide)</a:t>
                </a:r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9" name="Shape 10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  <a:blipFill rotWithShape="1">
                <a:blip r:embed="rId3"/>
                <a:stretch>
                  <a:fillRect l="-66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</a:t>
            </a:r>
            <a:r>
              <a:rPr lang="en" sz="3000" dirty="0" smtClean="0"/>
              <a:t>Development – Image Colorization</a:t>
            </a:r>
            <a:endParaRPr lang="e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Shape 10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Step 4: </a:t>
                </a:r>
                <a:r>
                  <a:rPr lang="en-US" altLang="en-US" sz="1800" dirty="0" smtClean="0">
                    <a:solidFill>
                      <a:srgbClr val="0000FF"/>
                    </a:solidFill>
                  </a:rPr>
                  <a:t>To </a:t>
                </a:r>
                <a:r>
                  <a:rPr lang="en-US" altLang="en-US" sz="1800" dirty="0">
                    <a:solidFill>
                      <a:srgbClr val="0000FF"/>
                    </a:solidFill>
                  </a:rPr>
                  <a:t>find the matrix U such that J(U) is minimized: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𝐽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(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𝑈</m:t>
                      </m:r>
                      <m:r>
                        <a:rPr lang="en-US" sz="1800">
                          <a:solidFill>
                            <a:srgbClr val="0000FF"/>
                          </a:solidFill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>
                              <a:solidFill>
                                <a:srgbClr val="0000FF"/>
                              </a:solidFill>
                            </a:rPr>
                          </m:ctrlPr>
                        </m:naryPr>
                        <m:sub>
                          <m:r>
                            <a:rPr lang="en-US" sz="1800">
                              <a:solidFill>
                                <a:srgbClr val="0000FF"/>
                              </a:solidFill>
                            </a:rPr>
                            <m:t>∀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</a:rPr>
                            <m:t>𝑟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FF"/>
                              </a:solidFill>
                            </a:rPr>
                            <m:t>Image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>
                                      <a:solidFill>
                                        <a:srgbClr val="0000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𝒔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∈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  <m:t>𝒓𝒔</m:t>
                                          </m:r>
                                        </m:sub>
                                      </m:sSub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×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</a:rPr>
                                            <m:t>𝒔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>
                                  <a:solidFill>
                                    <a:srgbClr val="0000FF"/>
                                  </a:solidFill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altLang="en-US" sz="1800" dirty="0">
                    <a:solidFill>
                      <a:srgbClr val="0000FF"/>
                    </a:solidFill>
                  </a:rPr>
                  <a:t>Subject to constraints: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18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18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en-US" sz="1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 are all marked pixels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 are </a:t>
                </a:r>
                <a:r>
                  <a:rPr lang="en-US" altLang="en-US" sz="1800" dirty="0" smtClean="0">
                    <a:solidFill>
                      <a:srgbClr val="0000FF"/>
                    </a:solidFill>
                  </a:rPr>
                  <a:t>pre-specified marked colors.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altLang="en-US" sz="1800" dirty="0">
                  <a:solidFill>
                    <a:srgbClr val="0000FF"/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altLang="en-US" sz="3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endParaRPr lang="en-US" sz="1800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9" name="Shape 10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  <a:blipFill rotWithShape="1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47950"/>
            <a:ext cx="3863023" cy="172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5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Project Development (cont’d)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Use as many pages as necessary.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946375"/>
            <a:ext cx="8229600" cy="397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FF"/>
                </a:solidFill>
              </a:rPr>
              <a:t>Walk through your code functions 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Show and discuss code snippets. Explain the purpose of the code you’re presenting.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Explain the major algorithms.  If you used them, show that you understand them in your own words. Do not copy from your technical paper.</a:t>
            </a:r>
          </a:p>
          <a:p>
            <a:pPr marL="457200" lvl="0" indent="-31750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descriptions of libraries/packages that you used 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Code discussion may be incorporated in the Project Development section if that works better for you.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Make sure you credit your sources explicitly, either here or in Resources.  Failure to credit code sources may result in zero score for project.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Use as many pages as necessary.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Use as many pages as necessary.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35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Resources</a:t>
            </a:r>
            <a:r>
              <a:rPr lang="en"/>
              <a:t>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87288"/>
            <a:ext cx="8229600" cy="403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800" dirty="0" smtClean="0">
                <a:solidFill>
                  <a:srgbClr val="FF0000"/>
                </a:solidFill>
              </a:rPr>
              <a:t>Source paper</a:t>
            </a:r>
          </a:p>
          <a:p>
            <a:pPr marL="114300" lvl="0" rtl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r>
              <a:rPr lang="en" sz="1800" dirty="0" smtClean="0">
                <a:solidFill>
                  <a:srgbClr val="FF0000"/>
                </a:solidFill>
              </a:rPr>
              <a:t>Anat Levein, Dani Lischinski, Yair Weiss, Colorization using Optimization</a:t>
            </a:r>
            <a:endParaRPr lang="en" sz="1800" dirty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endParaRPr lang="en" sz="1800" dirty="0" smtClean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800" dirty="0" smtClean="0">
                <a:solidFill>
                  <a:srgbClr val="FF0000"/>
                </a:solidFill>
              </a:rPr>
              <a:t>Source matlab code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endParaRPr lang="en" sz="18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1800" dirty="0" smtClean="0">
                <a:solidFill>
                  <a:srgbClr val="FF0000"/>
                </a:solidFill>
              </a:rPr>
              <a:t>Conversion from RGB to YUV and YUV to RGB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Jack, K. 2001, Video Demystified, 3</a:t>
            </a:r>
            <a:r>
              <a:rPr lang="en-US" sz="1800" baseline="30000" dirty="0" smtClean="0">
                <a:solidFill>
                  <a:srgbClr val="FF0000"/>
                </a:solidFill>
              </a:rPr>
              <a:t>rd</a:t>
            </a:r>
            <a:r>
              <a:rPr lang="en-US" sz="1800" dirty="0" smtClean="0">
                <a:solidFill>
                  <a:srgbClr val="FF0000"/>
                </a:solidFill>
              </a:rPr>
              <a:t> edition ed. Elsevier Science &amp; Technology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62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Appendix: Your Code 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726050"/>
            <a:ext cx="8229600" cy="392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Submit your code in a folder in the resources.zip folder.  Your code will be inspected, and may be run.</a:t>
            </a:r>
          </a:p>
          <a:p>
            <a:pPr lvl="0">
              <a:spcBef>
                <a:spcPts val="0"/>
              </a:spcBef>
              <a:buNone/>
            </a:pPr>
            <a:endParaRPr sz="1800" b="1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Code Language: </a:t>
            </a:r>
            <a:r>
              <a:rPr lang="en" sz="1800" dirty="0">
                <a:solidFill>
                  <a:srgbClr val="FF0000"/>
                </a:solidFill>
              </a:rPr>
              <a:t> </a:t>
            </a:r>
            <a:r>
              <a:rPr lang="en" sz="1800" dirty="0">
                <a:solidFill>
                  <a:srgbClr val="0000FF"/>
                </a:solidFill>
              </a:rPr>
              <a:t>Python, Matlab, Java, etc.</a:t>
            </a:r>
          </a:p>
          <a:p>
            <a:pPr lvl="0">
              <a:spcBef>
                <a:spcPts val="0"/>
              </a:spcBef>
              <a:buNone/>
            </a:pPr>
            <a:endParaRPr sz="1800" b="1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List of code files: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" sz="1800" i="1" dirty="0" smtClean="0">
                <a:solidFill>
                  <a:srgbClr val="0000FF"/>
                </a:solidFill>
              </a:rPr>
              <a:t>ReadMe.txt</a:t>
            </a:r>
            <a:endParaRPr lang="en" sz="1800" i="1" dirty="0">
              <a:solidFill>
                <a:srgbClr val="0000FF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1800" i="1" dirty="0" smtClean="0">
                <a:solidFill>
                  <a:srgbClr val="0000FF"/>
                </a:solidFill>
              </a:rPr>
              <a:t>C</a:t>
            </a:r>
            <a:r>
              <a:rPr lang="en" sz="1800" i="1" dirty="0" smtClean="0">
                <a:solidFill>
                  <a:srgbClr val="0000FF"/>
                </a:solidFill>
              </a:rPr>
              <a:t>olorize_Img.py</a:t>
            </a: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1800" i="1" dirty="0" smtClean="0">
                <a:solidFill>
                  <a:srgbClr val="0000FF"/>
                </a:solidFill>
              </a:rPr>
              <a:t>Colorize_Video.py</a:t>
            </a:r>
            <a:endParaRPr lang="en" sz="18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09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Credits or Thanks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8747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1800" dirty="0" smtClean="0">
                <a:solidFill>
                  <a:srgbClr val="0000FF"/>
                </a:solidFill>
              </a:rPr>
              <a:t>Online converter from video to frames</a:t>
            </a: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endParaRPr lang="en" sz="1800" dirty="0">
              <a:solidFill>
                <a:srgbClr val="0000FF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1800" dirty="0" smtClean="0">
                <a:solidFill>
                  <a:srgbClr val="0000FF"/>
                </a:solidFill>
              </a:rPr>
              <a:t>RGB to YUV conversion formula</a:t>
            </a:r>
            <a:endParaRPr lang="en" sz="1800" dirty="0">
              <a:solidFill>
                <a:srgbClr val="0000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685800" y="1520628"/>
            <a:ext cx="7772400" cy="319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" sz="2400" dirty="0" smtClean="0">
                <a:solidFill>
                  <a:srgbClr val="0000FF"/>
                </a:solidFill>
              </a:rPr>
              <a:t>his project is to colorize the black and white images. In addition, I extended to black and white videos</a:t>
            </a:r>
            <a:endParaRPr lang="en" sz="2400" dirty="0">
              <a:solidFill>
                <a:srgbClr val="0000FF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19325" y="31199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FF"/>
                </a:solidFill>
              </a:rPr>
              <a:t>Image Colorization</a:t>
            </a:r>
            <a:endParaRPr lang="en" dirty="0">
              <a:solidFill>
                <a:srgbClr val="0000FF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Original project scope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1. Colorize still black and white images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2. Colorize black and white videos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What motivated you to do this project</a:t>
            </a:r>
            <a:r>
              <a:rPr lang="en" sz="1800" dirty="0" smtClean="0"/>
              <a:t>?</a:t>
            </a:r>
          </a:p>
          <a:p>
            <a:pPr lvl="0">
              <a:buNone/>
            </a:pPr>
            <a:r>
              <a:rPr lang="en" sz="1800" dirty="0" smtClean="0"/>
              <a:t>When </a:t>
            </a:r>
            <a:r>
              <a:rPr lang="en-US" sz="1800" dirty="0" smtClean="0"/>
              <a:t>I</a:t>
            </a:r>
            <a:r>
              <a:rPr lang="en" sz="1800" dirty="0" smtClean="0"/>
              <a:t> was a child, I saw some funny black and white movies, like the ones by </a:t>
            </a:r>
            <a:r>
              <a:rPr lang="en-US" sz="1800" dirty="0"/>
              <a:t>Charles Spencer </a:t>
            </a:r>
            <a:r>
              <a:rPr lang="en-US" sz="1800" dirty="0" smtClean="0"/>
              <a:t>Chaplin. At that time, I thought that it would be wonderful if they are colored, which left me a room for imagination. After learning computational photography, I finally equipped necessary skills to fulfill my child dream.</a:t>
            </a:r>
            <a:endParaRPr lang="en" sz="18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21400" y="369125"/>
            <a:ext cx="8701200" cy="56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Scope Changes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935825"/>
            <a:ext cx="8229600" cy="399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 smtClean="0">
                <a:solidFill>
                  <a:schemeClr val="dk1"/>
                </a:solidFill>
              </a:rPr>
              <a:t>Did </a:t>
            </a:r>
            <a:r>
              <a:rPr lang="en" sz="1800" dirty="0">
                <a:solidFill>
                  <a:schemeClr val="dk1"/>
                </a:solidFill>
              </a:rPr>
              <a:t>you run into issues that required you to change project scope from your proposal?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I finished colorizing still black and white images. 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As such, I extended the scope to colorize black and white videos.</a:t>
            </a:r>
            <a:endParaRPr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1047575"/>
            <a:ext cx="4097150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20850" y="4258738"/>
            <a:ext cx="2475600" cy="43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685050" y="4258738"/>
            <a:ext cx="2475600" cy="43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50" y="1047575"/>
            <a:ext cx="4097150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25950" y="1228300"/>
            <a:ext cx="84822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Showcase what you did on </a:t>
            </a:r>
            <a:r>
              <a:rPr lang="en" b="1" u="sng">
                <a:solidFill>
                  <a:srgbClr val="FF0000"/>
                </a:solidFill>
              </a:rPr>
              <a:t>This One Single Slide</a:t>
            </a:r>
            <a:r>
              <a:rPr lang="en">
                <a:solidFill>
                  <a:srgbClr val="FF0000"/>
                </a:solidFill>
              </a:rPr>
              <a:t>.  That might be challenging. You may use several images and format how you wish; but this </a:t>
            </a:r>
            <a:r>
              <a:rPr lang="en" u="sng">
                <a:solidFill>
                  <a:srgbClr val="FF0000"/>
                </a:solidFill>
              </a:rPr>
              <a:t>single slide</a:t>
            </a:r>
            <a:r>
              <a:rPr lang="en">
                <a:solidFill>
                  <a:srgbClr val="FF0000"/>
                </a:solidFill>
              </a:rPr>
              <a:t> should be a good </a:t>
            </a:r>
            <a:r>
              <a:rPr lang="en" u="sng">
                <a:solidFill>
                  <a:srgbClr val="FF0000"/>
                </a:solidFill>
              </a:rPr>
              <a:t>pictorial</a:t>
            </a:r>
            <a:r>
              <a:rPr lang="en">
                <a:solidFill>
                  <a:srgbClr val="FF0000"/>
                </a:solidFill>
              </a:rPr>
              <a:t> representation of your work.  Be creative.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8950" y="188950"/>
            <a:ext cx="7841700" cy="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</a:rPr>
              <a:t>Showcase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178300" y="107525"/>
            <a:ext cx="4787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Project </a:t>
            </a:r>
            <a:r>
              <a:rPr lang="en" dirty="0" smtClean="0"/>
              <a:t>Pipeline</a:t>
            </a:r>
            <a:endParaRPr lang="en" dirty="0"/>
          </a:p>
        </p:txBody>
      </p:sp>
      <p:sp>
        <p:nvSpPr>
          <p:cNvPr id="79" name="Shape 7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0" name="Shape 80"/>
          <p:cNvSpPr/>
          <p:nvPr/>
        </p:nvSpPr>
        <p:spPr>
          <a:xfrm>
            <a:off x="756150" y="11239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Input BW image and marked images in RGB</a:t>
            </a:r>
            <a:endParaRPr lang="en" dirty="0"/>
          </a:p>
        </p:txBody>
      </p:sp>
      <p:sp>
        <p:nvSpPr>
          <p:cNvPr id="81" name="Shape 81"/>
          <p:cNvSpPr/>
          <p:nvPr/>
        </p:nvSpPr>
        <p:spPr>
          <a:xfrm>
            <a:off x="2118750" y="114412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Convert from RGB to YUV format</a:t>
            </a:r>
            <a:endParaRPr lang="en" dirty="0"/>
          </a:p>
        </p:txBody>
      </p:sp>
      <p:sp>
        <p:nvSpPr>
          <p:cNvPr id="82" name="Shape 82"/>
          <p:cNvSpPr/>
          <p:nvPr/>
        </p:nvSpPr>
        <p:spPr>
          <a:xfrm>
            <a:off x="3674700" y="118153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Find the marked area </a:t>
            </a:r>
            <a:endParaRPr lang="en" dirty="0"/>
          </a:p>
        </p:txBody>
      </p:sp>
      <p:sp>
        <p:nvSpPr>
          <p:cNvPr id="83" name="Shape 83"/>
          <p:cNvSpPr/>
          <p:nvPr/>
        </p:nvSpPr>
        <p:spPr>
          <a:xfrm>
            <a:off x="5257800" y="1186422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alcualte weights in a neighbor</a:t>
            </a:r>
            <a:endParaRPr lang="en" dirty="0"/>
          </a:p>
        </p:txBody>
      </p:sp>
      <p:sp>
        <p:nvSpPr>
          <p:cNvPr id="84" name="Shape 84"/>
          <p:cNvSpPr/>
          <p:nvPr/>
        </p:nvSpPr>
        <p:spPr>
          <a:xfrm>
            <a:off x="7994904" y="38671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85" name="Shape 85"/>
          <p:cNvCxnSpPr>
            <a:endCxn id="81" idx="1"/>
          </p:cNvCxnSpPr>
          <p:nvPr/>
        </p:nvCxnSpPr>
        <p:spPr>
          <a:xfrm rot="10800000" flipH="1">
            <a:off x="1077150" y="157282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>
            <a:stCxn id="81" idx="3"/>
            <a:endCxn id="82" idx="1"/>
          </p:cNvCxnSpPr>
          <p:nvPr/>
        </p:nvCxnSpPr>
        <p:spPr>
          <a:xfrm>
            <a:off x="3016050" y="1572825"/>
            <a:ext cx="658650" cy="374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82" idx="3"/>
            <a:endCxn id="83" idx="1"/>
          </p:cNvCxnSpPr>
          <p:nvPr/>
        </p:nvCxnSpPr>
        <p:spPr>
          <a:xfrm>
            <a:off x="4572000" y="1610236"/>
            <a:ext cx="685800" cy="48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3" idx="3"/>
            <a:endCxn id="16" idx="1"/>
          </p:cNvCxnSpPr>
          <p:nvPr/>
        </p:nvCxnSpPr>
        <p:spPr>
          <a:xfrm>
            <a:off x="6155100" y="1615122"/>
            <a:ext cx="460326" cy="111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506611" y="3223361"/>
            <a:ext cx="7000500" cy="15334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b="1" u="sng" dirty="0" smtClean="0">
                <a:solidFill>
                  <a:srgbClr val="FF0000"/>
                </a:solidFill>
              </a:rPr>
              <a:t>To colorize still images</a:t>
            </a:r>
            <a:endParaRPr lang="en" b="1" u="sng" dirty="0">
              <a:solidFill>
                <a:srgbClr val="FF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endParaRPr dirty="0">
              <a:solidFill>
                <a:srgbClr val="0000FF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>
                <a:solidFill>
                  <a:srgbClr val="0000FF"/>
                </a:solidFill>
              </a:rPr>
              <a:t>Show your major functions and algorithms.</a:t>
            </a: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>
                <a:solidFill>
                  <a:srgbClr val="0000FF"/>
                </a:solidFill>
              </a:rPr>
              <a:t>Explain your steps for the project as you actually completed it.</a:t>
            </a: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 smtClean="0">
                <a:solidFill>
                  <a:srgbClr val="0000FF"/>
                </a:solidFill>
              </a:rPr>
              <a:t>Indicate </a:t>
            </a:r>
            <a:r>
              <a:rPr lang="en" dirty="0">
                <a:solidFill>
                  <a:srgbClr val="0000FF"/>
                </a:solidFill>
              </a:rPr>
              <a:t>which steps are part of your automatic pipeline, and which are manual.</a:t>
            </a:r>
          </a:p>
          <a:p>
            <a:pPr marL="13970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endParaRPr lang="en" i="1" dirty="0">
              <a:solidFill>
                <a:srgbClr val="0000FF"/>
              </a:solidFill>
            </a:endParaRPr>
          </a:p>
        </p:txBody>
      </p:sp>
      <p:sp>
        <p:nvSpPr>
          <p:cNvPr id="16" name="Shape 83"/>
          <p:cNvSpPr/>
          <p:nvPr/>
        </p:nvSpPr>
        <p:spPr>
          <a:xfrm>
            <a:off x="6615426" y="119752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Find matrix A and vector b</a:t>
            </a:r>
            <a:endParaRPr lang="en" dirty="0"/>
          </a:p>
        </p:txBody>
      </p:sp>
      <p:cxnSp>
        <p:nvCxnSpPr>
          <p:cNvPr id="21" name="Shape 88"/>
          <p:cNvCxnSpPr>
            <a:stCxn id="27" idx="2"/>
            <a:endCxn id="84" idx="0"/>
          </p:cNvCxnSpPr>
          <p:nvPr/>
        </p:nvCxnSpPr>
        <p:spPr>
          <a:xfrm>
            <a:off x="8443554" y="3429150"/>
            <a:ext cx="0" cy="4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83"/>
          <p:cNvSpPr/>
          <p:nvPr/>
        </p:nvSpPr>
        <p:spPr>
          <a:xfrm>
            <a:off x="7994904" y="119752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Solve Ax=b</a:t>
            </a:r>
            <a:endParaRPr lang="en" dirty="0"/>
          </a:p>
        </p:txBody>
      </p:sp>
      <p:sp>
        <p:nvSpPr>
          <p:cNvPr id="27" name="Shape 83"/>
          <p:cNvSpPr/>
          <p:nvPr/>
        </p:nvSpPr>
        <p:spPr>
          <a:xfrm>
            <a:off x="7994904" y="25717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Convert from YUV to RGB</a:t>
            </a:r>
            <a:endParaRPr lang="en" dirty="0"/>
          </a:p>
        </p:txBody>
      </p:sp>
      <p:cxnSp>
        <p:nvCxnSpPr>
          <p:cNvPr id="37" name="Shape 88"/>
          <p:cNvCxnSpPr/>
          <p:nvPr/>
        </p:nvCxnSpPr>
        <p:spPr>
          <a:xfrm>
            <a:off x="7575687" y="1612548"/>
            <a:ext cx="460326" cy="111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88"/>
          <p:cNvCxnSpPr>
            <a:stCxn id="26" idx="2"/>
            <a:endCxn id="27" idx="0"/>
          </p:cNvCxnSpPr>
          <p:nvPr/>
        </p:nvCxnSpPr>
        <p:spPr>
          <a:xfrm>
            <a:off x="8443554" y="2054926"/>
            <a:ext cx="0" cy="516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TextBox 31"/>
          <p:cNvSpPr txBox="1"/>
          <p:nvPr/>
        </p:nvSpPr>
        <p:spPr>
          <a:xfrm>
            <a:off x="685800" y="2571750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34000" y="2571750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4552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Demonstration:  Result Sets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706250"/>
            <a:ext cx="8229600" cy="443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800" dirty="0">
                <a:solidFill>
                  <a:srgbClr val="0000FF"/>
                </a:solidFill>
              </a:rPr>
              <a:t>Demonstrate </a:t>
            </a:r>
            <a:r>
              <a:rPr lang="en" sz="1800" b="1" dirty="0">
                <a:solidFill>
                  <a:srgbClr val="0000FF"/>
                </a:solidFill>
              </a:rPr>
              <a:t>at least</a:t>
            </a:r>
            <a:r>
              <a:rPr lang="en" sz="1800" dirty="0">
                <a:solidFill>
                  <a:srgbClr val="0000FF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three complete result sets</a:t>
            </a:r>
            <a:r>
              <a:rPr lang="en" sz="1800" dirty="0">
                <a:solidFill>
                  <a:srgbClr val="0000FF"/>
                </a:solidFill>
              </a:rPr>
              <a:t>.  If your results can easily be shown here in your slides, please do. Explain </a:t>
            </a:r>
            <a:r>
              <a:rPr lang="en" sz="1800" b="1" u="sng" dirty="0">
                <a:solidFill>
                  <a:srgbClr val="0000FF"/>
                </a:solidFill>
              </a:rPr>
              <a:t>in detail</a:t>
            </a:r>
            <a:r>
              <a:rPr lang="en" sz="1800" dirty="0">
                <a:solidFill>
                  <a:srgbClr val="0000FF"/>
                </a:solidFill>
              </a:rPr>
              <a:t> what you are showing. </a:t>
            </a:r>
            <a:r>
              <a:rPr lang="en" sz="1400" dirty="0">
                <a:solidFill>
                  <a:srgbClr val="0000FF"/>
                </a:solidFill>
              </a:rPr>
              <a:t> 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28571"/>
            </a:pPr>
            <a:r>
              <a:rPr lang="en" sz="1400" dirty="0">
                <a:solidFill>
                  <a:srgbClr val="0000FF"/>
                </a:solidFill>
              </a:rPr>
              <a:t>These may be incorporated into the Project Development section, but make sure they are complete.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800" dirty="0" smtClean="0">
                <a:solidFill>
                  <a:srgbClr val="0000FF"/>
                </a:solidFill>
              </a:rPr>
              <a:t>Provide </a:t>
            </a:r>
            <a:r>
              <a:rPr lang="en" sz="1800" dirty="0">
                <a:solidFill>
                  <a:srgbClr val="0000FF"/>
                </a:solidFill>
              </a:rPr>
              <a:t>links to videos or gifs, and large or numerous image sets.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4552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Demonstration:  Result Sets (cont’d)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04725" y="926250"/>
            <a:ext cx="8229600" cy="401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Use as many pages as necessary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Project Development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Use several slides for a </a:t>
            </a:r>
            <a:r>
              <a:rPr lang="en" sz="1800" u="sng" dirty="0">
                <a:solidFill>
                  <a:srgbClr val="0000FF"/>
                </a:solidFill>
              </a:rPr>
              <a:t>detailed discussion</a:t>
            </a:r>
            <a:r>
              <a:rPr lang="en" sz="1800" dirty="0">
                <a:solidFill>
                  <a:srgbClr val="0000FF"/>
                </a:solidFill>
              </a:rPr>
              <a:t> of how you developed your project outputs.  Tell your story.  Difficulties with developing your code may also be discussed here, or in the following Computation section.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Include: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Narrative of your progress and issues you faced.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descriptions of problems, and how you handled them.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both good and failed interim results (from various parts of your work and pipeline)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a high level of details.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 smtClean="0">
                <a:solidFill>
                  <a:srgbClr val="0000FF"/>
                </a:solidFill>
              </a:rPr>
              <a:t>What </a:t>
            </a:r>
            <a:r>
              <a:rPr lang="en" sz="1400" dirty="0">
                <a:solidFill>
                  <a:srgbClr val="0000FF"/>
                </a:solidFill>
              </a:rPr>
              <a:t>would you do differently?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1042</Words>
  <Application>Microsoft Office PowerPoint</Application>
  <PresentationFormat>On-screen Show (16:9)</PresentationFormat>
  <Paragraphs>119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Light Gradient</vt:lpstr>
      <vt:lpstr>Comp Photography  Final Project</vt:lpstr>
      <vt:lpstr>Image Colorization</vt:lpstr>
      <vt:lpstr>The Goal of Your Project</vt:lpstr>
      <vt:lpstr>Scope Changes </vt:lpstr>
      <vt:lpstr>PowerPoint Presentation</vt:lpstr>
      <vt:lpstr>Project Pipeline</vt:lpstr>
      <vt:lpstr>Demonstration:  Result Sets </vt:lpstr>
      <vt:lpstr>Demonstration:  Result Sets (cont’d)</vt:lpstr>
      <vt:lpstr>Project Development</vt:lpstr>
      <vt:lpstr>Project Development – Image Colorization</vt:lpstr>
      <vt:lpstr>Project Development – Image Colorization</vt:lpstr>
      <vt:lpstr>Project Development – Image Colorization</vt:lpstr>
      <vt:lpstr>Project Development – Image Colorization</vt:lpstr>
      <vt:lpstr>Project Development (cont’d)</vt:lpstr>
      <vt:lpstr>Computation: Code Functional Description</vt:lpstr>
      <vt:lpstr>Computation: Code Functional Description</vt:lpstr>
      <vt:lpstr>Resources </vt:lpstr>
      <vt:lpstr>Appendix: Your Code </vt:lpstr>
      <vt:lpstr>Credits or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Final Project</dc:title>
  <cp:lastModifiedBy>Bank of Nova Scotia User</cp:lastModifiedBy>
  <cp:revision>10</cp:revision>
  <dcterms:modified xsi:type="dcterms:W3CDTF">2017-11-29T15:17:53Z</dcterms:modified>
</cp:coreProperties>
</file>