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 bookmarkIdSeed="3">
  <p:sldMasterIdLst>
    <p:sldMasterId id="2147483654" r:id="rId1"/>
  </p:sldMasterIdLst>
  <p:notesMasterIdLst>
    <p:notesMasterId r:id="rId3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8" r:id="rId9"/>
    <p:sldId id="264" r:id="rId10"/>
    <p:sldId id="279" r:id="rId11"/>
    <p:sldId id="280" r:id="rId12"/>
    <p:sldId id="281" r:id="rId13"/>
    <p:sldId id="265" r:id="rId14"/>
    <p:sldId id="274" r:id="rId15"/>
    <p:sldId id="275" r:id="rId16"/>
    <p:sldId id="276" r:id="rId17"/>
    <p:sldId id="277" r:id="rId18"/>
    <p:sldId id="266" r:id="rId19"/>
    <p:sldId id="282" r:id="rId20"/>
    <p:sldId id="283" r:id="rId21"/>
    <p:sldId id="284" r:id="rId22"/>
    <p:sldId id="268" r:id="rId23"/>
    <p:sldId id="285" r:id="rId24"/>
    <p:sldId id="287" r:id="rId25"/>
    <p:sldId id="286" r:id="rId26"/>
    <p:sldId id="288" r:id="rId27"/>
    <p:sldId id="289" r:id="rId28"/>
    <p:sldId id="290" r:id="rId29"/>
    <p:sldId id="293" r:id="rId30"/>
    <p:sldId id="291" r:id="rId31"/>
    <p:sldId id="294" r:id="rId32"/>
    <p:sldId id="270" r:id="rId33"/>
    <p:sldId id="295" r:id="rId34"/>
    <p:sldId id="272" r:id="rId35"/>
    <p:sldId id="273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27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34209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047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718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927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174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94984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2016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1504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3014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084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7960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236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8880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556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2934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5329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6382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149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ight-gradient"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SzPct val="100000"/>
              <a:buChar char="●"/>
              <a:defRPr sz="3000"/>
            </a:lvl1pPr>
            <a:lvl2pPr lvl="1">
              <a:spcBef>
                <a:spcPts val="480"/>
              </a:spcBef>
              <a:buSzPct val="100000"/>
              <a:buChar char="○"/>
              <a:defRPr sz="2400"/>
            </a:lvl2pPr>
            <a:lvl3pPr lvl="2">
              <a:spcBef>
                <a:spcPts val="480"/>
              </a:spcBef>
              <a:buSzPct val="100000"/>
              <a:buChar char="■"/>
              <a:defRPr sz="2400"/>
            </a:lvl3pPr>
            <a:lvl4pPr lvl="3">
              <a:spcBef>
                <a:spcPts val="360"/>
              </a:spcBef>
              <a:buSzPct val="100000"/>
              <a:buChar char="●"/>
              <a:defRPr sz="1800"/>
            </a:lvl4pPr>
            <a:lvl5pPr lvl="4">
              <a:spcBef>
                <a:spcPts val="360"/>
              </a:spcBef>
              <a:buSzPct val="100000"/>
              <a:buChar char="○"/>
              <a:defRPr sz="1800"/>
            </a:lvl5pPr>
            <a:lvl6pPr lvl="5">
              <a:spcBef>
                <a:spcPts val="360"/>
              </a:spcBef>
              <a:buSzPct val="100000"/>
              <a:buChar char="■"/>
              <a:defRPr sz="1800"/>
            </a:lvl6pPr>
            <a:lvl7pPr lvl="6">
              <a:spcBef>
                <a:spcPts val="360"/>
              </a:spcBef>
              <a:buSzPct val="100000"/>
              <a:buChar char="●"/>
              <a:defRPr sz="1800"/>
            </a:lvl7pPr>
            <a:lvl8pPr lvl="7">
              <a:spcBef>
                <a:spcPts val="360"/>
              </a:spcBef>
              <a:buSzPct val="100000"/>
              <a:buChar char="○"/>
              <a:defRPr sz="1800"/>
            </a:lvl8pPr>
            <a:lvl9pPr lvl="8">
              <a:spcBef>
                <a:spcPts val="360"/>
              </a:spcBef>
              <a:buSzPct val="100000"/>
              <a:buChar char="■"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huji.ac.il/~yweiss/Colorization/colorization-siggraph04.pdf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huji.ac.il/~yweiss/Colorization/colorization.zip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265900"/>
            <a:ext cx="7772400" cy="1847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Comp Photography </a:t>
            </a:r>
          </a:p>
          <a:p>
            <a:pPr lvl="0">
              <a:spcBef>
                <a:spcPts val="0"/>
              </a:spcBef>
              <a:buNone/>
            </a:pPr>
            <a:r>
              <a:rPr lang="en" sz="3600"/>
              <a:t>Final Project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685800" y="2113000"/>
            <a:ext cx="7772400" cy="2735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/>
              <a:t>Deliang Yin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400" dirty="0"/>
              <a:t>Fall 2017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 dirty="0"/>
              <a:t>d</a:t>
            </a:r>
            <a:r>
              <a:rPr lang="en" sz="2400" dirty="0"/>
              <a:t>eliang.yin@gatech.edu</a:t>
            </a: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6" name="Shape 36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150275"/>
            <a:ext cx="8229600" cy="573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latin typeface="calib"/>
              </a:rPr>
              <a:t>Demonstration:  Result Sets (cont’d)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  <p:sp>
        <p:nvSpPr>
          <p:cNvPr id="8" name="Shape 68">
            <a:extLst>
              <a:ext uri="{FF2B5EF4-FFF2-40B4-BE49-F238E27FC236}">
                <a16:creationId xmlns:a16="http://schemas.microsoft.com/office/drawing/2014/main" id="{1500DF9B-AB5C-4928-9C89-87A324645DC4}"/>
              </a:ext>
            </a:extLst>
          </p:cNvPr>
          <p:cNvSpPr txBox="1">
            <a:spLocks/>
          </p:cNvSpPr>
          <p:nvPr/>
        </p:nvSpPr>
        <p:spPr>
          <a:xfrm>
            <a:off x="977185" y="2326105"/>
            <a:ext cx="2657475" cy="2484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000" b="1" dirty="0">
                <a:latin typeface="calib"/>
              </a:rPr>
              <a:t>Input 1</a:t>
            </a:r>
            <a:r>
              <a:rPr lang="en-GB" sz="1000" dirty="0">
                <a:latin typeface="calib"/>
              </a:rPr>
              <a:t>: black and white image</a:t>
            </a:r>
            <a:endParaRPr lang="en-US"/>
          </a:p>
          <a:p>
            <a:endParaRPr lang="en-GB" sz="1000" dirty="0">
              <a:latin typeface="calib"/>
            </a:endParaRPr>
          </a:p>
        </p:txBody>
      </p:sp>
      <p:sp>
        <p:nvSpPr>
          <p:cNvPr id="13" name="Shape 68">
            <a:extLst>
              <a:ext uri="{FF2B5EF4-FFF2-40B4-BE49-F238E27FC236}">
                <a16:creationId xmlns:a16="http://schemas.microsoft.com/office/drawing/2014/main" id="{50E50D35-3018-4CF0-8D65-753459E23F57}"/>
              </a:ext>
            </a:extLst>
          </p:cNvPr>
          <p:cNvSpPr txBox="1">
            <a:spLocks/>
          </p:cNvSpPr>
          <p:nvPr/>
        </p:nvSpPr>
        <p:spPr>
          <a:xfrm>
            <a:off x="5217665" y="2318084"/>
            <a:ext cx="2657475" cy="2484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000" b="1" dirty="0">
                <a:latin typeface="calib"/>
              </a:rPr>
              <a:t>Input 2</a:t>
            </a:r>
            <a:r>
              <a:rPr lang="en-GB" sz="1000" dirty="0">
                <a:latin typeface="calib"/>
              </a:rPr>
              <a:t>: marked image</a:t>
            </a:r>
            <a:endParaRPr lang="en-US" dirty="0"/>
          </a:p>
          <a:p>
            <a:endParaRPr lang="en-GB" sz="1000" dirty="0">
              <a:latin typeface="calib"/>
            </a:endParaRPr>
          </a:p>
        </p:txBody>
      </p:sp>
      <p:sp>
        <p:nvSpPr>
          <p:cNvPr id="14" name="Shape 68">
            <a:extLst>
              <a:ext uri="{FF2B5EF4-FFF2-40B4-BE49-F238E27FC236}">
                <a16:creationId xmlns:a16="http://schemas.microsoft.com/office/drawing/2014/main" id="{6ACCDFB4-9BEC-4FFD-9080-798A8346D0C5}"/>
              </a:ext>
            </a:extLst>
          </p:cNvPr>
          <p:cNvSpPr txBox="1">
            <a:spLocks/>
          </p:cNvSpPr>
          <p:nvPr/>
        </p:nvSpPr>
        <p:spPr>
          <a:xfrm>
            <a:off x="5248636" y="4252612"/>
            <a:ext cx="2657475" cy="2484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000" b="1" dirty="0">
                <a:latin typeface="calib"/>
              </a:rPr>
              <a:t>Compared to original image</a:t>
            </a:r>
            <a:endParaRPr lang="en-GB" sz="1000" dirty="0">
              <a:latin typeface="calib"/>
            </a:endParaRPr>
          </a:p>
        </p:txBody>
      </p:sp>
      <p:sp>
        <p:nvSpPr>
          <p:cNvPr id="17" name="Shape 68">
            <a:extLst>
              <a:ext uri="{FF2B5EF4-FFF2-40B4-BE49-F238E27FC236}">
                <a16:creationId xmlns:a16="http://schemas.microsoft.com/office/drawing/2014/main" id="{BAD72AC9-B011-406C-ADBC-4984371670C0}"/>
              </a:ext>
            </a:extLst>
          </p:cNvPr>
          <p:cNvSpPr txBox="1">
            <a:spLocks/>
          </p:cNvSpPr>
          <p:nvPr/>
        </p:nvSpPr>
        <p:spPr>
          <a:xfrm>
            <a:off x="929078" y="4252612"/>
            <a:ext cx="2657475" cy="2484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000" b="1" dirty="0">
                <a:latin typeface="calib"/>
              </a:rPr>
              <a:t>Output</a:t>
            </a:r>
            <a:r>
              <a:rPr lang="en-GB" sz="1000" dirty="0">
                <a:latin typeface="calib"/>
              </a:rPr>
              <a:t>: colorized image</a:t>
            </a:r>
            <a:endParaRPr lang="en-US" dirty="0"/>
          </a:p>
          <a:p>
            <a:endParaRPr lang="en-GB" sz="1000" dirty="0">
              <a:latin typeface="calib"/>
            </a:endParaRPr>
          </a:p>
        </p:txBody>
      </p:sp>
      <p:pic>
        <p:nvPicPr>
          <p:cNvPr id="2" name="Picture 3" descr="example2_grey.bmp">
            <a:extLst>
              <a:ext uri="{FF2B5EF4-FFF2-40B4-BE49-F238E27FC236}">
                <a16:creationId xmlns:a16="http://schemas.microsoft.com/office/drawing/2014/main" id="{8121EED0-3E65-4A61-B40A-AD7ED7C77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185" y="768662"/>
            <a:ext cx="2744538" cy="1543050"/>
          </a:xfrm>
          <a:prstGeom prst="rect">
            <a:avLst/>
          </a:prstGeom>
        </p:spPr>
      </p:pic>
      <p:pic>
        <p:nvPicPr>
          <p:cNvPr id="5" name="Picture 5" descr="example2_marked.bmp">
            <a:extLst>
              <a:ext uri="{FF2B5EF4-FFF2-40B4-BE49-F238E27FC236}">
                <a16:creationId xmlns:a16="http://schemas.microsoft.com/office/drawing/2014/main" id="{EAB58CA4-1630-402A-AFDD-DA7FCBF5E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312" y="768662"/>
            <a:ext cx="2744538" cy="1543050"/>
          </a:xfrm>
          <a:prstGeom prst="rect">
            <a:avLst/>
          </a:prstGeom>
        </p:spPr>
      </p:pic>
      <p:pic>
        <p:nvPicPr>
          <p:cNvPr id="9" name="Picture 9" descr="example2_colorized.bmp">
            <a:extLst>
              <a:ext uri="{FF2B5EF4-FFF2-40B4-BE49-F238E27FC236}">
                <a16:creationId xmlns:a16="http://schemas.microsoft.com/office/drawing/2014/main" id="{B63F8FE0-219F-4284-BB65-CC3C7608C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185" y="2720203"/>
            <a:ext cx="2744538" cy="1543050"/>
          </a:xfrm>
          <a:prstGeom prst="rect">
            <a:avLst/>
          </a:prstGeom>
        </p:spPr>
      </p:pic>
      <p:pic>
        <p:nvPicPr>
          <p:cNvPr id="12" name="Picture 15" descr="example2_col.bmp">
            <a:extLst>
              <a:ext uri="{FF2B5EF4-FFF2-40B4-BE49-F238E27FC236}">
                <a16:creationId xmlns:a16="http://schemas.microsoft.com/office/drawing/2014/main" id="{9C180B67-3E58-46C2-B822-53DE038491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9312" y="2720203"/>
            <a:ext cx="2744538" cy="15430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DE945-0F25-4491-B99B-FAACC90CD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961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150275"/>
            <a:ext cx="8229600" cy="573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latin typeface="calib"/>
              </a:rPr>
              <a:t>Demonstration:  Result Sets (cont’d)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  <p:sp>
        <p:nvSpPr>
          <p:cNvPr id="8" name="Shape 68">
            <a:extLst>
              <a:ext uri="{FF2B5EF4-FFF2-40B4-BE49-F238E27FC236}">
                <a16:creationId xmlns:a16="http://schemas.microsoft.com/office/drawing/2014/main" id="{1500DF9B-AB5C-4928-9C89-87A324645DC4}"/>
              </a:ext>
            </a:extLst>
          </p:cNvPr>
          <p:cNvSpPr txBox="1">
            <a:spLocks/>
          </p:cNvSpPr>
          <p:nvPr/>
        </p:nvSpPr>
        <p:spPr>
          <a:xfrm>
            <a:off x="977185" y="2326105"/>
            <a:ext cx="2657475" cy="2484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000" b="1" dirty="0">
                <a:latin typeface="calib"/>
              </a:rPr>
              <a:t>Input 1</a:t>
            </a:r>
            <a:r>
              <a:rPr lang="en-GB" sz="1000" dirty="0">
                <a:latin typeface="calib"/>
              </a:rPr>
              <a:t>: black and white image</a:t>
            </a:r>
            <a:endParaRPr lang="en-US"/>
          </a:p>
          <a:p>
            <a:endParaRPr lang="en-GB" sz="1000" dirty="0">
              <a:latin typeface="calib"/>
            </a:endParaRPr>
          </a:p>
        </p:txBody>
      </p:sp>
      <p:sp>
        <p:nvSpPr>
          <p:cNvPr id="13" name="Shape 68">
            <a:extLst>
              <a:ext uri="{FF2B5EF4-FFF2-40B4-BE49-F238E27FC236}">
                <a16:creationId xmlns:a16="http://schemas.microsoft.com/office/drawing/2014/main" id="{50E50D35-3018-4CF0-8D65-753459E23F57}"/>
              </a:ext>
            </a:extLst>
          </p:cNvPr>
          <p:cNvSpPr txBox="1">
            <a:spLocks/>
          </p:cNvSpPr>
          <p:nvPr/>
        </p:nvSpPr>
        <p:spPr>
          <a:xfrm>
            <a:off x="5217665" y="2318084"/>
            <a:ext cx="2657475" cy="2484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000" b="1" dirty="0">
                <a:latin typeface="calib"/>
              </a:rPr>
              <a:t>Input 2</a:t>
            </a:r>
            <a:r>
              <a:rPr lang="en-GB" sz="1000" dirty="0">
                <a:latin typeface="calib"/>
              </a:rPr>
              <a:t>: marked image</a:t>
            </a:r>
            <a:endParaRPr lang="en-US" dirty="0"/>
          </a:p>
          <a:p>
            <a:endParaRPr lang="en-GB" sz="1000" dirty="0">
              <a:latin typeface="calib"/>
            </a:endParaRPr>
          </a:p>
        </p:txBody>
      </p:sp>
      <p:sp>
        <p:nvSpPr>
          <p:cNvPr id="14" name="Shape 68">
            <a:extLst>
              <a:ext uri="{FF2B5EF4-FFF2-40B4-BE49-F238E27FC236}">
                <a16:creationId xmlns:a16="http://schemas.microsoft.com/office/drawing/2014/main" id="{6ACCDFB4-9BEC-4FFD-9080-798A8346D0C5}"/>
              </a:ext>
            </a:extLst>
          </p:cNvPr>
          <p:cNvSpPr txBox="1">
            <a:spLocks/>
          </p:cNvSpPr>
          <p:nvPr/>
        </p:nvSpPr>
        <p:spPr>
          <a:xfrm>
            <a:off x="5248636" y="4252612"/>
            <a:ext cx="2657475" cy="2484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000" b="1" dirty="0">
                <a:latin typeface="calib"/>
              </a:rPr>
              <a:t>Compared to original image</a:t>
            </a:r>
            <a:endParaRPr lang="en-GB" sz="1000" dirty="0">
              <a:latin typeface="calib"/>
            </a:endParaRPr>
          </a:p>
        </p:txBody>
      </p:sp>
      <p:sp>
        <p:nvSpPr>
          <p:cNvPr id="17" name="Shape 68">
            <a:extLst>
              <a:ext uri="{FF2B5EF4-FFF2-40B4-BE49-F238E27FC236}">
                <a16:creationId xmlns:a16="http://schemas.microsoft.com/office/drawing/2014/main" id="{BAD72AC9-B011-406C-ADBC-4984371670C0}"/>
              </a:ext>
            </a:extLst>
          </p:cNvPr>
          <p:cNvSpPr txBox="1">
            <a:spLocks/>
          </p:cNvSpPr>
          <p:nvPr/>
        </p:nvSpPr>
        <p:spPr>
          <a:xfrm>
            <a:off x="929078" y="4252612"/>
            <a:ext cx="2657475" cy="2484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000" b="1" dirty="0">
                <a:latin typeface="calib"/>
              </a:rPr>
              <a:t>Output</a:t>
            </a:r>
            <a:r>
              <a:rPr lang="en-GB" sz="1000" dirty="0">
                <a:latin typeface="calib"/>
              </a:rPr>
              <a:t>: colorized image</a:t>
            </a:r>
            <a:endParaRPr lang="en-US" dirty="0"/>
          </a:p>
          <a:p>
            <a:endParaRPr lang="en-GB" sz="1000" dirty="0">
              <a:latin typeface="calib"/>
            </a:endParaRPr>
          </a:p>
        </p:txBody>
      </p:sp>
      <p:pic>
        <p:nvPicPr>
          <p:cNvPr id="3" name="Picture 3" descr="example3_grey.bmp">
            <a:extLst>
              <a:ext uri="{FF2B5EF4-FFF2-40B4-BE49-F238E27FC236}">
                <a16:creationId xmlns:a16="http://schemas.microsoft.com/office/drawing/2014/main" id="{EC8BD238-3EA5-4844-A403-66470EC30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925" y="728663"/>
            <a:ext cx="2289749" cy="1526957"/>
          </a:xfrm>
          <a:prstGeom prst="rect">
            <a:avLst/>
          </a:prstGeom>
        </p:spPr>
      </p:pic>
      <p:pic>
        <p:nvPicPr>
          <p:cNvPr id="6" name="Picture 6" descr="example3_marked.bmp">
            <a:extLst>
              <a:ext uri="{FF2B5EF4-FFF2-40B4-BE49-F238E27FC236}">
                <a16:creationId xmlns:a16="http://schemas.microsoft.com/office/drawing/2014/main" id="{CD5657D0-5892-470F-A293-EB9A7CB3D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275" y="695325"/>
            <a:ext cx="2325417" cy="1547668"/>
          </a:xfrm>
          <a:prstGeom prst="rect">
            <a:avLst/>
          </a:prstGeom>
        </p:spPr>
      </p:pic>
      <p:pic>
        <p:nvPicPr>
          <p:cNvPr id="10" name="Picture 10" descr="example3_colorized.bmp">
            <a:extLst>
              <a:ext uri="{FF2B5EF4-FFF2-40B4-BE49-F238E27FC236}">
                <a16:creationId xmlns:a16="http://schemas.microsoft.com/office/drawing/2014/main" id="{A6D5738F-9E03-4D6C-A219-2CC413577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925" y="2609850"/>
            <a:ext cx="2307384" cy="1538383"/>
          </a:xfrm>
          <a:prstGeom prst="rect">
            <a:avLst/>
          </a:prstGeom>
        </p:spPr>
      </p:pic>
      <p:pic>
        <p:nvPicPr>
          <p:cNvPr id="15" name="Picture 15" descr="example3_col.bmp">
            <a:extLst>
              <a:ext uri="{FF2B5EF4-FFF2-40B4-BE49-F238E27FC236}">
                <a16:creationId xmlns:a16="http://schemas.microsoft.com/office/drawing/2014/main" id="{432BB95C-1705-430D-A0DE-C0A312D9C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8275" y="2609850"/>
            <a:ext cx="2326137" cy="154918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CF59B-473A-4CCF-BE19-514D22C2F2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06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150275"/>
            <a:ext cx="8229600" cy="573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latin typeface="calib"/>
              </a:rPr>
              <a:t>Demonstration:  Result Sets (cont’d)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  <p:sp>
        <p:nvSpPr>
          <p:cNvPr id="8" name="Shape 68">
            <a:extLst>
              <a:ext uri="{FF2B5EF4-FFF2-40B4-BE49-F238E27FC236}">
                <a16:creationId xmlns:a16="http://schemas.microsoft.com/office/drawing/2014/main" id="{1500DF9B-AB5C-4928-9C89-87A324645DC4}"/>
              </a:ext>
            </a:extLst>
          </p:cNvPr>
          <p:cNvSpPr txBox="1">
            <a:spLocks/>
          </p:cNvSpPr>
          <p:nvPr/>
        </p:nvSpPr>
        <p:spPr>
          <a:xfrm>
            <a:off x="977185" y="2326105"/>
            <a:ext cx="2657475" cy="2484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000" b="1" dirty="0">
                <a:latin typeface="calib"/>
              </a:rPr>
              <a:t>Input 1</a:t>
            </a:r>
            <a:r>
              <a:rPr lang="en-GB" sz="1000" dirty="0">
                <a:latin typeface="calib"/>
              </a:rPr>
              <a:t>: black and white image</a:t>
            </a:r>
            <a:endParaRPr lang="en-US"/>
          </a:p>
          <a:p>
            <a:endParaRPr lang="en-GB" sz="1000" dirty="0">
              <a:latin typeface="calib"/>
            </a:endParaRPr>
          </a:p>
        </p:txBody>
      </p:sp>
      <p:sp>
        <p:nvSpPr>
          <p:cNvPr id="13" name="Shape 68">
            <a:extLst>
              <a:ext uri="{FF2B5EF4-FFF2-40B4-BE49-F238E27FC236}">
                <a16:creationId xmlns:a16="http://schemas.microsoft.com/office/drawing/2014/main" id="{50E50D35-3018-4CF0-8D65-753459E23F57}"/>
              </a:ext>
            </a:extLst>
          </p:cNvPr>
          <p:cNvSpPr txBox="1">
            <a:spLocks/>
          </p:cNvSpPr>
          <p:nvPr/>
        </p:nvSpPr>
        <p:spPr>
          <a:xfrm>
            <a:off x="5217665" y="2318084"/>
            <a:ext cx="2657475" cy="2484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000" b="1" dirty="0">
                <a:latin typeface="calib"/>
              </a:rPr>
              <a:t>Input 2</a:t>
            </a:r>
            <a:r>
              <a:rPr lang="en-GB" sz="1000" dirty="0">
                <a:latin typeface="calib"/>
              </a:rPr>
              <a:t>: marked image</a:t>
            </a:r>
            <a:endParaRPr lang="en-US" dirty="0"/>
          </a:p>
          <a:p>
            <a:endParaRPr lang="en-GB" sz="1000" dirty="0">
              <a:latin typeface="calib"/>
            </a:endParaRPr>
          </a:p>
        </p:txBody>
      </p:sp>
      <p:sp>
        <p:nvSpPr>
          <p:cNvPr id="14" name="Shape 68">
            <a:extLst>
              <a:ext uri="{FF2B5EF4-FFF2-40B4-BE49-F238E27FC236}">
                <a16:creationId xmlns:a16="http://schemas.microsoft.com/office/drawing/2014/main" id="{6ACCDFB4-9BEC-4FFD-9080-798A8346D0C5}"/>
              </a:ext>
            </a:extLst>
          </p:cNvPr>
          <p:cNvSpPr txBox="1">
            <a:spLocks/>
          </p:cNvSpPr>
          <p:nvPr/>
        </p:nvSpPr>
        <p:spPr>
          <a:xfrm>
            <a:off x="5248636" y="4252612"/>
            <a:ext cx="2657475" cy="2484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000" b="1" dirty="0">
                <a:latin typeface="calib"/>
              </a:rPr>
              <a:t>Compared to original image</a:t>
            </a:r>
            <a:endParaRPr lang="en-GB" sz="1000" dirty="0">
              <a:latin typeface="calib"/>
            </a:endParaRPr>
          </a:p>
        </p:txBody>
      </p:sp>
      <p:sp>
        <p:nvSpPr>
          <p:cNvPr id="17" name="Shape 68">
            <a:extLst>
              <a:ext uri="{FF2B5EF4-FFF2-40B4-BE49-F238E27FC236}">
                <a16:creationId xmlns:a16="http://schemas.microsoft.com/office/drawing/2014/main" id="{BAD72AC9-B011-406C-ADBC-4984371670C0}"/>
              </a:ext>
            </a:extLst>
          </p:cNvPr>
          <p:cNvSpPr txBox="1">
            <a:spLocks/>
          </p:cNvSpPr>
          <p:nvPr/>
        </p:nvSpPr>
        <p:spPr>
          <a:xfrm>
            <a:off x="929078" y="4252612"/>
            <a:ext cx="2657475" cy="2484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000" b="1" dirty="0">
                <a:latin typeface="calib"/>
              </a:rPr>
              <a:t>Output</a:t>
            </a:r>
            <a:r>
              <a:rPr lang="en-GB" sz="1000" dirty="0">
                <a:latin typeface="calib"/>
              </a:rPr>
              <a:t>: colorized image</a:t>
            </a:r>
            <a:endParaRPr lang="en-US" dirty="0"/>
          </a:p>
          <a:p>
            <a:endParaRPr lang="en-GB" sz="1000" dirty="0">
              <a:latin typeface="calib"/>
            </a:endParaRPr>
          </a:p>
        </p:txBody>
      </p:sp>
      <p:pic>
        <p:nvPicPr>
          <p:cNvPr id="2" name="Picture 3" descr="example1_grey.bmp">
            <a:extLst>
              <a:ext uri="{FF2B5EF4-FFF2-40B4-BE49-F238E27FC236}">
                <a16:creationId xmlns:a16="http://schemas.microsoft.com/office/drawing/2014/main" id="{FE697AD8-0A96-4B9F-A52C-C49A21BA7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163" y="736425"/>
            <a:ext cx="1574398" cy="1572912"/>
          </a:xfrm>
          <a:prstGeom prst="rect">
            <a:avLst/>
          </a:prstGeom>
        </p:spPr>
      </p:pic>
      <p:pic>
        <p:nvPicPr>
          <p:cNvPr id="5" name="Picture 6" descr="example1_marked.bmp">
            <a:extLst>
              <a:ext uri="{FF2B5EF4-FFF2-40B4-BE49-F238E27FC236}">
                <a16:creationId xmlns:a16="http://schemas.microsoft.com/office/drawing/2014/main" id="{E52AED1A-569B-415A-853F-F9291C44B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659" y="720138"/>
            <a:ext cx="1589222" cy="1589296"/>
          </a:xfrm>
          <a:prstGeom prst="rect">
            <a:avLst/>
          </a:prstGeom>
        </p:spPr>
      </p:pic>
      <p:pic>
        <p:nvPicPr>
          <p:cNvPr id="9" name="Picture 10" descr="example1_colorized.bmp">
            <a:extLst>
              <a:ext uri="{FF2B5EF4-FFF2-40B4-BE49-F238E27FC236}">
                <a16:creationId xmlns:a16="http://schemas.microsoft.com/office/drawing/2014/main" id="{83D8795F-B2F6-464A-85CE-95417DD55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9163" y="2679105"/>
            <a:ext cx="1574339" cy="1573100"/>
          </a:xfrm>
          <a:prstGeom prst="rect">
            <a:avLst/>
          </a:prstGeom>
        </p:spPr>
      </p:pic>
      <p:pic>
        <p:nvPicPr>
          <p:cNvPr id="12" name="Picture 15" descr="example1_col.bmp">
            <a:extLst>
              <a:ext uri="{FF2B5EF4-FFF2-40B4-BE49-F238E27FC236}">
                <a16:creationId xmlns:a16="http://schemas.microsoft.com/office/drawing/2014/main" id="{CC15560D-7C70-48E7-B2ED-5FFEA3B2F3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1513" y="2631640"/>
            <a:ext cx="1621296" cy="162127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3645A-C07B-46AA-A4A8-41EE57DACB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368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05976"/>
            <a:ext cx="8229600" cy="62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Project Development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830875"/>
            <a:ext cx="8229600" cy="409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</a:rPr>
              <a:t>Use several slides for a </a:t>
            </a:r>
            <a:r>
              <a:rPr lang="en" sz="1800" u="sng" dirty="0">
                <a:solidFill>
                  <a:srgbClr val="0000FF"/>
                </a:solidFill>
              </a:rPr>
              <a:t>detailed discussion</a:t>
            </a:r>
            <a:r>
              <a:rPr lang="en" sz="1800" dirty="0">
                <a:solidFill>
                  <a:srgbClr val="0000FF"/>
                </a:solidFill>
              </a:rPr>
              <a:t> of how you developed your project outputs.  Tell your story.  Difficulties with developing your code may also be discussed here, or in the following Computation section.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</a:rPr>
              <a:t>Include: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FF"/>
              </a:buClr>
              <a:buSzPct val="100000"/>
            </a:pPr>
            <a:r>
              <a:rPr lang="en" sz="1400" dirty="0">
                <a:solidFill>
                  <a:srgbClr val="0000FF"/>
                </a:solidFill>
              </a:rPr>
              <a:t>Narrative of your progress and issues you faced.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FF"/>
              </a:buClr>
              <a:buSzPct val="100000"/>
            </a:pPr>
            <a:r>
              <a:rPr lang="en" sz="1400" dirty="0">
                <a:solidFill>
                  <a:srgbClr val="0000FF"/>
                </a:solidFill>
              </a:rPr>
              <a:t>Include descriptions of problems, and how you handled them. 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FF"/>
              </a:buClr>
              <a:buSzPct val="100000"/>
            </a:pPr>
            <a:r>
              <a:rPr lang="en" sz="1400" dirty="0">
                <a:solidFill>
                  <a:srgbClr val="0000FF"/>
                </a:solidFill>
              </a:rPr>
              <a:t>Include both good and failed interim results (from various parts of your work and pipeline)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FF"/>
              </a:buClr>
              <a:buSzPct val="100000"/>
            </a:pPr>
            <a:r>
              <a:rPr lang="en" sz="1400" dirty="0">
                <a:solidFill>
                  <a:srgbClr val="0000FF"/>
                </a:solidFill>
              </a:rPr>
              <a:t>Include a high level of details.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FF"/>
              </a:buClr>
              <a:buSzPct val="100000"/>
            </a:pPr>
            <a:r>
              <a:rPr lang="en" sz="1400" dirty="0">
                <a:solidFill>
                  <a:srgbClr val="0000FF"/>
                </a:solidFill>
              </a:rPr>
              <a:t>What would you do differently?</a:t>
            </a:r>
          </a:p>
          <a:p>
            <a:pPr lvl="0">
              <a:spcBef>
                <a:spcPts val="0"/>
              </a:spcBef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05976"/>
            <a:ext cx="8229600" cy="62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dirty="0"/>
              <a:t>Project Development – Image Colorization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830875"/>
            <a:ext cx="8229600" cy="409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</a:rPr>
              <a:t>Purpose: to colorize still black-and-white image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 dirty="0">
                <a:solidFill>
                  <a:srgbClr val="0000FF"/>
                </a:solidFill>
              </a:rPr>
              <a:t>Step 1: </a:t>
            </a:r>
            <a:r>
              <a:rPr lang="en-US" sz="1800" dirty="0">
                <a:solidFill>
                  <a:srgbClr val="0000FF"/>
                </a:solidFill>
              </a:rPr>
              <a:t>Take a colored image, and convert it to black-and-white</a:t>
            </a:r>
          </a:p>
          <a:p>
            <a:pPr marL="34290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AutoNum type="arabicParenR"/>
            </a:pPr>
            <a:r>
              <a:rPr lang="en-US" sz="1800" dirty="0">
                <a:solidFill>
                  <a:srgbClr val="0000FF"/>
                </a:solidFill>
              </a:rPr>
              <a:t>Convert the colored image into YUV format</a:t>
            </a:r>
          </a:p>
          <a:p>
            <a:pPr marL="34290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AutoNum type="arabicParenR"/>
            </a:pPr>
            <a:r>
              <a:rPr lang="en-US" sz="1800" dirty="0">
                <a:solidFill>
                  <a:srgbClr val="0000FF"/>
                </a:solidFill>
              </a:rPr>
              <a:t>Keep only intensity channel Y, and ignore the color channels U and V</a:t>
            </a:r>
          </a:p>
          <a:p>
            <a:pPr marL="34290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AutoNum type="arabicParenR"/>
            </a:pPr>
            <a:r>
              <a:rPr lang="en-US" sz="1800" dirty="0">
                <a:solidFill>
                  <a:srgbClr val="0000FF"/>
                </a:solidFill>
              </a:rPr>
              <a:t>Convert the Y channel back to RGB channel </a:t>
            </a:r>
          </a:p>
          <a:p>
            <a:pPr marL="34290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AutoNum type="arabicParenR"/>
            </a:pPr>
            <a:r>
              <a:rPr lang="en-US" sz="1800" dirty="0">
                <a:solidFill>
                  <a:srgbClr val="0000FF"/>
                </a:solidFill>
              </a:rPr>
              <a:t>Save to black-and-white image</a:t>
            </a: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00FF"/>
                </a:solidFill>
              </a:rPr>
              <a:t>Note: see function </a:t>
            </a:r>
            <a:r>
              <a:rPr lang="en-US" sz="1800" b="1" dirty="0" err="1">
                <a:solidFill>
                  <a:srgbClr val="0000FF"/>
                </a:solidFill>
              </a:rPr>
              <a:t>RGB_to_gray</a:t>
            </a:r>
            <a:r>
              <a:rPr lang="en-US" sz="1800" dirty="0">
                <a:solidFill>
                  <a:srgbClr val="0000FF"/>
                </a:solidFill>
              </a:rPr>
              <a:t> for coding details</a:t>
            </a:r>
          </a:p>
          <a:p>
            <a:pPr lvl="0">
              <a:spcBef>
                <a:spcPts val="0"/>
              </a:spcBef>
              <a:buNone/>
            </a:pPr>
            <a:endParaRPr lang="en" sz="14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533534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05976"/>
            <a:ext cx="8229600" cy="62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dirty="0"/>
              <a:t>Project Development – Image Colorization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830875"/>
            <a:ext cx="8229600" cy="409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 dirty="0">
                <a:solidFill>
                  <a:srgbClr val="0000FF"/>
                </a:solidFill>
              </a:rPr>
              <a:t>Step 2: </a:t>
            </a:r>
            <a:r>
              <a:rPr lang="en-US" sz="1800" dirty="0">
                <a:solidFill>
                  <a:srgbClr val="0000FF"/>
                </a:solidFill>
              </a:rPr>
              <a:t>Manually mark the black-and-white image using color scribbles</a:t>
            </a:r>
          </a:p>
          <a:p>
            <a:pPr>
              <a:buNone/>
            </a:pPr>
            <a:r>
              <a:rPr lang="en-US" sz="1800" dirty="0">
                <a:solidFill>
                  <a:srgbClr val="0000FF"/>
                </a:solidFill>
              </a:rPr>
              <a:t>I used MS paint to mark the black-and-white image. At the same time, I open the color image in Photoshop to get the color information (i.e. R, G, B values). With these RGB values, I used the paint to mark the gray image with color scribbles.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67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05976"/>
            <a:ext cx="8229600" cy="62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dirty="0"/>
              <a:t>Project Development – Image Colorization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Shape 10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830875"/>
                <a:ext cx="8229600" cy="40950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>
                  <a:buNone/>
                </a:pPr>
                <a:r>
                  <a:rPr lang="en-US" sz="1800" dirty="0">
                    <a:solidFill>
                      <a:srgbClr val="0000FF"/>
                    </a:solidFill>
                  </a:rPr>
                  <a:t>Step 3: To convert the black and white images from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00FF"/>
                        </a:solidFill>
                        <a:latin typeface="Cambria Math"/>
                      </a:rPr>
                      <m:t>𝑅𝐺𝐵</m:t>
                    </m:r>
                  </m:oMath>
                </a14:m>
                <a:r>
                  <a:rPr lang="en-US" sz="1800" dirty="0">
                    <a:solidFill>
                      <a:srgbClr val="0000FF"/>
                    </a:solidFill>
                  </a:rPr>
                  <a:t> format to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00FF"/>
                        </a:solidFill>
                        <a:latin typeface="Cambria Math"/>
                      </a:rPr>
                      <m:t>𝑌𝑈𝑉</m:t>
                    </m:r>
                  </m:oMath>
                </a14:m>
                <a:r>
                  <a:rPr lang="en-US" sz="1800" dirty="0">
                    <a:solidFill>
                      <a:srgbClr val="0000FF"/>
                    </a:solidFill>
                  </a:rPr>
                  <a:t> format, where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00FF"/>
                        </a:solidFill>
                        <a:latin typeface="Cambria Math"/>
                      </a:rPr>
                      <m:t>𝑌</m:t>
                    </m:r>
                  </m:oMath>
                </a14:m>
                <a:r>
                  <a:rPr lang="en-US" sz="1800" dirty="0">
                    <a:solidFill>
                      <a:srgbClr val="0000FF"/>
                    </a:solidFill>
                  </a:rPr>
                  <a:t> stands for intensities, and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00FF"/>
                        </a:solidFill>
                        <a:latin typeface="Cambria Math"/>
                      </a:rPr>
                      <m:t>𝑈</m:t>
                    </m:r>
                  </m:oMath>
                </a14:m>
                <a:r>
                  <a:rPr lang="en-US" sz="1800" dirty="0">
                    <a:solidFill>
                      <a:srgbClr val="0000FF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00FF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sz="1800" dirty="0">
                    <a:solidFill>
                      <a:srgbClr val="0000FF"/>
                    </a:solidFill>
                  </a:rPr>
                  <a:t> contain relevant color information. 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>
                          <a:solidFill>
                            <a:srgbClr val="0000FF"/>
                          </a:solidFill>
                          <a:latin typeface="Cambria Math"/>
                        </a:rPr>
                        <m:t>𝑌</m:t>
                      </m:r>
                      <m:r>
                        <a:rPr lang="en-US" sz="1800">
                          <a:solidFill>
                            <a:srgbClr val="0000FF"/>
                          </a:solidFill>
                          <a:latin typeface="Cambria Math"/>
                        </a:rPr>
                        <m:t> =     0.299×</m:t>
                      </m:r>
                      <m:r>
                        <a:rPr lang="en-US" sz="1800">
                          <a:solidFill>
                            <a:srgbClr val="0000FF"/>
                          </a:solidFill>
                          <a:latin typeface="Cambria Math"/>
                        </a:rPr>
                        <m:t>𝑅</m:t>
                      </m:r>
                      <m:r>
                        <a:rPr lang="en-US" sz="1800">
                          <a:solidFill>
                            <a:srgbClr val="0000FF"/>
                          </a:solidFill>
                          <a:latin typeface="Cambria Math"/>
                        </a:rPr>
                        <m:t> + 0.587×</m:t>
                      </m:r>
                      <m:r>
                        <a:rPr lang="en-US" sz="1800">
                          <a:solidFill>
                            <a:srgbClr val="0000FF"/>
                          </a:solidFill>
                          <a:latin typeface="Cambria Math"/>
                        </a:rPr>
                        <m:t>𝐺</m:t>
                      </m:r>
                      <m:r>
                        <a:rPr lang="en-US" sz="1800">
                          <a:solidFill>
                            <a:srgbClr val="0000FF"/>
                          </a:solidFill>
                          <a:latin typeface="Cambria Math"/>
                        </a:rPr>
                        <m:t> + 0.114×</m:t>
                      </m:r>
                      <m:r>
                        <a:rPr lang="en-US" sz="1800">
                          <a:solidFill>
                            <a:srgbClr val="0000FF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>
                          <a:solidFill>
                            <a:srgbClr val="0000FF"/>
                          </a:solidFill>
                          <a:latin typeface="Cambria Math"/>
                        </a:rPr>
                        <m:t>𝑈</m:t>
                      </m:r>
                      <m:r>
                        <a:rPr lang="en-US" sz="1800">
                          <a:solidFill>
                            <a:srgbClr val="0000FF"/>
                          </a:solidFill>
                          <a:latin typeface="Cambria Math"/>
                        </a:rPr>
                        <m:t> = −0.147×</m:t>
                      </m:r>
                      <m:r>
                        <a:rPr lang="en-US" sz="1800">
                          <a:solidFill>
                            <a:srgbClr val="0000FF"/>
                          </a:solidFill>
                          <a:latin typeface="Cambria Math"/>
                        </a:rPr>
                        <m:t>𝑅</m:t>
                      </m:r>
                      <m:r>
                        <a:rPr lang="en-US" sz="1800">
                          <a:solidFill>
                            <a:srgbClr val="0000FF"/>
                          </a:solidFill>
                          <a:latin typeface="Cambria Math"/>
                        </a:rPr>
                        <m:t> − 0.289×</m:t>
                      </m:r>
                      <m:r>
                        <a:rPr lang="en-US" sz="1800">
                          <a:solidFill>
                            <a:srgbClr val="0000FF"/>
                          </a:solidFill>
                          <a:latin typeface="Cambria Math"/>
                        </a:rPr>
                        <m:t>𝐺</m:t>
                      </m:r>
                      <m:r>
                        <a:rPr lang="en-US" sz="1800">
                          <a:solidFill>
                            <a:srgbClr val="0000FF"/>
                          </a:solidFill>
                          <a:latin typeface="Cambria Math"/>
                        </a:rPr>
                        <m:t> + 0.436×</m:t>
                      </m:r>
                      <m:r>
                        <a:rPr lang="en-US" sz="1800">
                          <a:solidFill>
                            <a:srgbClr val="0000FF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>
                          <a:solidFill>
                            <a:srgbClr val="0000FF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sz="1800">
                          <a:solidFill>
                            <a:srgbClr val="0000FF"/>
                          </a:solidFill>
                          <a:latin typeface="Cambria Math"/>
                        </a:rPr>
                        <m:t> =     0.615×</m:t>
                      </m:r>
                      <m:r>
                        <a:rPr lang="en-US" sz="1800">
                          <a:solidFill>
                            <a:srgbClr val="0000FF"/>
                          </a:solidFill>
                          <a:latin typeface="Cambria Math"/>
                        </a:rPr>
                        <m:t>𝑅</m:t>
                      </m:r>
                      <m:r>
                        <a:rPr lang="en-US" sz="1800">
                          <a:solidFill>
                            <a:srgbClr val="0000FF"/>
                          </a:solidFill>
                          <a:latin typeface="Cambria Math"/>
                        </a:rPr>
                        <m:t> − 0.515×</m:t>
                      </m:r>
                      <m:r>
                        <a:rPr lang="en-US" sz="1800">
                          <a:solidFill>
                            <a:srgbClr val="0000FF"/>
                          </a:solidFill>
                          <a:latin typeface="Cambria Math"/>
                        </a:rPr>
                        <m:t>𝐺</m:t>
                      </m:r>
                      <m:r>
                        <a:rPr lang="en-US" sz="1800">
                          <a:solidFill>
                            <a:srgbClr val="0000FF"/>
                          </a:solidFill>
                          <a:latin typeface="Cambria Math"/>
                        </a:rPr>
                        <m:t> − 0.100×</m:t>
                      </m:r>
                      <m:r>
                        <a:rPr lang="en-US" sz="1800">
                          <a:solidFill>
                            <a:srgbClr val="0000FF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  <a:p>
                <a:pPr>
                  <a:buNone/>
                </a:pPr>
                <a:r>
                  <a:rPr lang="en-US" sz="1800" dirty="0">
                    <a:solidFill>
                      <a:srgbClr val="0000FF"/>
                    </a:solidFill>
                  </a:rPr>
                  <a:t>Note: the coefficients above are based on paper by Jack 2001 (see Source slide)</a:t>
                </a:r>
              </a:p>
            </p:txBody>
          </p:sp>
        </mc:Choice>
        <mc:Fallback xmlns="">
          <p:sp>
            <p:nvSpPr>
              <p:cNvPr id="109" name="Shape 10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830875"/>
                <a:ext cx="8229600" cy="4095000"/>
              </a:xfrm>
              <a:prstGeom prst="rect">
                <a:avLst/>
              </a:prstGeom>
              <a:blipFill rotWithShape="1">
                <a:blip r:embed="rId3"/>
                <a:stretch>
                  <a:fillRect l="-667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576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05976"/>
            <a:ext cx="8229600" cy="62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dirty="0"/>
              <a:t>Project Development – Image Colorization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Shape 10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830875"/>
                <a:ext cx="8229600" cy="40950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>
                  <a:buNone/>
                </a:pPr>
                <a:r>
                  <a:rPr lang="en-US" sz="1800" dirty="0">
                    <a:solidFill>
                      <a:srgbClr val="0000FF"/>
                    </a:solidFill>
                  </a:rPr>
                  <a:t>Step 4: </a:t>
                </a:r>
                <a:r>
                  <a:rPr lang="en-US" altLang="en-US" sz="1800" dirty="0">
                    <a:solidFill>
                      <a:srgbClr val="0000FF"/>
                    </a:solidFill>
                  </a:rPr>
                  <a:t>To find the matrix U such that J(U) is minimized: 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>
                          <a:solidFill>
                            <a:srgbClr val="0000FF"/>
                          </a:solidFill>
                          <a:latin typeface="Cambria Math"/>
                        </a:rPr>
                        <m:t>𝐽</m:t>
                      </m:r>
                      <m:r>
                        <a:rPr lang="en-US" sz="1800">
                          <a:solidFill>
                            <a:srgbClr val="0000FF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800">
                          <a:solidFill>
                            <a:srgbClr val="0000FF"/>
                          </a:solidFill>
                          <a:latin typeface="Cambria Math"/>
                        </a:rPr>
                        <m:t>𝑈</m:t>
                      </m:r>
                      <m:r>
                        <a:rPr lang="en-US" sz="1800">
                          <a:solidFill>
                            <a:srgbClr val="0000FF"/>
                          </a:solidFill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∀</m:t>
                          </m:r>
                          <m:r>
                            <a:rPr lang="en-US" sz="180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US" sz="180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Image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sz="180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− 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80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𝒔</m:t>
                                      </m:r>
                                      <m:r>
                                        <a:rPr lang="en-US" sz="180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∈</m:t>
                                      </m:r>
                                      <m:r>
                                        <a:rPr lang="en-US" sz="180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𝑁</m:t>
                                      </m:r>
                                      <m:d>
                                        <m:dPr>
                                          <m:ctrlPr>
                                            <a:rPr lang="en-US" sz="1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180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𝒓𝒔</m:t>
                                          </m:r>
                                        </m:sub>
                                      </m:sSub>
                                      <m:r>
                                        <a:rPr lang="en-US" sz="180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×</m:t>
                                      </m:r>
                                      <m:r>
                                        <a:rPr lang="en-US" sz="180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𝑈</m:t>
                                      </m:r>
                                      <m:d>
                                        <m:dPr>
                                          <m:ctrlPr>
                                            <a:rPr lang="en-US" sz="1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𝒔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180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r>
                  <a:rPr lang="en-US" altLang="en-US" sz="1800" dirty="0">
                    <a:solidFill>
                      <a:srgbClr val="0000FF"/>
                    </a:solidFill>
                  </a:rPr>
                  <a:t>Subject to constraints: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𝑈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8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 sz="180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en-US" sz="1800" i="1" dirty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en-US" sz="1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en-US" sz="18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sz="1800" dirty="0">
                    <a:solidFill>
                      <a:srgbClr val="0000FF"/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en-US" sz="180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en-US" sz="1800" i="1" dirty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800" i="1" dirty="0" err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8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 dirty="0" err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en-US" sz="1800" i="1" dirty="0" err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altLang="en-US" sz="1800" i="1" dirty="0" err="1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18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 dirty="0" err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en-US" sz="1800" i="1" dirty="0" err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1800" dirty="0">
                    <a:solidFill>
                      <a:srgbClr val="0000FF"/>
                    </a:solidFill>
                  </a:rPr>
                  <a:t> are all marked pixels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en-US" sz="180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sz="1800" dirty="0">
                    <a:solidFill>
                      <a:srgbClr val="0000FF"/>
                    </a:solidFill>
                  </a:rPr>
                  <a:t> are pre-specified marked colors.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endParaRPr lang="en-US" altLang="en-US" sz="1800" dirty="0">
                  <a:solidFill>
                    <a:srgbClr val="0000FF"/>
                  </a:solidFill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endParaRPr lang="en-US" altLang="en-US" sz="3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>
                  <a:buNone/>
                </a:pPr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9" name="Shape 10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830875"/>
                <a:ext cx="8229600" cy="4095000"/>
              </a:xfrm>
              <a:prstGeom prst="rect">
                <a:avLst/>
              </a:prstGeom>
              <a:blipFill rotWithShape="1"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759" y="2838450"/>
            <a:ext cx="3863023" cy="1722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2505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6"/>
            <a:ext cx="8229600" cy="62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algn="ctr"/>
            <a:r>
              <a:rPr lang="en" sz="3000" dirty="0"/>
              <a:t>Failed</a:t>
            </a:r>
            <a:r>
              <a:rPr lang="en" sz="3000" dirty="0">
                <a:solidFill>
                  <a:schemeClr val="tx1"/>
                </a:solidFill>
              </a:rPr>
              <a:t> Image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830263"/>
            <a:ext cx="8229600" cy="117190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Aft>
                <a:spcPts val="1000"/>
              </a:spcAft>
              <a:buNone/>
            </a:pPr>
            <a:r>
              <a:rPr lang="en" sz="1400" b="1" dirty="0">
                <a:solidFill>
                  <a:srgbClr val="FF0000"/>
                </a:solidFill>
              </a:rPr>
              <a:t>Output</a:t>
            </a:r>
            <a:r>
              <a:rPr lang="en" sz="1400" dirty="0">
                <a:solidFill>
                  <a:srgbClr val="FF0000"/>
                </a:solidFill>
              </a:rPr>
              <a:t>: I am using the images in the paper as my initial test case to replicate the algorithm in the paper. The output is just noises with no clear image.</a:t>
            </a:r>
            <a:endParaRPr lang="en-US"/>
          </a:p>
          <a:p>
            <a:pPr>
              <a:spcAft>
                <a:spcPts val="1000"/>
              </a:spcAft>
              <a:buNone/>
            </a:pPr>
            <a:r>
              <a:rPr lang="en" sz="1400" b="1" dirty="0">
                <a:solidFill>
                  <a:srgbClr val="FF0000"/>
                </a:solidFill>
              </a:rPr>
              <a:t>Reason</a:t>
            </a:r>
            <a:r>
              <a:rPr lang="en" sz="1400" dirty="0">
                <a:solidFill>
                  <a:srgbClr val="FF0000"/>
                </a:solidFill>
              </a:rPr>
              <a:t>: I forgot to put 1 to in the diagonal items in the weight matrix A. Note: the colorized image is derived by solving the linear system: Ax = b</a:t>
            </a:r>
          </a:p>
          <a:p>
            <a:pPr>
              <a:spcAft>
                <a:spcPts val="1000"/>
              </a:spcAft>
              <a:buNone/>
            </a:pPr>
            <a:endParaRPr lang="en" sz="1400" dirty="0">
              <a:solidFill>
                <a:srgbClr val="FF0000"/>
              </a:solidFill>
            </a:endParaRPr>
          </a:p>
        </p:txBody>
      </p:sp>
      <p:pic>
        <p:nvPicPr>
          <p:cNvPr id="4" name="Picture 4" descr="Fail1)1.png">
            <a:extLst>
              <a:ext uri="{FF2B5EF4-FFF2-40B4-BE49-F238E27FC236}">
                <a16:creationId xmlns:a16="http://schemas.microsoft.com/office/drawing/2014/main" id="{6A1DB0B1-09F4-4C54-9C93-8F59B62F1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199" y="2495550"/>
            <a:ext cx="2468178" cy="2076450"/>
          </a:xfrm>
          <a:prstGeom prst="rect">
            <a:avLst/>
          </a:prstGeom>
        </p:spPr>
      </p:pic>
      <p:pic>
        <p:nvPicPr>
          <p:cNvPr id="6" name="Picture 6" descr="example_marked.bmp">
            <a:extLst>
              <a:ext uri="{FF2B5EF4-FFF2-40B4-BE49-F238E27FC236}">
                <a16:creationId xmlns:a16="http://schemas.microsoft.com/office/drawing/2014/main" id="{B5F08644-56B6-4BDE-A5B7-9AE85E46B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2495550"/>
            <a:ext cx="2511464" cy="208193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6"/>
            <a:ext cx="8229600" cy="62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algn="ctr"/>
            <a:r>
              <a:rPr lang="en" sz="3000" dirty="0"/>
              <a:t>Failed Image</a:t>
            </a:r>
            <a:r>
              <a:rPr lang="en" sz="3000" dirty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830263"/>
            <a:ext cx="8229600" cy="117190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Aft>
                <a:spcPts val="1000"/>
              </a:spcAft>
              <a:buNone/>
            </a:pPr>
            <a:r>
              <a:rPr lang="en" sz="1400" b="1" dirty="0">
                <a:solidFill>
                  <a:srgbClr val="FF0000"/>
                </a:solidFill>
              </a:rPr>
              <a:t>Output</a:t>
            </a:r>
            <a:r>
              <a:rPr lang="en" sz="1400" dirty="0">
                <a:solidFill>
                  <a:srgbClr val="FF0000"/>
                </a:solidFill>
              </a:rPr>
              <a:t>: I am using the images in the paper as my initial test case to replicate the algorithm in the paper. The output tends to more green.</a:t>
            </a:r>
            <a:endParaRPr lang="en-US" dirty="0"/>
          </a:p>
          <a:p>
            <a:pPr>
              <a:spcAft>
                <a:spcPts val="1000"/>
              </a:spcAft>
              <a:buNone/>
            </a:pPr>
            <a:r>
              <a:rPr lang="en" sz="1400" b="1" dirty="0">
                <a:solidFill>
                  <a:srgbClr val="FF0000"/>
                </a:solidFill>
              </a:rPr>
              <a:t>Reason</a:t>
            </a:r>
            <a:r>
              <a:rPr lang="en" sz="1400" dirty="0">
                <a:solidFill>
                  <a:srgbClr val="FF0000"/>
                </a:solidFill>
              </a:rPr>
              <a:t>: When I convert YUV format to RGB format, I made a mistake in the code that all R, G, B set to be R.</a:t>
            </a:r>
          </a:p>
        </p:txBody>
      </p:sp>
      <p:pic>
        <p:nvPicPr>
          <p:cNvPr id="6" name="Picture 6" descr="example_marked.bmp">
            <a:extLst>
              <a:ext uri="{FF2B5EF4-FFF2-40B4-BE49-F238E27FC236}">
                <a16:creationId xmlns:a16="http://schemas.microsoft.com/office/drawing/2014/main" id="{B5F08644-56B6-4BDE-A5B7-9AE85E46B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2495550"/>
            <a:ext cx="2511464" cy="2081939"/>
          </a:xfrm>
          <a:prstGeom prst="rect">
            <a:avLst/>
          </a:prstGeom>
        </p:spPr>
      </p:pic>
      <p:pic>
        <p:nvPicPr>
          <p:cNvPr id="2" name="Picture 2" descr="Fail44.png">
            <a:extLst>
              <a:ext uri="{FF2B5EF4-FFF2-40B4-BE49-F238E27FC236}">
                <a16:creationId xmlns:a16="http://schemas.microsoft.com/office/drawing/2014/main" id="{7100D4A5-A685-4012-B73A-4C72D7D05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425" y="2495550"/>
            <a:ext cx="2526095" cy="209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9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524131" y="1809750"/>
            <a:ext cx="8093075" cy="294255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algn="l"/>
            <a:r>
              <a:rPr lang="en" sz="2400" dirty="0">
                <a:solidFill>
                  <a:srgbClr val="0000FF"/>
                </a:solidFill>
                <a:latin typeface="Calibri"/>
              </a:rPr>
              <a:t>Project Description: This project is proposed to replicate the colorization algorithm presented in the paper </a:t>
            </a:r>
            <a:r>
              <a:rPr lang="en" sz="2400" i="1" dirty="0">
                <a:solidFill>
                  <a:srgbClr val="0000FF"/>
                </a:solidFill>
                <a:latin typeface="Calibri"/>
              </a:rPr>
              <a:t>Colorization using Optimization</a:t>
            </a:r>
            <a:r>
              <a:rPr lang="en" sz="2400" dirty="0">
                <a:solidFill>
                  <a:srgbClr val="0000FF"/>
                </a:solidFill>
                <a:latin typeface="Calibri"/>
              </a:rPr>
              <a:t> by A. Levin, D. Lischinski, and Y. Weiss. </a:t>
            </a:r>
            <a:endParaRPr lang="en-US" sz="2400" dirty="0">
              <a:solidFill>
                <a:srgbClr val="0000FF"/>
              </a:solidFill>
              <a:latin typeface="Calibri"/>
            </a:endParaRPr>
          </a:p>
          <a:p>
            <a:pPr algn="l"/>
            <a:endParaRPr lang="en-US" sz="2400" dirty="0">
              <a:solidFill>
                <a:srgbClr val="0000FF"/>
              </a:solidFill>
              <a:latin typeface="Calibri"/>
            </a:endParaRPr>
          </a:p>
          <a:p>
            <a:pPr algn="l"/>
            <a:r>
              <a:rPr lang="en-US" sz="2400" dirty="0">
                <a:solidFill>
                  <a:srgbClr val="0000FF"/>
                </a:solidFill>
                <a:latin typeface="Calibri"/>
              </a:rPr>
              <a:t>T</a:t>
            </a:r>
            <a:r>
              <a:rPr lang="en" sz="2400" dirty="0">
                <a:solidFill>
                  <a:srgbClr val="0000FF"/>
                </a:solidFill>
                <a:latin typeface="Calibri"/>
              </a:rPr>
              <a:t>his project is to colorize the black-and-white images marked with color scribbles. In addition, I extended the scope to colorize black-and-white video clips.</a:t>
            </a:r>
            <a:endParaRPr lang="en" sz="24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ctrTitle"/>
          </p:nvPr>
        </p:nvSpPr>
        <p:spPr>
          <a:xfrm>
            <a:off x="657546" y="333375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FF"/>
                </a:solidFill>
              </a:rPr>
              <a:t>Image Colorization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6"/>
            <a:ext cx="8229600" cy="62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algn="ctr"/>
            <a:r>
              <a:rPr lang="en" sz="3000" dirty="0"/>
              <a:t>Failed Image</a:t>
            </a:r>
            <a:r>
              <a:rPr lang="en" sz="3000" dirty="0">
                <a:solidFill>
                  <a:schemeClr val="tx1"/>
                </a:solidFill>
              </a:rPr>
              <a:t> 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830263"/>
            <a:ext cx="8229600" cy="117190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Aft>
                <a:spcPts val="1000"/>
              </a:spcAft>
              <a:buNone/>
            </a:pPr>
            <a:r>
              <a:rPr lang="en" sz="1400" b="1" dirty="0">
                <a:solidFill>
                  <a:srgbClr val="FF0000"/>
                </a:solidFill>
              </a:rPr>
              <a:t>Output</a:t>
            </a:r>
            <a:r>
              <a:rPr lang="en" sz="1400" dirty="0">
                <a:solidFill>
                  <a:srgbClr val="FF0000"/>
                </a:solidFill>
              </a:rPr>
              <a:t>: I am using the images in the paper as my initial test case to replicate the algorithm in the paper. The output is all black ...</a:t>
            </a:r>
            <a:endParaRPr lang="en-US" dirty="0"/>
          </a:p>
          <a:p>
            <a:pPr>
              <a:spcAft>
                <a:spcPts val="1000"/>
              </a:spcAft>
              <a:buNone/>
            </a:pPr>
            <a:r>
              <a:rPr lang="en" sz="1400" b="1" dirty="0">
                <a:solidFill>
                  <a:srgbClr val="FF0000"/>
                </a:solidFill>
              </a:rPr>
              <a:t>Reason</a:t>
            </a:r>
            <a:r>
              <a:rPr lang="en" sz="1400" dirty="0">
                <a:solidFill>
                  <a:srgbClr val="FF0000"/>
                </a:solidFill>
              </a:rPr>
              <a:t>: When I convert YUV format to RGB format, I made a mistake in the code that all R, G, B set to be R.</a:t>
            </a:r>
            <a:endParaRPr lang="en-US" dirty="0"/>
          </a:p>
        </p:txBody>
      </p:sp>
      <p:pic>
        <p:nvPicPr>
          <p:cNvPr id="6" name="Picture 6" descr="example_marked.bmp">
            <a:extLst>
              <a:ext uri="{FF2B5EF4-FFF2-40B4-BE49-F238E27FC236}">
                <a16:creationId xmlns:a16="http://schemas.microsoft.com/office/drawing/2014/main" id="{B5F08644-56B6-4BDE-A5B7-9AE85E46B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2495550"/>
            <a:ext cx="2511464" cy="2081939"/>
          </a:xfrm>
          <a:prstGeom prst="rect">
            <a:avLst/>
          </a:prstGeom>
        </p:spPr>
      </p:pic>
      <p:pic>
        <p:nvPicPr>
          <p:cNvPr id="3" name="Picture 3" descr="Fail1)1 - Copy.png">
            <a:extLst>
              <a:ext uri="{FF2B5EF4-FFF2-40B4-BE49-F238E27FC236}">
                <a16:creationId xmlns:a16="http://schemas.microsoft.com/office/drawing/2014/main" id="{4A00F0CF-9151-43AE-A8ED-F751F15C4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895" y="2495550"/>
            <a:ext cx="2491017" cy="209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16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6"/>
            <a:ext cx="8229600" cy="62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algn="ctr"/>
            <a:r>
              <a:rPr lang="en" sz="3000" dirty="0"/>
              <a:t>Failed Image</a:t>
            </a:r>
            <a:r>
              <a:rPr lang="en" sz="3000" dirty="0">
                <a:solidFill>
                  <a:schemeClr val="tx1"/>
                </a:solidFill>
              </a:rPr>
              <a:t> 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830263"/>
            <a:ext cx="8229600" cy="117190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Aft>
                <a:spcPts val="1000"/>
              </a:spcAft>
              <a:buNone/>
            </a:pPr>
            <a:r>
              <a:rPr lang="en" sz="1400" b="1" dirty="0">
                <a:solidFill>
                  <a:srgbClr val="FF0000"/>
                </a:solidFill>
              </a:rPr>
              <a:t>Output</a:t>
            </a:r>
            <a:r>
              <a:rPr lang="en" sz="1400" dirty="0">
                <a:solidFill>
                  <a:srgbClr val="FF0000"/>
                </a:solidFill>
              </a:rPr>
              <a:t>: I am using the images in the paper as my initial test case to replicate the algorithm in the paper. The output looks the same as the marked image</a:t>
            </a:r>
            <a:endParaRPr lang="en-US" dirty="0"/>
          </a:p>
          <a:p>
            <a:pPr>
              <a:spcAft>
                <a:spcPts val="1000"/>
              </a:spcAft>
              <a:buNone/>
            </a:pPr>
            <a:r>
              <a:rPr lang="en" sz="1400" b="1" dirty="0">
                <a:solidFill>
                  <a:srgbClr val="FF0000"/>
                </a:solidFill>
              </a:rPr>
              <a:t>Reason</a:t>
            </a:r>
            <a:r>
              <a:rPr lang="en" sz="1400" dirty="0">
                <a:solidFill>
                  <a:srgbClr val="FF0000"/>
                </a:solidFill>
              </a:rPr>
              <a:t>: I forgot to update the row index, so that the weight matrix is not correct.</a:t>
            </a:r>
            <a:endParaRPr lang="en-US" dirty="0"/>
          </a:p>
        </p:txBody>
      </p:sp>
      <p:pic>
        <p:nvPicPr>
          <p:cNvPr id="6" name="Picture 6" descr="example_marked.bmp">
            <a:extLst>
              <a:ext uri="{FF2B5EF4-FFF2-40B4-BE49-F238E27FC236}">
                <a16:creationId xmlns:a16="http://schemas.microsoft.com/office/drawing/2014/main" id="{B5F08644-56B6-4BDE-A5B7-9AE85E46B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2495550"/>
            <a:ext cx="2511464" cy="2081939"/>
          </a:xfrm>
          <a:prstGeom prst="rect">
            <a:avLst/>
          </a:prstGeom>
        </p:spPr>
      </p:pic>
      <p:pic>
        <p:nvPicPr>
          <p:cNvPr id="3" name="Picture 3" descr="Fail5.bmp">
            <a:extLst>
              <a:ext uri="{FF2B5EF4-FFF2-40B4-BE49-F238E27FC236}">
                <a16:creationId xmlns:a16="http://schemas.microsoft.com/office/drawing/2014/main" id="{99BCA7E2-44C3-404E-87C3-D43C2C9DA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839" y="2495550"/>
            <a:ext cx="2518808" cy="209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63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-3575"/>
            <a:ext cx="8229600" cy="740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Computation: Code Functional Description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3058496"/>
            <a:ext cx="8229600" cy="186751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Aft>
                <a:spcPts val="1000"/>
              </a:spcAft>
              <a:buNone/>
            </a:pPr>
            <a:r>
              <a:rPr lang="en" sz="1400" dirty="0">
                <a:solidFill>
                  <a:srgbClr val="FF0000"/>
                </a:solidFill>
              </a:rPr>
              <a:t>Above is the list of libraries I used in my final project</a:t>
            </a:r>
            <a:endParaRPr lang="en" dirty="0">
              <a:solidFill>
                <a:schemeClr val="tx1"/>
              </a:solidFill>
            </a:endParaRPr>
          </a:p>
        </p:txBody>
      </p:sp>
      <p:pic>
        <p:nvPicPr>
          <p:cNvPr id="4" name="Picture 4" descr="libraries.png">
            <a:extLst>
              <a:ext uri="{FF2B5EF4-FFF2-40B4-BE49-F238E27FC236}">
                <a16:creationId xmlns:a16="http://schemas.microsoft.com/office/drawing/2014/main" id="{0CC19305-E73C-44A9-82FC-04CE44B76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19200"/>
            <a:ext cx="2746380" cy="13547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ADABF2-B774-4123-9C93-8E62583BAE61}"/>
              </a:ext>
            </a:extLst>
          </p:cNvPr>
          <p:cNvSpPr txBox="1"/>
          <p:nvPr/>
        </p:nvSpPr>
        <p:spPr>
          <a:xfrm>
            <a:off x="377136" y="770321"/>
            <a:ext cx="457200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Part 1: To colorize still Image</a:t>
            </a:r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-3575"/>
            <a:ext cx="8229600" cy="740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Computation: Code Functional Description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3058496"/>
            <a:ext cx="8229600" cy="186751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Aft>
                <a:spcPts val="1000"/>
              </a:spcAft>
              <a:buNone/>
            </a:pPr>
            <a:r>
              <a:rPr lang="en" sz="1400" dirty="0">
                <a:solidFill>
                  <a:srgbClr val="FF0000"/>
                </a:solidFill>
              </a:rPr>
              <a:t>Step 1: As suggested in the paper, I first convert the image in the RGB format to YUV format, where Y is the intensity channel, and U and V channel include color information.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  <p:pic>
        <p:nvPicPr>
          <p:cNvPr id="2" name="Picture 2" descr="RGB_to_YUV.png">
            <a:extLst>
              <a:ext uri="{FF2B5EF4-FFF2-40B4-BE49-F238E27FC236}">
                <a16:creationId xmlns:a16="http://schemas.microsoft.com/office/drawing/2014/main" id="{78EC5D4A-8DF3-4104-88A2-5DC6D4588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57300"/>
            <a:ext cx="6984460" cy="12303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0A7A73-6F08-4973-9DB5-C6EFACB744E8}"/>
              </a:ext>
            </a:extLst>
          </p:cNvPr>
          <p:cNvSpPr txBox="1"/>
          <p:nvPr/>
        </p:nvSpPr>
        <p:spPr>
          <a:xfrm>
            <a:off x="381186" y="772160"/>
            <a:ext cx="457200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Part 1: To colorize still Image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629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-3575"/>
            <a:ext cx="8229600" cy="740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Computation: Code Functional Description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3058496"/>
            <a:ext cx="8229600" cy="186751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Aft>
                <a:spcPts val="1000"/>
              </a:spcAft>
              <a:buNone/>
            </a:pPr>
            <a:r>
              <a:rPr lang="en" sz="1400" dirty="0">
                <a:solidFill>
                  <a:srgbClr val="FF0000"/>
                </a:solidFill>
              </a:rPr>
              <a:t>Step 2: find the marked area with color scribbles. This is where there are differences in Y, U or V channel. </a:t>
            </a:r>
            <a:endParaRPr lang="en-US" dirty="0"/>
          </a:p>
        </p:txBody>
      </p:sp>
      <p:pic>
        <p:nvPicPr>
          <p:cNvPr id="3" name="Picture 3" descr="find_marked.png">
            <a:extLst>
              <a:ext uri="{FF2B5EF4-FFF2-40B4-BE49-F238E27FC236}">
                <a16:creationId xmlns:a16="http://schemas.microsoft.com/office/drawing/2014/main" id="{36D6C533-1D47-41F9-BDE8-17592BA9C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12" y="1514475"/>
            <a:ext cx="5942383" cy="518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4CCE13-2F95-4441-AC30-63648AEECC0D}"/>
              </a:ext>
            </a:extLst>
          </p:cNvPr>
          <p:cNvSpPr txBox="1"/>
          <p:nvPr/>
        </p:nvSpPr>
        <p:spPr>
          <a:xfrm>
            <a:off x="390715" y="771525"/>
            <a:ext cx="457200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Part 1: To colorize still Image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364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-3575"/>
            <a:ext cx="8229600" cy="740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Computation: Code Functional Description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3219315"/>
            <a:ext cx="8229600" cy="170669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Aft>
                <a:spcPts val="1000"/>
              </a:spcAft>
              <a:buNone/>
            </a:pPr>
            <a:r>
              <a:rPr lang="en" sz="1400" dirty="0">
                <a:solidFill>
                  <a:srgbClr val="FF0000"/>
                </a:solidFill>
              </a:rPr>
              <a:t>Step 3: For each pixel </a:t>
            </a:r>
            <a:r>
              <a:rPr lang="en" sz="1400" b="1" dirty="0">
                <a:solidFill>
                  <a:srgbClr val="FF0000"/>
                </a:solidFill>
              </a:rPr>
              <a:t>r</a:t>
            </a:r>
            <a:r>
              <a:rPr lang="en" sz="1400" dirty="0">
                <a:solidFill>
                  <a:srgbClr val="FF0000"/>
                </a:solidFill>
              </a:rPr>
              <a:t>=[</a:t>
            </a:r>
            <a:r>
              <a:rPr lang="en" sz="1400" dirty="0" err="1">
                <a:solidFill>
                  <a:srgbClr val="FF0000"/>
                </a:solidFill>
              </a:rPr>
              <a:t>i,j</a:t>
            </a:r>
            <a:r>
              <a:rPr lang="en" sz="1400" dirty="0">
                <a:solidFill>
                  <a:srgbClr val="FF0000"/>
                </a:solidFill>
              </a:rPr>
              <a:t>] in the image, identify its neighbor with width 1 pixel.  </a:t>
            </a:r>
            <a:endParaRPr lang="en-US" dirty="0"/>
          </a:p>
        </p:txBody>
      </p:sp>
      <p:pic>
        <p:nvPicPr>
          <p:cNvPr id="5" name="Picture 5" descr="find_neighbor.png">
            <a:extLst>
              <a:ext uri="{FF2B5EF4-FFF2-40B4-BE49-F238E27FC236}">
                <a16:creationId xmlns:a16="http://schemas.microsoft.com/office/drawing/2014/main" id="{D7A58F6F-CBD2-494A-81FF-752E27EBB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62050"/>
            <a:ext cx="4323550" cy="1859360"/>
          </a:xfrm>
          <a:prstGeom prst="rect">
            <a:avLst/>
          </a:prstGeom>
        </p:spPr>
      </p:pic>
      <p:pic>
        <p:nvPicPr>
          <p:cNvPr id="7" name="Picture 7" descr="neighbor.png">
            <a:extLst>
              <a:ext uri="{FF2B5EF4-FFF2-40B4-BE49-F238E27FC236}">
                <a16:creationId xmlns:a16="http://schemas.microsoft.com/office/drawing/2014/main" id="{4AAD2957-B4E0-4382-A98C-46C06DAE9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3127" y="3562350"/>
            <a:ext cx="2134641" cy="962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64CD8D-92A2-4092-BBB3-55325B630AB4}"/>
              </a:ext>
            </a:extLst>
          </p:cNvPr>
          <p:cNvSpPr txBox="1"/>
          <p:nvPr/>
        </p:nvSpPr>
        <p:spPr>
          <a:xfrm>
            <a:off x="393184" y="770321"/>
            <a:ext cx="457200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Part 1: To colorize still Image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226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-3575"/>
            <a:ext cx="8229600" cy="740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Computation: Code Functional Description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3058496"/>
            <a:ext cx="8229600" cy="186751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Aft>
                <a:spcPts val="1000"/>
              </a:spcAft>
              <a:buNone/>
            </a:pPr>
            <a:r>
              <a:rPr lang="en" sz="1400" dirty="0">
                <a:solidFill>
                  <a:srgbClr val="FF0000"/>
                </a:solidFill>
              </a:rPr>
              <a:t>Step 4: Calculate variance in the neighbor of each pixel [</a:t>
            </a:r>
            <a:r>
              <a:rPr lang="en" sz="1400" dirty="0" err="1">
                <a:solidFill>
                  <a:srgbClr val="FF0000"/>
                </a:solidFill>
              </a:rPr>
              <a:t>i,j</a:t>
            </a:r>
            <a:r>
              <a:rPr lang="en" sz="1400" dirty="0">
                <a:solidFill>
                  <a:srgbClr val="FF0000"/>
                </a:solidFill>
              </a:rPr>
              <a:t>]. The variance is required to calculate the weight matrix A </a:t>
            </a:r>
            <a:endParaRPr lang="en-US" dirty="0"/>
          </a:p>
        </p:txBody>
      </p:sp>
      <p:pic>
        <p:nvPicPr>
          <p:cNvPr id="2" name="Picture 2" descr="calc_variance.png">
            <a:extLst>
              <a:ext uri="{FF2B5EF4-FFF2-40B4-BE49-F238E27FC236}">
                <a16:creationId xmlns:a16="http://schemas.microsoft.com/office/drawing/2014/main" id="{4E23F9E6-A665-46C0-9A9F-5648E8616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71575"/>
            <a:ext cx="4469484" cy="18645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9B43FC-AE23-4244-A483-C365716F360F}"/>
              </a:ext>
            </a:extLst>
          </p:cNvPr>
          <p:cNvSpPr txBox="1"/>
          <p:nvPr/>
        </p:nvSpPr>
        <p:spPr>
          <a:xfrm>
            <a:off x="393184" y="770321"/>
            <a:ext cx="457200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Part 1: To colorize still Image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29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40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Computation: Code Functional Description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3058496"/>
            <a:ext cx="8229600" cy="186751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Aft>
                <a:spcPts val="1000"/>
              </a:spcAft>
              <a:buNone/>
            </a:pPr>
            <a:r>
              <a:rPr lang="en" sz="1400" dirty="0">
                <a:solidFill>
                  <a:srgbClr val="FF0000"/>
                </a:solidFill>
              </a:rPr>
              <a:t>Step 5: for each pixel </a:t>
            </a:r>
            <a:r>
              <a:rPr lang="en" sz="1400" b="1" dirty="0">
                <a:solidFill>
                  <a:srgbClr val="FF0000"/>
                </a:solidFill>
              </a:rPr>
              <a:t>r</a:t>
            </a:r>
            <a:r>
              <a:rPr lang="en" sz="1400" dirty="0">
                <a:solidFill>
                  <a:srgbClr val="FF0000"/>
                </a:solidFill>
              </a:rPr>
              <a:t>=[</a:t>
            </a:r>
            <a:r>
              <a:rPr lang="en" sz="1400" dirty="0" err="1">
                <a:solidFill>
                  <a:srgbClr val="FF0000"/>
                </a:solidFill>
              </a:rPr>
              <a:t>i,j</a:t>
            </a:r>
            <a:r>
              <a:rPr lang="en" sz="1400" dirty="0">
                <a:solidFill>
                  <a:srgbClr val="FF0000"/>
                </a:solidFill>
              </a:rPr>
              <a:t>], calculate the weight of each pixel in its neighbor based on equation 2 in the paper. The weights will be added into the weight matrix A, to form the linear system Ax = b.</a:t>
            </a:r>
          </a:p>
        </p:txBody>
      </p:sp>
      <p:pic>
        <p:nvPicPr>
          <p:cNvPr id="3" name="Picture 3" descr="calc_weights.png">
            <a:extLst>
              <a:ext uri="{FF2B5EF4-FFF2-40B4-BE49-F238E27FC236}">
                <a16:creationId xmlns:a16="http://schemas.microsoft.com/office/drawing/2014/main" id="{16015767-0EDB-45B3-BD85-045B50B53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28725"/>
            <a:ext cx="5656883" cy="1059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C877DD-3AFE-4111-BEC1-56802D4DDD90}"/>
              </a:ext>
            </a:extLst>
          </p:cNvPr>
          <p:cNvSpPr txBox="1"/>
          <p:nvPr/>
        </p:nvSpPr>
        <p:spPr>
          <a:xfrm>
            <a:off x="393184" y="770321"/>
            <a:ext cx="457200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Part 1: To colorize still Image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471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-3575"/>
            <a:ext cx="8229600" cy="740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Computation: Code Functional Description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90593" y="3790950"/>
            <a:ext cx="3758454" cy="110648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Aft>
                <a:spcPts val="1000"/>
              </a:spcAft>
              <a:buNone/>
            </a:pPr>
            <a:r>
              <a:rPr lang="en" sz="1400" dirty="0">
                <a:solidFill>
                  <a:srgbClr val="FF0000"/>
                </a:solidFill>
              </a:rPr>
              <a:t>Step 6: Once derived the weight matrix A, the colorized image is calculated by solving the linear system Ax = b. The detailed algorithm is shown in the slides of development details.</a:t>
            </a:r>
          </a:p>
        </p:txBody>
      </p:sp>
      <p:pic>
        <p:nvPicPr>
          <p:cNvPr id="2" name="Picture 3" descr="get_color1.png">
            <a:extLst>
              <a:ext uri="{FF2B5EF4-FFF2-40B4-BE49-F238E27FC236}">
                <a16:creationId xmlns:a16="http://schemas.microsoft.com/office/drawing/2014/main" id="{A874AC7F-239A-44B8-B011-4BA9F085E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19" y="667223"/>
            <a:ext cx="3340682" cy="3095979"/>
          </a:xfrm>
          <a:prstGeom prst="rect">
            <a:avLst/>
          </a:prstGeom>
        </p:spPr>
      </p:pic>
      <p:pic>
        <p:nvPicPr>
          <p:cNvPr id="5" name="Picture 5" descr="get_color2.png">
            <a:extLst>
              <a:ext uri="{FF2B5EF4-FFF2-40B4-BE49-F238E27FC236}">
                <a16:creationId xmlns:a16="http://schemas.microsoft.com/office/drawing/2014/main" id="{C37888DC-5738-4D03-B67C-1D13427B9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285" y="667223"/>
            <a:ext cx="4556603" cy="440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5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40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Computation: Code Functional Description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3611989"/>
            <a:ext cx="8229600" cy="131402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Aft>
                <a:spcPts val="1000"/>
              </a:spcAft>
              <a:buNone/>
            </a:pPr>
            <a:r>
              <a:rPr lang="en" sz="1400" dirty="0">
                <a:solidFill>
                  <a:srgbClr val="FF0000"/>
                </a:solidFill>
              </a:rPr>
              <a:t>Step 7: Convert the colorized image from YUV format back to RGB format, and save the output.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C877DD-3AFE-4111-BEC1-56802D4DDD90}"/>
              </a:ext>
            </a:extLst>
          </p:cNvPr>
          <p:cNvSpPr txBox="1"/>
          <p:nvPr/>
        </p:nvSpPr>
        <p:spPr>
          <a:xfrm>
            <a:off x="393184" y="770321"/>
            <a:ext cx="457200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Part 1: To colorize still Image</a:t>
            </a:r>
            <a:endParaRPr lang="en-GB"/>
          </a:p>
        </p:txBody>
      </p:sp>
      <p:pic>
        <p:nvPicPr>
          <p:cNvPr id="2" name="Picture 3" descr="YUV_to_RGB.png">
            <a:extLst>
              <a:ext uri="{FF2B5EF4-FFF2-40B4-BE49-F238E27FC236}">
                <a16:creationId xmlns:a16="http://schemas.microsoft.com/office/drawing/2014/main" id="{7E46BD32-9503-4487-8E7F-F6601B797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082675"/>
            <a:ext cx="4464488" cy="246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3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/>
              <a:t>Original project scope:</a:t>
            </a:r>
          </a:p>
          <a:p>
            <a:pPr>
              <a:buNone/>
            </a:pPr>
            <a:r>
              <a:rPr lang="en" sz="1800" dirty="0"/>
              <a:t>Given a grayscale image marked with some color scribbles, the presented algorithm is able to colorize the image. The colorized image is then compared to the original color image.</a:t>
            </a:r>
          </a:p>
          <a:p>
            <a:pPr lvl="0">
              <a:spcBef>
                <a:spcPts val="0"/>
              </a:spcBef>
              <a:buNone/>
            </a:pPr>
            <a:endParaRPr sz="1800" dirty="0"/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What motivated you to do this project?</a:t>
            </a:r>
          </a:p>
          <a:p>
            <a:pPr lvl="0">
              <a:buNone/>
            </a:pPr>
            <a:r>
              <a:rPr lang="en" sz="1800" dirty="0"/>
              <a:t>In my childhood, I saw some funny black-and-white movies, such as the ones performed by </a:t>
            </a:r>
            <a:r>
              <a:rPr lang="en-US" sz="1800" dirty="0"/>
              <a:t>Charles Spencer Chaplin. At that time, I had a dream to colorize them using the modern colors, and this left me a room for imagination. After learning computational photography, I am finally equipped necessary skills to fulfill my child dream.</a:t>
            </a:r>
            <a:endParaRPr lang="en" sz="1800" dirty="0"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The Goal of Your Project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-3575"/>
            <a:ext cx="8229600" cy="740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Computation: Code Functional Description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90500" y="3021979"/>
            <a:ext cx="8270875" cy="187545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Aft>
                <a:spcPts val="1000"/>
              </a:spcAft>
              <a:buNone/>
            </a:pPr>
            <a:r>
              <a:rPr lang="en" sz="1400" dirty="0">
                <a:solidFill>
                  <a:srgbClr val="FF0000"/>
                </a:solidFill>
              </a:rPr>
              <a:t>Step 1: given the image frames extracted from video clip, I first convert the color image into black-and-white images. That is I convert the image from RGB to YUV format, but only keep the Y channel (intensity channel) and ignore the U and V channels (color channels). Then convert back to RGB format.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8A282-0CEB-4F87-82C0-F5B2070647CB}"/>
              </a:ext>
            </a:extLst>
          </p:cNvPr>
          <p:cNvSpPr txBox="1"/>
          <p:nvPr/>
        </p:nvSpPr>
        <p:spPr>
          <a:xfrm>
            <a:off x="393184" y="770321"/>
            <a:ext cx="457200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Part 2: To colorize black and white video clips</a:t>
            </a:r>
            <a:endParaRPr lang="en-GB" dirty="0"/>
          </a:p>
        </p:txBody>
      </p:sp>
      <p:pic>
        <p:nvPicPr>
          <p:cNvPr id="4" name="Picture 6" descr="RGB_to_gray.png">
            <a:extLst>
              <a:ext uri="{FF2B5EF4-FFF2-40B4-BE49-F238E27FC236}">
                <a16:creationId xmlns:a16="http://schemas.microsoft.com/office/drawing/2014/main" id="{96C188AC-0F33-47E8-82D0-CA6DD278A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43000"/>
            <a:ext cx="4163552" cy="103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0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-3575"/>
            <a:ext cx="8229600" cy="740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Computation: Code Functional Description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90500" y="3919538"/>
            <a:ext cx="8270875" cy="116213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Aft>
                <a:spcPts val="1000"/>
              </a:spcAft>
              <a:buNone/>
            </a:pPr>
            <a:r>
              <a:rPr lang="en" sz="1400" dirty="0">
                <a:solidFill>
                  <a:srgbClr val="FF0000"/>
                </a:solidFill>
                <a:latin typeface="Calibri"/>
              </a:rPr>
              <a:t>Step 2: After manually marking the black-and-white image using color scribbles, I used the </a:t>
            </a:r>
            <a:r>
              <a:rPr lang="en" sz="1400" i="1" dirty="0" err="1">
                <a:solidFill>
                  <a:srgbClr val="FF0000"/>
                </a:solidFill>
                <a:latin typeface="Calibri"/>
              </a:rPr>
              <a:t>get_color</a:t>
            </a:r>
            <a:r>
              <a:rPr lang="en" sz="1400" dirty="0">
                <a:solidFill>
                  <a:srgbClr val="FF0000"/>
                </a:solidFill>
                <a:latin typeface="Calibri"/>
              </a:rPr>
              <a:t> in part 1 to colorize the marked image. Then I extended the colorized image to its neighbor black-and-white images. In my test example, I marked and colorized 1 frame for every 10 frames, and extend the colorized frame to the next 9 frames. For example, I colorized the 0th image, and extend its color to frame 1, 2, ..., and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8A282-0CEB-4F87-82C0-F5B2070647CB}"/>
              </a:ext>
            </a:extLst>
          </p:cNvPr>
          <p:cNvSpPr txBox="1"/>
          <p:nvPr/>
        </p:nvSpPr>
        <p:spPr>
          <a:xfrm>
            <a:off x="393184" y="770321"/>
            <a:ext cx="457200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Part 2: To colorize black and white video clips</a:t>
            </a:r>
            <a:endParaRPr lang="en-GB" dirty="0"/>
          </a:p>
        </p:txBody>
      </p:sp>
      <p:pic>
        <p:nvPicPr>
          <p:cNvPr id="2" name="Picture 4" descr="extend_color.png">
            <a:extLst>
              <a:ext uri="{FF2B5EF4-FFF2-40B4-BE49-F238E27FC236}">
                <a16:creationId xmlns:a16="http://schemas.microsoft.com/office/drawing/2014/main" id="{831B8AA3-206A-4730-A57D-C36B6608E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082675"/>
            <a:ext cx="4812405" cy="2771565"/>
          </a:xfrm>
          <a:prstGeom prst="rect">
            <a:avLst/>
          </a:prstGeom>
        </p:spPr>
      </p:pic>
      <p:sp>
        <p:nvSpPr>
          <p:cNvPr id="8" name="Shape 127">
            <a:extLst>
              <a:ext uri="{FF2B5EF4-FFF2-40B4-BE49-F238E27FC236}">
                <a16:creationId xmlns:a16="http://schemas.microsoft.com/office/drawing/2014/main" id="{B4710F3F-46F8-4F84-8001-B3586673183F}"/>
              </a:ext>
            </a:extLst>
          </p:cNvPr>
          <p:cNvSpPr txBox="1">
            <a:spLocks/>
          </p:cNvSpPr>
          <p:nvPr/>
        </p:nvSpPr>
        <p:spPr>
          <a:xfrm>
            <a:off x="5357813" y="905891"/>
            <a:ext cx="3600450" cy="300570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None/>
            </a:pPr>
            <a:r>
              <a:rPr lang="en" sz="1400" dirty="0">
                <a:solidFill>
                  <a:srgbClr val="FF0000"/>
                </a:solidFill>
                <a:latin typeface="Calibri"/>
              </a:rPr>
              <a:t>Given one gray frame and one colorized frame, for each pixel </a:t>
            </a:r>
            <a:r>
              <a:rPr lang="en" sz="1400" b="1" dirty="0">
                <a:solidFill>
                  <a:srgbClr val="FF0000"/>
                </a:solidFill>
                <a:latin typeface="Calibri"/>
              </a:rPr>
              <a:t>r</a:t>
            </a:r>
            <a:r>
              <a:rPr lang="en" sz="1400" dirty="0">
                <a:solidFill>
                  <a:srgbClr val="FF0000"/>
                </a:solidFill>
                <a:latin typeface="Calibri"/>
              </a:rPr>
              <a:t>=[</a:t>
            </a:r>
            <a:r>
              <a:rPr lang="en" sz="1400" dirty="0" err="1">
                <a:solidFill>
                  <a:srgbClr val="FF0000"/>
                </a:solidFill>
                <a:latin typeface="Calibri"/>
              </a:rPr>
              <a:t>i,j</a:t>
            </a:r>
            <a:r>
              <a:rPr lang="en" sz="1400" dirty="0">
                <a:solidFill>
                  <a:srgbClr val="FF0000"/>
                </a:solidFill>
                <a:latin typeface="Calibri"/>
              </a:rPr>
              <a:t>] in the gray frame, I compare its intensity value (Y channel) to intensity values in the neighbor of r with width 5 pixels of the colorized image. I identify the location in the colorized image </a:t>
            </a:r>
            <a:r>
              <a:rPr lang="en" sz="1400" b="1" dirty="0">
                <a:solidFill>
                  <a:srgbClr val="FF0000"/>
                </a:solidFill>
                <a:latin typeface="Calibri"/>
              </a:rPr>
              <a:t>s</a:t>
            </a:r>
            <a:r>
              <a:rPr lang="en" sz="1400" dirty="0">
                <a:solidFill>
                  <a:srgbClr val="FF0000"/>
                </a:solidFill>
                <a:latin typeface="Calibri"/>
              </a:rPr>
              <a:t>=[</a:t>
            </a:r>
            <a:r>
              <a:rPr lang="en" sz="1400" dirty="0" err="1">
                <a:solidFill>
                  <a:srgbClr val="FF0000"/>
                </a:solidFill>
                <a:latin typeface="Calibri"/>
              </a:rPr>
              <a:t>ii,jj</a:t>
            </a:r>
            <a:r>
              <a:rPr lang="en" sz="1400" dirty="0">
                <a:solidFill>
                  <a:srgbClr val="FF0000"/>
                </a:solidFill>
                <a:latin typeface="Calibri"/>
              </a:rPr>
              <a:t>], such that the different Y[</a:t>
            </a:r>
            <a:r>
              <a:rPr lang="en" sz="1400" b="1" dirty="0">
                <a:solidFill>
                  <a:srgbClr val="FF0000"/>
                </a:solidFill>
                <a:latin typeface="Calibri"/>
              </a:rPr>
              <a:t>r</a:t>
            </a:r>
            <a:r>
              <a:rPr lang="en" sz="1400" dirty="0">
                <a:solidFill>
                  <a:srgbClr val="FF0000"/>
                </a:solidFill>
                <a:latin typeface="Calibri"/>
              </a:rPr>
              <a:t>]-Y[</a:t>
            </a:r>
            <a:r>
              <a:rPr lang="en" sz="1400" b="1" dirty="0">
                <a:solidFill>
                  <a:srgbClr val="FF0000"/>
                </a:solidFill>
                <a:latin typeface="Calibri"/>
              </a:rPr>
              <a:t>s</a:t>
            </a:r>
            <a:r>
              <a:rPr lang="en" sz="1400" dirty="0">
                <a:solidFill>
                  <a:srgbClr val="FF0000"/>
                </a:solidFill>
                <a:latin typeface="Calibri"/>
              </a:rPr>
              <a:t>] is minimized in the neighbor of pixel </a:t>
            </a:r>
            <a:r>
              <a:rPr lang="en" sz="1400" b="1" dirty="0">
                <a:solidFill>
                  <a:srgbClr val="FF0000"/>
                </a:solidFill>
                <a:latin typeface="Calibri"/>
              </a:rPr>
              <a:t>r</a:t>
            </a:r>
            <a:r>
              <a:rPr lang="en" sz="1400" dirty="0">
                <a:solidFill>
                  <a:srgbClr val="FF0000"/>
                </a:solidFill>
                <a:latin typeface="Calibri"/>
              </a:rPr>
              <a:t> with width 5 pixels. Then let U[</a:t>
            </a:r>
            <a:r>
              <a:rPr lang="en" sz="1400" b="1" dirty="0">
                <a:solidFill>
                  <a:srgbClr val="FF0000"/>
                </a:solidFill>
                <a:latin typeface="Calibri"/>
              </a:rPr>
              <a:t>r</a:t>
            </a:r>
            <a:r>
              <a:rPr lang="en" sz="1400" dirty="0">
                <a:solidFill>
                  <a:srgbClr val="FF0000"/>
                </a:solidFill>
                <a:latin typeface="Calibri"/>
              </a:rPr>
              <a:t>] and V[</a:t>
            </a:r>
            <a:r>
              <a:rPr lang="en" sz="1400" b="1" dirty="0">
                <a:solidFill>
                  <a:srgbClr val="FF0000"/>
                </a:solidFill>
                <a:latin typeface="Calibri"/>
              </a:rPr>
              <a:t>r</a:t>
            </a:r>
            <a:r>
              <a:rPr lang="en" sz="1400" dirty="0">
                <a:solidFill>
                  <a:srgbClr val="FF0000"/>
                </a:solidFill>
                <a:latin typeface="Calibri"/>
              </a:rPr>
              <a:t>] values of gray image to equal to U[</a:t>
            </a:r>
            <a:r>
              <a:rPr lang="en" sz="1400" b="1" dirty="0">
                <a:solidFill>
                  <a:srgbClr val="FF0000"/>
                </a:solidFill>
                <a:latin typeface="Calibri"/>
              </a:rPr>
              <a:t>s</a:t>
            </a:r>
            <a:r>
              <a:rPr lang="en" sz="1400" dirty="0">
                <a:solidFill>
                  <a:srgbClr val="FF0000"/>
                </a:solidFill>
                <a:latin typeface="Calibri"/>
              </a:rPr>
              <a:t>] and V[</a:t>
            </a:r>
            <a:r>
              <a:rPr lang="en" sz="1400" b="1" dirty="0">
                <a:solidFill>
                  <a:srgbClr val="FF0000"/>
                </a:solidFill>
                <a:latin typeface="Calibri"/>
              </a:rPr>
              <a:t>s</a:t>
            </a:r>
            <a:r>
              <a:rPr lang="en" sz="1400" dirty="0">
                <a:solidFill>
                  <a:srgbClr val="FF0000"/>
                </a:solidFill>
                <a:latin typeface="Calibri"/>
              </a:rPr>
              <a:t>] of colorized image</a:t>
            </a:r>
            <a:endParaRPr lang="en-US">
              <a:latin typeface="Calibri"/>
            </a:endParaRPr>
          </a:p>
          <a:p>
            <a:pPr>
              <a:buNone/>
            </a:pPr>
            <a:r>
              <a:rPr lang="en" sz="1400" dirty="0" err="1">
                <a:solidFill>
                  <a:srgbClr val="FF0000"/>
                </a:solidFill>
                <a:latin typeface="Calibri"/>
              </a:rPr>
              <a:t>gray_U</a:t>
            </a:r>
            <a:r>
              <a:rPr lang="en" sz="1400" dirty="0">
                <a:solidFill>
                  <a:srgbClr val="FF0000"/>
                </a:solidFill>
                <a:latin typeface="Calibri"/>
              </a:rPr>
              <a:t>[</a:t>
            </a:r>
            <a:r>
              <a:rPr lang="en" sz="1400" dirty="0" err="1">
                <a:solidFill>
                  <a:srgbClr val="FF0000"/>
                </a:solidFill>
                <a:latin typeface="Calibri"/>
              </a:rPr>
              <a:t>i,j</a:t>
            </a:r>
            <a:r>
              <a:rPr lang="en" sz="1400" dirty="0">
                <a:solidFill>
                  <a:srgbClr val="FF0000"/>
                </a:solidFill>
                <a:latin typeface="Calibri"/>
              </a:rPr>
              <a:t>] = </a:t>
            </a:r>
            <a:r>
              <a:rPr lang="en" sz="1400" dirty="0" err="1">
                <a:solidFill>
                  <a:srgbClr val="FF0000"/>
                </a:solidFill>
                <a:latin typeface="Calibri"/>
              </a:rPr>
              <a:t>colorized_U</a:t>
            </a:r>
            <a:r>
              <a:rPr lang="en" sz="1400" dirty="0">
                <a:solidFill>
                  <a:srgbClr val="FF0000"/>
                </a:solidFill>
                <a:latin typeface="Calibri"/>
              </a:rPr>
              <a:t>[</a:t>
            </a:r>
            <a:r>
              <a:rPr lang="en" sz="1400" dirty="0" err="1">
                <a:solidFill>
                  <a:srgbClr val="FF0000"/>
                </a:solidFill>
                <a:latin typeface="Calibri"/>
              </a:rPr>
              <a:t>ii,jj</a:t>
            </a:r>
            <a:r>
              <a:rPr lang="en" sz="1400" dirty="0">
                <a:solidFill>
                  <a:srgbClr val="FF0000"/>
                </a:solidFill>
                <a:latin typeface="Calibri"/>
              </a:rPr>
              <a:t>]</a:t>
            </a:r>
          </a:p>
          <a:p>
            <a:pPr>
              <a:buNone/>
            </a:pPr>
            <a:r>
              <a:rPr lang="en" sz="1400" dirty="0" err="1">
                <a:solidFill>
                  <a:srgbClr val="FF0000"/>
                </a:solidFill>
                <a:latin typeface="Calibri"/>
              </a:rPr>
              <a:t>gray_V</a:t>
            </a:r>
            <a:r>
              <a:rPr lang="en" sz="1400" dirty="0">
                <a:solidFill>
                  <a:srgbClr val="FF0000"/>
                </a:solidFill>
                <a:latin typeface="Calibri"/>
              </a:rPr>
              <a:t>[</a:t>
            </a:r>
            <a:r>
              <a:rPr lang="en" sz="1400" dirty="0" err="1">
                <a:solidFill>
                  <a:srgbClr val="FF0000"/>
                </a:solidFill>
                <a:latin typeface="Calibri"/>
              </a:rPr>
              <a:t>i,j</a:t>
            </a:r>
            <a:r>
              <a:rPr lang="en" sz="1400" dirty="0">
                <a:solidFill>
                  <a:srgbClr val="FF0000"/>
                </a:solidFill>
                <a:latin typeface="Calibri"/>
              </a:rPr>
              <a:t>] = </a:t>
            </a:r>
            <a:r>
              <a:rPr lang="en" sz="1400" dirty="0" err="1">
                <a:solidFill>
                  <a:srgbClr val="FF0000"/>
                </a:solidFill>
                <a:latin typeface="Calibri"/>
              </a:rPr>
              <a:t>colorized_V</a:t>
            </a:r>
            <a:r>
              <a:rPr lang="en" sz="1400" dirty="0">
                <a:solidFill>
                  <a:srgbClr val="FF0000"/>
                </a:solidFill>
                <a:latin typeface="Calibri"/>
              </a:rPr>
              <a:t>[</a:t>
            </a:r>
            <a:r>
              <a:rPr lang="en" sz="1400" dirty="0" err="1">
                <a:solidFill>
                  <a:srgbClr val="FF0000"/>
                </a:solidFill>
                <a:latin typeface="Calibri"/>
              </a:rPr>
              <a:t>ii,jj</a:t>
            </a:r>
            <a:r>
              <a:rPr lang="en" sz="1400" dirty="0">
                <a:solidFill>
                  <a:srgbClr val="FF0000"/>
                </a:solidFill>
                <a:latin typeface="Calibri"/>
              </a:rPr>
              <a:t>]</a:t>
            </a:r>
          </a:p>
          <a:p>
            <a:pPr>
              <a:buNone/>
            </a:pPr>
            <a:r>
              <a:rPr lang="en" sz="1400" dirty="0">
                <a:solidFill>
                  <a:srgbClr val="FF0000"/>
                </a:solidFill>
                <a:latin typeface="Calibri"/>
              </a:rPr>
              <a:t>Finally, I converted the YUV format back to RGB format</a:t>
            </a:r>
          </a:p>
        </p:txBody>
      </p:sp>
    </p:spTree>
    <p:extLst>
      <p:ext uri="{BB962C8B-B14F-4D97-AF65-F5344CB8AC3E}">
        <p14:creationId xmlns:p14="http://schemas.microsoft.com/office/powerpoint/2010/main" val="730930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05976"/>
            <a:ext cx="8229600" cy="635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Resources</a:t>
            </a:r>
            <a:r>
              <a:rPr lang="en"/>
              <a:t> 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887413"/>
            <a:ext cx="8518104" cy="4038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FF0000"/>
              </a:buClr>
              <a:buSzPct val="100000"/>
            </a:pPr>
            <a:r>
              <a:rPr lang="en" sz="1800" dirty="0">
                <a:solidFill>
                  <a:srgbClr val="FF0000"/>
                </a:solidFill>
              </a:rPr>
              <a:t>Source paper</a:t>
            </a:r>
          </a:p>
          <a:p>
            <a:pPr marL="114300" lvl="0" rtl="0">
              <a:spcBef>
                <a:spcPts val="0"/>
              </a:spcBef>
              <a:buClr>
                <a:srgbClr val="FF0000"/>
              </a:buClr>
              <a:buSzPct val="100000"/>
              <a:buNone/>
            </a:pPr>
            <a:r>
              <a:rPr lang="en" sz="1800" dirty="0">
                <a:solidFill>
                  <a:srgbClr val="FF0000"/>
                </a:solidFill>
              </a:rPr>
              <a:t>Anat Levein, Dani Lischinski, Yair Weiss, Colorization using Optimization</a:t>
            </a:r>
          </a:p>
          <a:p>
            <a:pPr lvl="0">
              <a:buNone/>
            </a:pPr>
            <a:r>
              <a:rPr lang="en" sz="1800" dirty="0">
                <a:solidFill>
                  <a:srgbClr val="FF0000"/>
                </a:solidFill>
                <a:hlinkClick r:id="rId3"/>
              </a:rPr>
              <a:t>https://www.cs.huji.ac.il/~yweiss/Colorization/colorization-siggraph04.pdf</a:t>
            </a:r>
            <a:endParaRPr lang="en">
              <a:solidFill>
                <a:schemeClr val="tx1"/>
              </a:solidFill>
              <a:hlinkClick r:id="rId3"/>
            </a:endParaRPr>
          </a:p>
          <a:p>
            <a:pPr>
              <a:buNone/>
            </a:pPr>
            <a:endParaRPr lang="en" sz="1800" dirty="0">
              <a:solidFill>
                <a:srgbClr val="FF0000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rgbClr val="FF0000"/>
              </a:buClr>
              <a:buSzPct val="100000"/>
            </a:pPr>
            <a:r>
              <a:rPr lang="en" sz="1800" dirty="0">
                <a:solidFill>
                  <a:srgbClr val="FF0000"/>
                </a:solidFill>
              </a:rPr>
              <a:t>Source matlab code</a:t>
            </a:r>
          </a:p>
          <a:p>
            <a:pPr lvl="0">
              <a:buNone/>
            </a:pPr>
            <a:r>
              <a:rPr lang="en" sz="1800" dirty="0">
                <a:solidFill>
                  <a:srgbClr val="FF0000"/>
                </a:solidFill>
                <a:hlinkClick r:id="rId4"/>
              </a:rPr>
              <a:t>https://www.cs.huji.ac.il/~yweiss/Colorization/colorization.zip</a:t>
            </a:r>
            <a:endParaRPr lang="en">
              <a:solidFill>
                <a:schemeClr val="tx1"/>
              </a:solidFill>
              <a:hlinkClick r:id="rId4"/>
            </a:endParaRP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rgbClr val="FF0000"/>
              </a:buClr>
              <a:buSzPct val="100000"/>
            </a:pPr>
            <a:r>
              <a:rPr lang="en-US" sz="1800" dirty="0">
                <a:solidFill>
                  <a:srgbClr val="FF0000"/>
                </a:solidFill>
              </a:rPr>
              <a:t>Conversion from RGB to YUV and YUV to RGB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rgbClr val="FF0000"/>
                </a:solidFill>
              </a:rPr>
              <a:t>Jack, K. 2001, Video Demystified, 3</a:t>
            </a:r>
            <a:r>
              <a:rPr lang="en-US" sz="1800" baseline="30000" dirty="0">
                <a:solidFill>
                  <a:srgbClr val="FF0000"/>
                </a:solidFill>
              </a:rPr>
              <a:t>rd</a:t>
            </a:r>
            <a:r>
              <a:rPr lang="en-US" sz="1800" dirty="0">
                <a:solidFill>
                  <a:srgbClr val="FF0000"/>
                </a:solidFill>
              </a:rPr>
              <a:t> edition ed. Elsevier Science &amp; Technology</a:t>
            </a:r>
          </a:p>
          <a:p>
            <a:pPr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457200" indent="-342900"/>
            <a:r>
              <a:rPr lang="en-US" sz="1800" dirty="0">
                <a:solidFill>
                  <a:srgbClr val="FF0000"/>
                </a:solidFill>
              </a:rPr>
              <a:t>Duck image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rgbClr val="FF0000"/>
                </a:solidFill>
              </a:rPr>
              <a:t>https://i.ytimg.com/vi/vufs2Y1pFeQ/maxresdefault.jpg</a:t>
            </a:r>
            <a:endParaRPr lang="en-US">
              <a:solidFill>
                <a:schemeClr val="tx1"/>
              </a:solidFill>
            </a:endParaRPr>
          </a:p>
          <a:p>
            <a:pPr>
              <a:buNone/>
            </a:pP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05976"/>
            <a:ext cx="8229600" cy="635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Resources</a:t>
            </a:r>
            <a:r>
              <a:rPr lang="en"/>
              <a:t> 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887413"/>
            <a:ext cx="8518104" cy="4038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342900">
              <a:buClr>
                <a:srgbClr val="FF0000"/>
              </a:buClr>
            </a:pPr>
            <a:r>
              <a:rPr lang="en" sz="1800" dirty="0">
                <a:solidFill>
                  <a:srgbClr val="FF0000"/>
                </a:solidFill>
              </a:rPr>
              <a:t>Cattle image</a:t>
            </a:r>
          </a:p>
          <a:p>
            <a:pPr>
              <a:buNone/>
            </a:pPr>
            <a:r>
              <a:rPr lang="en" sz="1800" dirty="0">
                <a:solidFill>
                  <a:srgbClr val="FF0000"/>
                </a:solidFill>
              </a:rPr>
              <a:t>https://i.pinimg.com/736x/9f/c4/c6/9fc4c6ce00de0d4ffb3f98f9c7d4e852--cow-face-funny-cows.jpg</a:t>
            </a:r>
            <a:endParaRPr lang="en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457200" indent="-342900"/>
            <a:r>
              <a:rPr lang="en-US" sz="1800" dirty="0">
                <a:solidFill>
                  <a:srgbClr val="FF0000"/>
                </a:solidFill>
              </a:rPr>
              <a:t>Rat image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rgbClr val="FF0000"/>
                </a:solidFill>
              </a:rPr>
              <a:t>https://cdn.vox-cdn.com/thumbor/tSvdZRmVKzBGDXujME9MSw1VqGo=/60x0:939x586/1280x854/cdn.vox-cdn.com/uploads/chorus_image/image/48349001/WINNER-Julian-Rad.0.0.jpg</a:t>
            </a:r>
            <a:endParaRPr lang="en-US">
              <a:solidFill>
                <a:schemeClr val="tx1"/>
              </a:solidFill>
            </a:endParaRPr>
          </a:p>
          <a:p>
            <a:pPr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457200" indent="-342900"/>
            <a:r>
              <a:rPr lang="en-US" sz="1800" dirty="0">
                <a:solidFill>
                  <a:srgbClr val="FF0000"/>
                </a:solidFill>
              </a:rPr>
              <a:t>Girl image from </a:t>
            </a:r>
            <a:r>
              <a:rPr lang="en-US" sz="1800" dirty="0" err="1">
                <a:solidFill>
                  <a:srgbClr val="FF0000"/>
                </a:solidFill>
              </a:rPr>
              <a:t>Youtube</a:t>
            </a:r>
            <a:r>
              <a:rPr lang="en-US" sz="1800" dirty="0">
                <a:solidFill>
                  <a:srgbClr val="FF0000"/>
                </a:solidFill>
              </a:rPr>
              <a:t> using screen shot</a:t>
            </a:r>
          </a:p>
          <a:p>
            <a:pPr>
              <a:buNone/>
            </a:pPr>
            <a:r>
              <a:rPr lang="en-US" sz="1800" dirty="0">
                <a:solidFill>
                  <a:srgbClr val="FF0000"/>
                </a:solidFill>
              </a:rPr>
              <a:t>https://www.youtube.com/watch?v=HgmDCkkLQT0</a:t>
            </a:r>
            <a:endParaRPr lang="en-US">
              <a:solidFill>
                <a:schemeClr val="tx1"/>
              </a:solidFill>
            </a:endParaRPr>
          </a:p>
          <a:p>
            <a:pPr>
              <a:buNone/>
            </a:pP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  <p:extLst>
      <p:ext uri="{BB962C8B-B14F-4D97-AF65-F5344CB8AC3E}">
        <p14:creationId xmlns:p14="http://schemas.microsoft.com/office/powerpoint/2010/main" val="975227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05976"/>
            <a:ext cx="8229600" cy="562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Appendix: Your Code 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813599"/>
            <a:ext cx="8229600" cy="383936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 dirty="0"/>
              <a:t>Code Language: </a:t>
            </a:r>
            <a:r>
              <a:rPr lang="en" sz="1800" dirty="0">
                <a:solidFill>
                  <a:srgbClr val="FF0000"/>
                </a:solidFill>
              </a:rPr>
              <a:t> </a:t>
            </a:r>
            <a:r>
              <a:rPr lang="en" sz="1800" dirty="0">
                <a:solidFill>
                  <a:srgbClr val="0000FF"/>
                </a:solidFill>
              </a:rPr>
              <a:t>Python 2.7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sz="1800" b="1" dirty="0"/>
          </a:p>
          <a:p>
            <a:pPr lvl="0">
              <a:spcBef>
                <a:spcPts val="0"/>
              </a:spcBef>
              <a:buNone/>
            </a:pPr>
            <a:r>
              <a:rPr lang="en" sz="1800" b="1" dirty="0"/>
              <a:t>List of code files:</a:t>
            </a:r>
          </a:p>
          <a:p>
            <a:pPr marL="457200" lvl="0" indent="-342900" rtl="0">
              <a:spcBef>
                <a:spcPts val="300"/>
              </a:spcBef>
              <a:spcAft>
                <a:spcPts val="300"/>
              </a:spcAft>
              <a:buClr>
                <a:srgbClr val="0000FF"/>
              </a:buClr>
              <a:buSzPct val="100000"/>
            </a:pPr>
            <a:r>
              <a:rPr lang="en" sz="1800" i="1" dirty="0">
                <a:solidFill>
                  <a:srgbClr val="0000FF"/>
                </a:solidFill>
              </a:rPr>
              <a:t>ReadMe.txt</a:t>
            </a:r>
          </a:p>
          <a:p>
            <a:pPr marL="457200" lvl="0" indent="-342900" rtl="0">
              <a:spcBef>
                <a:spcPts val="300"/>
              </a:spcBef>
              <a:spcAft>
                <a:spcPts val="300"/>
              </a:spcAft>
              <a:buClr>
                <a:srgbClr val="0000FF"/>
              </a:buClr>
              <a:buSzPct val="100000"/>
            </a:pPr>
            <a:r>
              <a:rPr lang="en-US" sz="1800" i="1" dirty="0">
                <a:solidFill>
                  <a:srgbClr val="0000FF"/>
                </a:solidFill>
              </a:rPr>
              <a:t>C</a:t>
            </a:r>
            <a:r>
              <a:rPr lang="en" sz="1800" i="1" dirty="0">
                <a:solidFill>
                  <a:srgbClr val="0000FF"/>
                </a:solidFill>
              </a:rPr>
              <a:t>olorize_Img.py</a:t>
            </a:r>
          </a:p>
          <a:p>
            <a:pPr marL="457200" lvl="0" indent="-342900" rtl="0">
              <a:spcBef>
                <a:spcPts val="300"/>
              </a:spcBef>
              <a:spcAft>
                <a:spcPts val="300"/>
              </a:spcAft>
              <a:buClr>
                <a:srgbClr val="0000FF"/>
              </a:buClr>
              <a:buSzPct val="100000"/>
            </a:pPr>
            <a:r>
              <a:rPr lang="en" sz="1800" i="1" dirty="0">
                <a:solidFill>
                  <a:srgbClr val="0000FF"/>
                </a:solidFill>
              </a:rPr>
              <a:t>Colorize_Video.py</a:t>
            </a:r>
          </a:p>
          <a:p>
            <a:pPr marL="114300">
              <a:buClr>
                <a:srgbClr val="0000FF"/>
              </a:buClr>
              <a:buNone/>
            </a:pPr>
            <a:endParaRPr lang="en" sz="1800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" sz="1800" dirty="0">
                <a:solidFill>
                  <a:srgbClr val="0000FF"/>
                </a:solidFill>
              </a:rPr>
              <a:t>Note: </a:t>
            </a:r>
            <a:r>
              <a:rPr lang="en" sz="1800" i="1" dirty="0">
                <a:solidFill>
                  <a:srgbClr val="0000FF"/>
                </a:solidFill>
              </a:rPr>
              <a:t>ReadMe.txt </a:t>
            </a:r>
            <a:r>
              <a:rPr lang="en" sz="1800" dirty="0">
                <a:solidFill>
                  <a:srgbClr val="0000FF"/>
                </a:solidFill>
              </a:rPr>
              <a:t>includes the instructions to run python code</a:t>
            </a:r>
            <a:endParaRPr lang="en" sz="1800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05976"/>
            <a:ext cx="8229600" cy="509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/>
              <a:t>Credits or Thanks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874713"/>
            <a:ext cx="8526769" cy="372586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14300">
              <a:buClr>
                <a:srgbClr val="0000FF"/>
              </a:buClr>
              <a:buNone/>
            </a:pPr>
            <a:r>
              <a:rPr lang="en" sz="1800" dirty="0">
                <a:solidFill>
                  <a:srgbClr val="0000FF"/>
                </a:solidFill>
              </a:rPr>
              <a:t>I would like to thank the following tool provider for my final project</a:t>
            </a:r>
          </a:p>
          <a:p>
            <a:pPr marL="114300">
              <a:buNone/>
            </a:pPr>
            <a:endParaRPr lang="en" sz="1800" dirty="0">
              <a:solidFill>
                <a:srgbClr val="0000FF"/>
              </a:solidFill>
            </a:endParaRPr>
          </a:p>
          <a:p>
            <a:pPr marL="457200" lvl="0" indent="-34290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n" sz="1800" dirty="0">
                <a:solidFill>
                  <a:srgbClr val="0000FF"/>
                </a:solidFill>
              </a:rPr>
              <a:t>Online converter from video to frames</a:t>
            </a:r>
            <a:endParaRPr lang="en" dirty="0">
              <a:solidFill>
                <a:schemeClr val="tx1"/>
              </a:solidFill>
            </a:endParaRPr>
          </a:p>
          <a:p>
            <a:pPr lvl="0">
              <a:buNone/>
            </a:pPr>
            <a:r>
              <a:rPr lang="en" sz="1800" dirty="0">
                <a:solidFill>
                  <a:srgbClr val="0000FF"/>
                </a:solidFill>
              </a:rPr>
              <a:t>http://www.filezigzag.com/Download/DT.aspx?T=107b8c2f-041a-4393-a14c-80fb36a684f5</a:t>
            </a:r>
            <a:endParaRPr lang="en">
              <a:solidFill>
                <a:schemeClr val="tx1"/>
              </a:solidFill>
            </a:endParaRPr>
          </a:p>
          <a:p>
            <a:pPr marL="114300">
              <a:buNone/>
            </a:pPr>
            <a:endParaRPr lang="en" sz="1800" dirty="0">
              <a:solidFill>
                <a:srgbClr val="0000FF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n" sz="1800" dirty="0">
                <a:solidFill>
                  <a:srgbClr val="0000FF"/>
                </a:solidFill>
              </a:rPr>
              <a:t>RGB to YUV conversion formula</a:t>
            </a:r>
          </a:p>
          <a:p>
            <a:pPr>
              <a:buClr>
                <a:srgbClr val="0000FF"/>
              </a:buClr>
              <a:buNone/>
            </a:pPr>
            <a:r>
              <a:rPr lang="en" sz="1800" dirty="0">
                <a:solidFill>
                  <a:srgbClr val="0000FF"/>
                </a:solidFill>
              </a:rPr>
              <a:t>J</a:t>
            </a:r>
            <a:r>
              <a:rPr lang="en-US" sz="1800" dirty="0">
                <a:solidFill>
                  <a:srgbClr val="0000FF"/>
                </a:solidFill>
              </a:rPr>
              <a:t>ack, K. 2001, Video Demystified, 3rd edition ed. Elsevier Science &amp; Technology</a:t>
            </a:r>
          </a:p>
          <a:p>
            <a:pPr>
              <a:buNone/>
            </a:pPr>
            <a:endParaRPr lang="en-US" sz="1800" dirty="0">
              <a:solidFill>
                <a:srgbClr val="0000FF"/>
              </a:solidFill>
            </a:endParaRPr>
          </a:p>
          <a:p>
            <a:pPr marL="457200" indent="-342900"/>
            <a:r>
              <a:rPr lang="en" sz="1800" dirty="0">
                <a:solidFill>
                  <a:srgbClr val="0000FF"/>
                </a:solidFill>
              </a:rPr>
              <a:t>GIF maker</a:t>
            </a:r>
          </a:p>
          <a:p>
            <a:pPr>
              <a:buNone/>
            </a:pPr>
            <a:r>
              <a:rPr lang="en-US" sz="1800" dirty="0">
                <a:solidFill>
                  <a:srgbClr val="0000FF"/>
                </a:solidFill>
              </a:rPr>
              <a:t>http://gifmaker.me/</a:t>
            </a:r>
            <a:endParaRPr lang="en-US">
              <a:solidFill>
                <a:schemeClr val="tx1"/>
              </a:solidFill>
            </a:endParaRPr>
          </a:p>
          <a:p>
            <a:pPr>
              <a:buNone/>
            </a:pPr>
            <a:endParaRPr lang="en-US" sz="1800" dirty="0">
              <a:solidFill>
                <a:srgbClr val="0000FF"/>
              </a:solidFill>
            </a:endParaRPr>
          </a:p>
          <a:p>
            <a:pPr marL="114300">
              <a:buNone/>
            </a:pPr>
            <a:endParaRPr lang="en" sz="1800" dirty="0">
              <a:solidFill>
                <a:srgbClr val="0000FF"/>
              </a:solidFill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221400" y="369125"/>
            <a:ext cx="8701200" cy="566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Scope Changes 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935825"/>
            <a:ext cx="8229600" cy="399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dirty="0">
                <a:solidFill>
                  <a:schemeClr val="dk1"/>
                </a:solidFill>
              </a:rPr>
              <a:t>Did you run into issues that required you to change project scope from your proposal?</a:t>
            </a:r>
          </a:p>
          <a:p>
            <a:pPr>
              <a:buNone/>
            </a:pPr>
            <a:r>
              <a:rPr lang="en-US" sz="1800" dirty="0">
                <a:solidFill>
                  <a:schemeClr val="dk1"/>
                </a:solidFill>
              </a:rPr>
              <a:t>No, I haven't met issues during replication. However, when I finished colorizing still black-and-white images, I still got time remaining before the deadline.  As such, I extended the scope to colorize black-and-white video clips.</a:t>
            </a:r>
            <a:endParaRPr sz="1800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-14494" y="7938"/>
            <a:ext cx="7842250" cy="6115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chemeClr val="dk1"/>
                </a:solidFill>
                <a:latin typeface="calib"/>
              </a:rPr>
              <a:t>Showcase</a:t>
            </a:r>
          </a:p>
        </p:txBody>
      </p:sp>
      <p:pic>
        <p:nvPicPr>
          <p:cNvPr id="8" name="Picture 8" descr="example1_marked.bmp">
            <a:extLst>
              <a:ext uri="{FF2B5EF4-FFF2-40B4-BE49-F238E27FC236}">
                <a16:creationId xmlns:a16="http://schemas.microsoft.com/office/drawing/2014/main" id="{69AD41A9-0A63-452C-9491-00750C71B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924" y="2190750"/>
            <a:ext cx="1183178" cy="1179618"/>
          </a:xfrm>
          <a:prstGeom prst="rect">
            <a:avLst/>
          </a:prstGeom>
        </p:spPr>
      </p:pic>
      <p:pic>
        <p:nvPicPr>
          <p:cNvPr id="10" name="Picture 10" descr="example1_colorized.bmp">
            <a:extLst>
              <a:ext uri="{FF2B5EF4-FFF2-40B4-BE49-F238E27FC236}">
                <a16:creationId xmlns:a16="http://schemas.microsoft.com/office/drawing/2014/main" id="{7077DD6E-AC75-4C0A-B0BF-EA086FB97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924" y="3509119"/>
            <a:ext cx="1183877" cy="1183942"/>
          </a:xfrm>
          <a:prstGeom prst="rect">
            <a:avLst/>
          </a:prstGeom>
        </p:spPr>
      </p:pic>
      <p:pic>
        <p:nvPicPr>
          <p:cNvPr id="12" name="Picture 12" descr="example1_grey.bmp">
            <a:extLst>
              <a:ext uri="{FF2B5EF4-FFF2-40B4-BE49-F238E27FC236}">
                <a16:creationId xmlns:a16="http://schemas.microsoft.com/office/drawing/2014/main" id="{98C99E57-87C3-4C16-AFAD-08D676F57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9924" y="864003"/>
            <a:ext cx="1183015" cy="1183134"/>
          </a:xfrm>
          <a:prstGeom prst="rect">
            <a:avLst/>
          </a:prstGeom>
        </p:spPr>
      </p:pic>
      <p:sp>
        <p:nvSpPr>
          <p:cNvPr id="14" name="Shape 68">
            <a:extLst>
              <a:ext uri="{FF2B5EF4-FFF2-40B4-BE49-F238E27FC236}">
                <a16:creationId xmlns:a16="http://schemas.microsoft.com/office/drawing/2014/main" id="{4C9932EA-0BF3-44FB-AC4F-D3458FDFB6D4}"/>
              </a:ext>
            </a:extLst>
          </p:cNvPr>
          <p:cNvSpPr txBox="1">
            <a:spLocks/>
          </p:cNvSpPr>
          <p:nvPr/>
        </p:nvSpPr>
        <p:spPr>
          <a:xfrm>
            <a:off x="161925" y="914400"/>
            <a:ext cx="814388" cy="8092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 sz="1000" b="1" dirty="0">
                <a:latin typeface="calib"/>
              </a:rPr>
              <a:t>Input 1</a:t>
            </a:r>
            <a:r>
              <a:rPr lang="en-GB" sz="1000" dirty="0">
                <a:latin typeface="calib"/>
              </a:rPr>
              <a:t>: black and white image</a:t>
            </a:r>
            <a:endParaRPr lang="en-US"/>
          </a:p>
          <a:p>
            <a:endParaRPr lang="en-GB" sz="1000" dirty="0">
              <a:latin typeface="calib"/>
            </a:endParaRPr>
          </a:p>
        </p:txBody>
      </p:sp>
      <p:sp>
        <p:nvSpPr>
          <p:cNvPr id="23" name="Shape 68">
            <a:extLst>
              <a:ext uri="{FF2B5EF4-FFF2-40B4-BE49-F238E27FC236}">
                <a16:creationId xmlns:a16="http://schemas.microsoft.com/office/drawing/2014/main" id="{9D1C7D93-2069-4D32-9F47-FE59FC7A3C92}"/>
              </a:ext>
            </a:extLst>
          </p:cNvPr>
          <p:cNvSpPr txBox="1">
            <a:spLocks/>
          </p:cNvSpPr>
          <p:nvPr/>
        </p:nvSpPr>
        <p:spPr>
          <a:xfrm>
            <a:off x="161925" y="2324100"/>
            <a:ext cx="942364" cy="10112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 sz="1000" b="1" dirty="0">
                <a:latin typeface="calib"/>
              </a:rPr>
              <a:t>Input 2</a:t>
            </a:r>
            <a:r>
              <a:rPr lang="en-GB" sz="1000" dirty="0">
                <a:latin typeface="calib"/>
              </a:rPr>
              <a:t>: marked Image</a:t>
            </a:r>
            <a:endParaRPr lang="en-US"/>
          </a:p>
        </p:txBody>
      </p:sp>
      <p:sp>
        <p:nvSpPr>
          <p:cNvPr id="24" name="Shape 68">
            <a:extLst>
              <a:ext uri="{FF2B5EF4-FFF2-40B4-BE49-F238E27FC236}">
                <a16:creationId xmlns:a16="http://schemas.microsoft.com/office/drawing/2014/main" id="{3954A099-9C69-40B7-A4D4-F91F3CAD4818}"/>
              </a:ext>
            </a:extLst>
          </p:cNvPr>
          <p:cNvSpPr txBox="1">
            <a:spLocks/>
          </p:cNvSpPr>
          <p:nvPr/>
        </p:nvSpPr>
        <p:spPr>
          <a:xfrm>
            <a:off x="134898" y="3711719"/>
            <a:ext cx="1010164" cy="55165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 sz="1000" b="1" dirty="0">
                <a:latin typeface="calib"/>
              </a:rPr>
              <a:t>Output</a:t>
            </a:r>
            <a:r>
              <a:rPr lang="en-GB" sz="1000" dirty="0">
                <a:latin typeface="calib"/>
              </a:rPr>
              <a:t>: colorized Image</a:t>
            </a:r>
            <a:endParaRPr lang="en-US"/>
          </a:p>
        </p:txBody>
      </p:sp>
      <p:pic>
        <p:nvPicPr>
          <p:cNvPr id="19" name="Picture 19" descr="grey0000_marked.bmp">
            <a:extLst>
              <a:ext uri="{FF2B5EF4-FFF2-40B4-BE49-F238E27FC236}">
                <a16:creationId xmlns:a16="http://schemas.microsoft.com/office/drawing/2014/main" id="{2C0883B8-511F-4743-AD7A-D94FF178E5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2588" y="868363"/>
            <a:ext cx="2122024" cy="1202190"/>
          </a:xfrm>
          <a:prstGeom prst="rect">
            <a:avLst/>
          </a:prstGeom>
        </p:spPr>
      </p:pic>
      <p:pic>
        <p:nvPicPr>
          <p:cNvPr id="22" name="Picture 24" descr="col0000.bmp">
            <a:extLst>
              <a:ext uri="{FF2B5EF4-FFF2-40B4-BE49-F238E27FC236}">
                <a16:creationId xmlns:a16="http://schemas.microsoft.com/office/drawing/2014/main" id="{F862AC7C-E94E-4A81-AB98-B896619050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2588" y="2190750"/>
            <a:ext cx="2129052" cy="1207067"/>
          </a:xfrm>
          <a:prstGeom prst="rect">
            <a:avLst/>
          </a:prstGeom>
        </p:spPr>
      </p:pic>
      <p:pic>
        <p:nvPicPr>
          <p:cNvPr id="26" name="Picture 26" descr="img0000.bmp">
            <a:extLst>
              <a:ext uri="{FF2B5EF4-FFF2-40B4-BE49-F238E27FC236}">
                <a16:creationId xmlns:a16="http://schemas.microsoft.com/office/drawing/2014/main" id="{2AD2A3BE-9600-4DAC-87BF-E2DD679580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2588" y="3516313"/>
            <a:ext cx="2140164" cy="1213493"/>
          </a:xfrm>
          <a:prstGeom prst="rect">
            <a:avLst/>
          </a:prstGeom>
        </p:spPr>
      </p:pic>
      <p:pic>
        <p:nvPicPr>
          <p:cNvPr id="28" name="Picture 28" descr="grey0060_marked.bmp">
            <a:extLst>
              <a:ext uri="{FF2B5EF4-FFF2-40B4-BE49-F238E27FC236}">
                <a16:creationId xmlns:a16="http://schemas.microsoft.com/office/drawing/2014/main" id="{BBA74B9D-DD4A-4484-9D31-30A02A9C5B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6676" y="864049"/>
            <a:ext cx="2107235" cy="1192941"/>
          </a:xfrm>
          <a:prstGeom prst="rect">
            <a:avLst/>
          </a:prstGeom>
        </p:spPr>
      </p:pic>
      <p:pic>
        <p:nvPicPr>
          <p:cNvPr id="30" name="Picture 30" descr="col0060.bmp">
            <a:extLst>
              <a:ext uri="{FF2B5EF4-FFF2-40B4-BE49-F238E27FC236}">
                <a16:creationId xmlns:a16="http://schemas.microsoft.com/office/drawing/2014/main" id="{5A1DE2C1-7FE3-4342-98D6-7B487B8FDE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8055" y="2190750"/>
            <a:ext cx="2115850" cy="1196685"/>
          </a:xfrm>
          <a:prstGeom prst="rect">
            <a:avLst/>
          </a:prstGeom>
        </p:spPr>
      </p:pic>
      <p:pic>
        <p:nvPicPr>
          <p:cNvPr id="32" name="Picture 32" descr="img0060.bmp">
            <a:extLst>
              <a:ext uri="{FF2B5EF4-FFF2-40B4-BE49-F238E27FC236}">
                <a16:creationId xmlns:a16="http://schemas.microsoft.com/office/drawing/2014/main" id="{6444AB82-F640-40E8-BBD0-58652B4328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26213" y="3508375"/>
            <a:ext cx="2126276" cy="1202651"/>
          </a:xfrm>
          <a:prstGeom prst="rect">
            <a:avLst/>
          </a:prstGeom>
        </p:spPr>
      </p:pic>
      <p:sp>
        <p:nvSpPr>
          <p:cNvPr id="41" name="Shape 68">
            <a:extLst>
              <a:ext uri="{FF2B5EF4-FFF2-40B4-BE49-F238E27FC236}">
                <a16:creationId xmlns:a16="http://schemas.microsoft.com/office/drawing/2014/main" id="{C88B57C3-645A-4AE2-B4DC-B0E1A1594280}"/>
              </a:ext>
            </a:extLst>
          </p:cNvPr>
          <p:cNvSpPr txBox="1">
            <a:spLocks/>
          </p:cNvSpPr>
          <p:nvPr/>
        </p:nvSpPr>
        <p:spPr>
          <a:xfrm>
            <a:off x="3190346" y="914400"/>
            <a:ext cx="969036" cy="809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 sz="1000" b="1" dirty="0">
                <a:latin typeface="calib"/>
              </a:rPr>
              <a:t>Input</a:t>
            </a:r>
            <a:r>
              <a:rPr lang="en-GB" sz="1000" dirty="0">
                <a:latin typeface="calib"/>
              </a:rPr>
              <a:t>:</a:t>
            </a:r>
            <a:endParaRPr lang="en-US" dirty="0"/>
          </a:p>
          <a:p>
            <a:pPr algn="l"/>
            <a:r>
              <a:rPr lang="en-GB" sz="1000" dirty="0">
                <a:latin typeface="calib"/>
              </a:rPr>
              <a:t>marked image</a:t>
            </a:r>
            <a:endParaRPr lang="en-US" dirty="0"/>
          </a:p>
          <a:p>
            <a:endParaRPr lang="en-GB" sz="1000" dirty="0">
              <a:latin typeface="calib"/>
            </a:endParaRPr>
          </a:p>
        </p:txBody>
      </p:sp>
      <p:sp>
        <p:nvSpPr>
          <p:cNvPr id="42" name="Shape 68">
            <a:extLst>
              <a:ext uri="{FF2B5EF4-FFF2-40B4-BE49-F238E27FC236}">
                <a16:creationId xmlns:a16="http://schemas.microsoft.com/office/drawing/2014/main" id="{C2EA3DFA-9AAD-4335-83ED-6578F719A09A}"/>
              </a:ext>
            </a:extLst>
          </p:cNvPr>
          <p:cNvSpPr txBox="1">
            <a:spLocks/>
          </p:cNvSpPr>
          <p:nvPr/>
        </p:nvSpPr>
        <p:spPr>
          <a:xfrm>
            <a:off x="3199874" y="2324100"/>
            <a:ext cx="969036" cy="809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 sz="1000" b="1" dirty="0">
                <a:latin typeface="calib"/>
              </a:rPr>
              <a:t>Output</a:t>
            </a:r>
            <a:r>
              <a:rPr lang="en-GB" sz="1000" dirty="0">
                <a:latin typeface="calib"/>
              </a:rPr>
              <a:t>:</a:t>
            </a:r>
            <a:endParaRPr lang="en-US" dirty="0"/>
          </a:p>
          <a:p>
            <a:pPr algn="l"/>
            <a:r>
              <a:rPr lang="en-GB" sz="1000" dirty="0">
                <a:latin typeface="calib"/>
              </a:rPr>
              <a:t>colorized image</a:t>
            </a:r>
          </a:p>
          <a:p>
            <a:endParaRPr lang="en-GB" sz="1000" dirty="0">
              <a:latin typeface="calib"/>
            </a:endParaRPr>
          </a:p>
        </p:txBody>
      </p:sp>
      <p:sp>
        <p:nvSpPr>
          <p:cNvPr id="43" name="Shape 68">
            <a:extLst>
              <a:ext uri="{FF2B5EF4-FFF2-40B4-BE49-F238E27FC236}">
                <a16:creationId xmlns:a16="http://schemas.microsoft.com/office/drawing/2014/main" id="{1AA80BDB-E2A3-4336-AF51-C97E160DA6DC}"/>
              </a:ext>
            </a:extLst>
          </p:cNvPr>
          <p:cNvSpPr txBox="1">
            <a:spLocks/>
          </p:cNvSpPr>
          <p:nvPr/>
        </p:nvSpPr>
        <p:spPr>
          <a:xfrm>
            <a:off x="3209402" y="3695700"/>
            <a:ext cx="969036" cy="809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 sz="1000" b="1" dirty="0">
                <a:latin typeface="calib"/>
              </a:rPr>
              <a:t>Compared to original image</a:t>
            </a:r>
          </a:p>
          <a:p>
            <a:endParaRPr lang="en-GB" sz="1000" dirty="0">
              <a:latin typeface="calib"/>
            </a:endParaRPr>
          </a:p>
        </p:txBody>
      </p:sp>
      <p:sp>
        <p:nvSpPr>
          <p:cNvPr id="44" name="Shape 68">
            <a:extLst>
              <a:ext uri="{FF2B5EF4-FFF2-40B4-BE49-F238E27FC236}">
                <a16:creationId xmlns:a16="http://schemas.microsoft.com/office/drawing/2014/main" id="{DA73A579-9DAA-454C-A3C4-ABBA6546A13C}"/>
              </a:ext>
            </a:extLst>
          </p:cNvPr>
          <p:cNvSpPr txBox="1">
            <a:spLocks/>
          </p:cNvSpPr>
          <p:nvPr/>
        </p:nvSpPr>
        <p:spPr>
          <a:xfrm>
            <a:off x="869950" y="506413"/>
            <a:ext cx="2235200" cy="2842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200" b="1" dirty="0">
                <a:latin typeface="calib"/>
              </a:rPr>
              <a:t>To colorize still image</a:t>
            </a:r>
          </a:p>
          <a:p>
            <a:endParaRPr lang="en-GB" sz="1200" dirty="0">
              <a:latin typeface="calib"/>
            </a:endParaRPr>
          </a:p>
        </p:txBody>
      </p:sp>
      <p:sp>
        <p:nvSpPr>
          <p:cNvPr id="45" name="Shape 68">
            <a:extLst>
              <a:ext uri="{FF2B5EF4-FFF2-40B4-BE49-F238E27FC236}">
                <a16:creationId xmlns:a16="http://schemas.microsoft.com/office/drawing/2014/main" id="{B686E787-B764-41FE-8D06-4E955EE39DAD}"/>
              </a:ext>
            </a:extLst>
          </p:cNvPr>
          <p:cNvSpPr txBox="1">
            <a:spLocks/>
          </p:cNvSpPr>
          <p:nvPr/>
        </p:nvSpPr>
        <p:spPr>
          <a:xfrm>
            <a:off x="4239956" y="506413"/>
            <a:ext cx="3648154" cy="2841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200" b="1" dirty="0">
                <a:latin typeface="calib"/>
              </a:rPr>
              <a:t>To colorize black-and-white video clips</a:t>
            </a:r>
          </a:p>
          <a:p>
            <a:endParaRPr lang="en-GB" sz="1200" dirty="0">
              <a:latin typeface="cali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178300" y="107525"/>
            <a:ext cx="47874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Project Pipeline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  <p:sp>
        <p:nvSpPr>
          <p:cNvPr id="80" name="Shape 80"/>
          <p:cNvSpPr/>
          <p:nvPr/>
        </p:nvSpPr>
        <p:spPr>
          <a:xfrm>
            <a:off x="756150" y="1123950"/>
            <a:ext cx="897300" cy="85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Input BW image and marked images in RGB</a:t>
            </a:r>
          </a:p>
        </p:txBody>
      </p:sp>
      <p:sp>
        <p:nvSpPr>
          <p:cNvPr id="81" name="Shape 81"/>
          <p:cNvSpPr/>
          <p:nvPr/>
        </p:nvSpPr>
        <p:spPr>
          <a:xfrm>
            <a:off x="2118750" y="1144125"/>
            <a:ext cx="897300" cy="85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Convert from RGB to YUV format</a:t>
            </a:r>
          </a:p>
        </p:txBody>
      </p:sp>
      <p:sp>
        <p:nvSpPr>
          <p:cNvPr id="82" name="Shape 82"/>
          <p:cNvSpPr/>
          <p:nvPr/>
        </p:nvSpPr>
        <p:spPr>
          <a:xfrm>
            <a:off x="3674700" y="1181536"/>
            <a:ext cx="897300" cy="85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Find the marked area </a:t>
            </a:r>
          </a:p>
        </p:txBody>
      </p:sp>
      <p:sp>
        <p:nvSpPr>
          <p:cNvPr id="83" name="Shape 83"/>
          <p:cNvSpPr/>
          <p:nvPr/>
        </p:nvSpPr>
        <p:spPr>
          <a:xfrm>
            <a:off x="5257800" y="1186422"/>
            <a:ext cx="897300" cy="85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C</a:t>
            </a:r>
            <a:r>
              <a:rPr lang="en" dirty="0"/>
              <a:t>alcualte weights in a neighbor</a:t>
            </a:r>
          </a:p>
        </p:txBody>
      </p:sp>
      <p:sp>
        <p:nvSpPr>
          <p:cNvPr id="84" name="Shape 84"/>
          <p:cNvSpPr/>
          <p:nvPr/>
        </p:nvSpPr>
        <p:spPr>
          <a:xfrm>
            <a:off x="7994904" y="3867150"/>
            <a:ext cx="897300" cy="85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Output</a:t>
            </a:r>
          </a:p>
        </p:txBody>
      </p:sp>
      <p:cxnSp>
        <p:nvCxnSpPr>
          <p:cNvPr id="85" name="Shape 85"/>
          <p:cNvCxnSpPr>
            <a:endCxn id="81" idx="1"/>
          </p:cNvCxnSpPr>
          <p:nvPr/>
        </p:nvCxnSpPr>
        <p:spPr>
          <a:xfrm rot="10800000" flipH="1">
            <a:off x="1077150" y="1572825"/>
            <a:ext cx="1041600" cy="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6" name="Shape 86"/>
          <p:cNvCxnSpPr>
            <a:stCxn id="81" idx="3"/>
            <a:endCxn id="82" idx="1"/>
          </p:cNvCxnSpPr>
          <p:nvPr/>
        </p:nvCxnSpPr>
        <p:spPr>
          <a:xfrm>
            <a:off x="3016050" y="1572825"/>
            <a:ext cx="658650" cy="374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" name="Shape 87"/>
          <p:cNvCxnSpPr>
            <a:stCxn id="82" idx="3"/>
            <a:endCxn id="83" idx="1"/>
          </p:cNvCxnSpPr>
          <p:nvPr/>
        </p:nvCxnSpPr>
        <p:spPr>
          <a:xfrm>
            <a:off x="4572000" y="1610236"/>
            <a:ext cx="685800" cy="488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8" name="Shape 88"/>
          <p:cNvCxnSpPr>
            <a:stCxn id="83" idx="3"/>
            <a:endCxn id="16" idx="1"/>
          </p:cNvCxnSpPr>
          <p:nvPr/>
        </p:nvCxnSpPr>
        <p:spPr>
          <a:xfrm>
            <a:off x="6155100" y="1615122"/>
            <a:ext cx="460326" cy="1110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9" name="Shape 89"/>
          <p:cNvSpPr txBox="1"/>
          <p:nvPr/>
        </p:nvSpPr>
        <p:spPr>
          <a:xfrm>
            <a:off x="506611" y="3223361"/>
            <a:ext cx="7000500" cy="15334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b="1" u="sng" dirty="0">
                <a:solidFill>
                  <a:srgbClr val="FF0000"/>
                </a:solidFill>
              </a:rPr>
              <a:t>To colorize still images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endParaRPr dirty="0">
              <a:solidFill>
                <a:srgbClr val="0000FF"/>
              </a:solidFill>
            </a:endParaRPr>
          </a:p>
          <a:p>
            <a:pPr marL="457200" lvl="0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en" dirty="0">
                <a:solidFill>
                  <a:srgbClr val="0000FF"/>
                </a:solidFill>
              </a:rPr>
              <a:t>Show your major functions and algorithms.</a:t>
            </a:r>
          </a:p>
          <a:p>
            <a:pPr marL="457200" lvl="0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en" dirty="0">
                <a:solidFill>
                  <a:srgbClr val="0000FF"/>
                </a:solidFill>
              </a:rPr>
              <a:t>Explain your steps for the project as you actually completed it.</a:t>
            </a:r>
          </a:p>
          <a:p>
            <a:pPr marL="457200" lvl="0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en" dirty="0">
                <a:solidFill>
                  <a:srgbClr val="0000FF"/>
                </a:solidFill>
              </a:rPr>
              <a:t>Indicate which steps are part of your automatic pipeline, and which are manual.</a:t>
            </a:r>
          </a:p>
          <a:p>
            <a:pPr marL="139700"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</a:pPr>
            <a:endParaRPr lang="en" i="1" dirty="0">
              <a:solidFill>
                <a:srgbClr val="0000FF"/>
              </a:solidFill>
            </a:endParaRPr>
          </a:p>
        </p:txBody>
      </p:sp>
      <p:sp>
        <p:nvSpPr>
          <p:cNvPr id="16" name="Shape 83"/>
          <p:cNvSpPr/>
          <p:nvPr/>
        </p:nvSpPr>
        <p:spPr>
          <a:xfrm>
            <a:off x="6615426" y="1197526"/>
            <a:ext cx="897300" cy="85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Find matrix A and vector b</a:t>
            </a:r>
            <a:endParaRPr lang="en" dirty="0"/>
          </a:p>
        </p:txBody>
      </p:sp>
      <p:cxnSp>
        <p:nvCxnSpPr>
          <p:cNvPr id="21" name="Shape 88"/>
          <p:cNvCxnSpPr>
            <a:stCxn id="27" idx="2"/>
            <a:endCxn id="84" idx="0"/>
          </p:cNvCxnSpPr>
          <p:nvPr/>
        </p:nvCxnSpPr>
        <p:spPr>
          <a:xfrm>
            <a:off x="8443554" y="3429150"/>
            <a:ext cx="0" cy="4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" name="Shape 83"/>
          <p:cNvSpPr/>
          <p:nvPr/>
        </p:nvSpPr>
        <p:spPr>
          <a:xfrm>
            <a:off x="7994904" y="1197526"/>
            <a:ext cx="897300" cy="85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Solve Ax=b</a:t>
            </a:r>
            <a:endParaRPr lang="en" dirty="0"/>
          </a:p>
        </p:txBody>
      </p:sp>
      <p:sp>
        <p:nvSpPr>
          <p:cNvPr id="27" name="Shape 83"/>
          <p:cNvSpPr/>
          <p:nvPr/>
        </p:nvSpPr>
        <p:spPr>
          <a:xfrm>
            <a:off x="7994904" y="2571750"/>
            <a:ext cx="897300" cy="85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Convert from YUV to RGB</a:t>
            </a:r>
            <a:endParaRPr lang="en" dirty="0"/>
          </a:p>
        </p:txBody>
      </p:sp>
      <p:cxnSp>
        <p:nvCxnSpPr>
          <p:cNvPr id="37" name="Shape 88"/>
          <p:cNvCxnSpPr/>
          <p:nvPr/>
        </p:nvCxnSpPr>
        <p:spPr>
          <a:xfrm>
            <a:off x="7575687" y="1612548"/>
            <a:ext cx="460326" cy="1110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" name="Shape 88"/>
          <p:cNvCxnSpPr>
            <a:stCxn id="26" idx="2"/>
            <a:endCxn id="27" idx="0"/>
          </p:cNvCxnSpPr>
          <p:nvPr/>
        </p:nvCxnSpPr>
        <p:spPr>
          <a:xfrm>
            <a:off x="8443554" y="2054926"/>
            <a:ext cx="0" cy="5168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" name="TextBox 31"/>
          <p:cNvSpPr txBox="1"/>
          <p:nvPr/>
        </p:nvSpPr>
        <p:spPr>
          <a:xfrm>
            <a:off x="685800" y="2571750"/>
            <a:ext cx="10668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Manual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34000" y="2571750"/>
            <a:ext cx="10668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Automatic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93125"/>
            <a:ext cx="8229600" cy="573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Demonstration:  Result Sets 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706250"/>
            <a:ext cx="8229600" cy="4437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342900">
              <a:spcAft>
                <a:spcPts val="1000"/>
              </a:spcAft>
              <a:buClr>
                <a:srgbClr val="0000FF"/>
              </a:buClr>
            </a:pPr>
            <a:r>
              <a:rPr lang="en" sz="1800" dirty="0">
                <a:solidFill>
                  <a:srgbClr val="0000FF"/>
                </a:solidFill>
              </a:rPr>
              <a:t>First I tested my code based on the set of images presented in the paper. After successfully replicated the results, I tested my codes based on four sets of my own images, downloaded online.</a:t>
            </a:r>
          </a:p>
          <a:p>
            <a:pPr marL="457200" indent="-342900">
              <a:spcAft>
                <a:spcPts val="1000"/>
              </a:spcAft>
              <a:buClr>
                <a:srgbClr val="0000FF"/>
              </a:buClr>
            </a:pPr>
            <a:endParaRPr lang="en" sz="1800" dirty="0">
              <a:solidFill>
                <a:srgbClr val="0000FF"/>
              </a:solidFill>
            </a:endParaRPr>
          </a:p>
          <a:p>
            <a:pPr marL="457200" indent="-342900">
              <a:spcAft>
                <a:spcPts val="1000"/>
              </a:spcAft>
              <a:buClr>
                <a:srgbClr val="0000FF"/>
              </a:buClr>
            </a:pPr>
            <a:r>
              <a:rPr lang="en" sz="1800" dirty="0">
                <a:solidFill>
                  <a:srgbClr val="0000FF"/>
                </a:solidFill>
              </a:rPr>
              <a:t>Dropbox links to test images:</a:t>
            </a:r>
          </a:p>
          <a:p>
            <a:pPr marL="114300">
              <a:spcAft>
                <a:spcPts val="1000"/>
              </a:spcAft>
              <a:buNone/>
            </a:pPr>
            <a:r>
              <a:rPr lang="en" sz="1600" dirty="0">
                <a:solidFill>
                  <a:srgbClr val="0000FF"/>
                </a:solidFill>
                <a:latin typeface="calib"/>
              </a:rPr>
              <a:t>https://www.dropbox.com/sh/b38gnbpgjp737h8/AAD-mae1x2mGW0dUNZd6Hqjoa?dl=0</a:t>
            </a:r>
            <a:r>
              <a:rPr lang="en" sz="1600" dirty="0">
                <a:solidFill>
                  <a:srgbClr val="0000FF"/>
                </a:solidFill>
              </a:rPr>
              <a:t>  </a:t>
            </a:r>
            <a:endParaRPr lang="en" sz="1600">
              <a:solidFill>
                <a:schemeClr val="tx1"/>
              </a:solidFill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150275"/>
            <a:ext cx="8229600" cy="573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algn="ctr"/>
            <a:r>
              <a:rPr lang="en" sz="3000" dirty="0">
                <a:latin typeface="calib"/>
              </a:rPr>
              <a:t>Demonstration:  Result Sets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  <p:sp>
        <p:nvSpPr>
          <p:cNvPr id="8" name="Shape 68">
            <a:extLst>
              <a:ext uri="{FF2B5EF4-FFF2-40B4-BE49-F238E27FC236}">
                <a16:creationId xmlns:a16="http://schemas.microsoft.com/office/drawing/2014/main" id="{1500DF9B-AB5C-4928-9C89-87A324645DC4}"/>
              </a:ext>
            </a:extLst>
          </p:cNvPr>
          <p:cNvSpPr txBox="1">
            <a:spLocks/>
          </p:cNvSpPr>
          <p:nvPr/>
        </p:nvSpPr>
        <p:spPr>
          <a:xfrm>
            <a:off x="977185" y="2326105"/>
            <a:ext cx="2657475" cy="2484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000" b="1" dirty="0">
                <a:latin typeface="calib"/>
              </a:rPr>
              <a:t>Input 1</a:t>
            </a:r>
            <a:r>
              <a:rPr lang="en-GB" sz="1000" dirty="0">
                <a:latin typeface="calib"/>
              </a:rPr>
              <a:t>: black and white image</a:t>
            </a:r>
            <a:endParaRPr lang="en-US"/>
          </a:p>
          <a:p>
            <a:endParaRPr lang="en-GB" sz="1000" dirty="0">
              <a:latin typeface="calib"/>
            </a:endParaRPr>
          </a:p>
        </p:txBody>
      </p:sp>
      <p:sp>
        <p:nvSpPr>
          <p:cNvPr id="13" name="Shape 68">
            <a:extLst>
              <a:ext uri="{FF2B5EF4-FFF2-40B4-BE49-F238E27FC236}">
                <a16:creationId xmlns:a16="http://schemas.microsoft.com/office/drawing/2014/main" id="{50E50D35-3018-4CF0-8D65-753459E23F57}"/>
              </a:ext>
            </a:extLst>
          </p:cNvPr>
          <p:cNvSpPr txBox="1">
            <a:spLocks/>
          </p:cNvSpPr>
          <p:nvPr/>
        </p:nvSpPr>
        <p:spPr>
          <a:xfrm>
            <a:off x="5217665" y="2318084"/>
            <a:ext cx="2657475" cy="2484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000" b="1" dirty="0">
                <a:latin typeface="calib"/>
              </a:rPr>
              <a:t>Input 2</a:t>
            </a:r>
            <a:r>
              <a:rPr lang="en-GB" sz="1000" dirty="0">
                <a:latin typeface="calib"/>
              </a:rPr>
              <a:t>: marked image</a:t>
            </a:r>
            <a:endParaRPr lang="en-US" dirty="0"/>
          </a:p>
          <a:p>
            <a:endParaRPr lang="en-GB" sz="1000" dirty="0">
              <a:latin typeface="calib"/>
            </a:endParaRPr>
          </a:p>
        </p:txBody>
      </p:sp>
      <p:sp>
        <p:nvSpPr>
          <p:cNvPr id="14" name="Shape 68">
            <a:extLst>
              <a:ext uri="{FF2B5EF4-FFF2-40B4-BE49-F238E27FC236}">
                <a16:creationId xmlns:a16="http://schemas.microsoft.com/office/drawing/2014/main" id="{6ACCDFB4-9BEC-4FFD-9080-798A8346D0C5}"/>
              </a:ext>
            </a:extLst>
          </p:cNvPr>
          <p:cNvSpPr txBox="1">
            <a:spLocks/>
          </p:cNvSpPr>
          <p:nvPr/>
        </p:nvSpPr>
        <p:spPr>
          <a:xfrm>
            <a:off x="5248636" y="4252612"/>
            <a:ext cx="2657475" cy="2484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000" b="1" dirty="0">
                <a:latin typeface="calib"/>
              </a:rPr>
              <a:t>Compared to original image</a:t>
            </a:r>
            <a:endParaRPr lang="en-GB" sz="1000" dirty="0">
              <a:latin typeface="calib"/>
            </a:endParaRPr>
          </a:p>
        </p:txBody>
      </p:sp>
      <p:sp>
        <p:nvSpPr>
          <p:cNvPr id="17" name="Shape 68">
            <a:extLst>
              <a:ext uri="{FF2B5EF4-FFF2-40B4-BE49-F238E27FC236}">
                <a16:creationId xmlns:a16="http://schemas.microsoft.com/office/drawing/2014/main" id="{BAD72AC9-B011-406C-ADBC-4984371670C0}"/>
              </a:ext>
            </a:extLst>
          </p:cNvPr>
          <p:cNvSpPr txBox="1">
            <a:spLocks/>
          </p:cNvSpPr>
          <p:nvPr/>
        </p:nvSpPr>
        <p:spPr>
          <a:xfrm>
            <a:off x="929078" y="4252612"/>
            <a:ext cx="2657475" cy="2484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000" b="1" dirty="0">
                <a:latin typeface="calib"/>
              </a:rPr>
              <a:t>Output</a:t>
            </a:r>
            <a:r>
              <a:rPr lang="en-GB" sz="1000" dirty="0">
                <a:latin typeface="calib"/>
              </a:rPr>
              <a:t>: colorized image</a:t>
            </a:r>
            <a:endParaRPr lang="en-US" dirty="0"/>
          </a:p>
          <a:p>
            <a:endParaRPr lang="en-GB" sz="1000" dirty="0">
              <a:latin typeface="calib"/>
            </a:endParaRPr>
          </a:p>
        </p:txBody>
      </p:sp>
      <p:pic>
        <p:nvPicPr>
          <p:cNvPr id="3" name="Picture 4" descr="example_grey.bmp">
            <a:extLst>
              <a:ext uri="{FF2B5EF4-FFF2-40B4-BE49-F238E27FC236}">
                <a16:creationId xmlns:a16="http://schemas.microsoft.com/office/drawing/2014/main" id="{5347C325-8558-4F3D-B77E-3397C5407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609" y="647700"/>
            <a:ext cx="1943712" cy="1610464"/>
          </a:xfrm>
          <a:prstGeom prst="rect">
            <a:avLst/>
          </a:prstGeom>
        </p:spPr>
      </p:pic>
      <p:pic>
        <p:nvPicPr>
          <p:cNvPr id="7" name="Picture 9" descr="example_marked.bmp">
            <a:extLst>
              <a:ext uri="{FF2B5EF4-FFF2-40B4-BE49-F238E27FC236}">
                <a16:creationId xmlns:a16="http://schemas.microsoft.com/office/drawing/2014/main" id="{00341708-DA44-441E-BF3E-7A0159FD1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733" y="647700"/>
            <a:ext cx="1951400" cy="1617960"/>
          </a:xfrm>
          <a:prstGeom prst="rect">
            <a:avLst/>
          </a:prstGeom>
        </p:spPr>
      </p:pic>
      <p:pic>
        <p:nvPicPr>
          <p:cNvPr id="11" name="Picture 11" descr="example_colorized.bmp">
            <a:extLst>
              <a:ext uri="{FF2B5EF4-FFF2-40B4-BE49-F238E27FC236}">
                <a16:creationId xmlns:a16="http://schemas.microsoft.com/office/drawing/2014/main" id="{BCC79102-B4B7-4735-AF45-5D6CCC1FE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801" y="2647950"/>
            <a:ext cx="1937799" cy="1607058"/>
          </a:xfrm>
          <a:prstGeom prst="rect">
            <a:avLst/>
          </a:prstGeom>
        </p:spPr>
      </p:pic>
      <p:pic>
        <p:nvPicPr>
          <p:cNvPr id="15" name="Picture 15" descr="example_col.bmp">
            <a:extLst>
              <a:ext uri="{FF2B5EF4-FFF2-40B4-BE49-F238E27FC236}">
                <a16:creationId xmlns:a16="http://schemas.microsoft.com/office/drawing/2014/main" id="{82336E2F-5B33-4FBC-B293-C7EE538E19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5766" y="2647950"/>
            <a:ext cx="1944819" cy="161297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3CBF2-7A74-4F77-B467-6382AD1B15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543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150275"/>
            <a:ext cx="8229600" cy="573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latin typeface="calib"/>
              </a:rPr>
              <a:t>Demonstration:  Result Sets (cont’d)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  <p:pic>
        <p:nvPicPr>
          <p:cNvPr id="2" name="Picture 2" descr="grey0000.bmp">
            <a:extLst>
              <a:ext uri="{FF2B5EF4-FFF2-40B4-BE49-F238E27FC236}">
                <a16:creationId xmlns:a16="http://schemas.microsoft.com/office/drawing/2014/main" id="{445066A0-EE52-47BA-8146-A62E3618B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78" y="770021"/>
            <a:ext cx="2742131" cy="1552575"/>
          </a:xfrm>
          <a:prstGeom prst="rect">
            <a:avLst/>
          </a:prstGeom>
        </p:spPr>
      </p:pic>
      <p:pic>
        <p:nvPicPr>
          <p:cNvPr id="4" name="Picture 4" descr="grey0000_marked.bmp">
            <a:extLst>
              <a:ext uri="{FF2B5EF4-FFF2-40B4-BE49-F238E27FC236}">
                <a16:creationId xmlns:a16="http://schemas.microsoft.com/office/drawing/2014/main" id="{297B000F-F259-4947-AAFB-0C31D6A9C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794" y="762000"/>
            <a:ext cx="2742131" cy="1552575"/>
          </a:xfrm>
          <a:prstGeom prst="rect">
            <a:avLst/>
          </a:prstGeom>
        </p:spPr>
      </p:pic>
      <p:pic>
        <p:nvPicPr>
          <p:cNvPr id="6" name="Picture 6" descr="img0000.bmp">
            <a:extLst>
              <a:ext uri="{FF2B5EF4-FFF2-40B4-BE49-F238E27FC236}">
                <a16:creationId xmlns:a16="http://schemas.microsoft.com/office/drawing/2014/main" id="{449437D4-3FD3-4686-9A30-669F01799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794" y="2629401"/>
            <a:ext cx="2742131" cy="1552575"/>
          </a:xfrm>
          <a:prstGeom prst="rect">
            <a:avLst/>
          </a:prstGeom>
        </p:spPr>
      </p:pic>
      <p:sp>
        <p:nvSpPr>
          <p:cNvPr id="8" name="Shape 68">
            <a:extLst>
              <a:ext uri="{FF2B5EF4-FFF2-40B4-BE49-F238E27FC236}">
                <a16:creationId xmlns:a16="http://schemas.microsoft.com/office/drawing/2014/main" id="{1500DF9B-AB5C-4928-9C89-87A324645DC4}"/>
              </a:ext>
            </a:extLst>
          </p:cNvPr>
          <p:cNvSpPr txBox="1">
            <a:spLocks/>
          </p:cNvSpPr>
          <p:nvPr/>
        </p:nvSpPr>
        <p:spPr>
          <a:xfrm>
            <a:off x="977185" y="2326105"/>
            <a:ext cx="2657475" cy="2484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000" b="1" dirty="0">
                <a:latin typeface="calib"/>
              </a:rPr>
              <a:t>Input 1</a:t>
            </a:r>
            <a:r>
              <a:rPr lang="en-GB" sz="1000" dirty="0">
                <a:latin typeface="calib"/>
              </a:rPr>
              <a:t>: black and white image</a:t>
            </a:r>
            <a:endParaRPr lang="en-US"/>
          </a:p>
          <a:p>
            <a:endParaRPr lang="en-GB" sz="1000" dirty="0">
              <a:latin typeface="calib"/>
            </a:endParaRPr>
          </a:p>
        </p:txBody>
      </p:sp>
      <p:sp>
        <p:nvSpPr>
          <p:cNvPr id="13" name="Shape 68">
            <a:extLst>
              <a:ext uri="{FF2B5EF4-FFF2-40B4-BE49-F238E27FC236}">
                <a16:creationId xmlns:a16="http://schemas.microsoft.com/office/drawing/2014/main" id="{50E50D35-3018-4CF0-8D65-753459E23F57}"/>
              </a:ext>
            </a:extLst>
          </p:cNvPr>
          <p:cNvSpPr txBox="1">
            <a:spLocks/>
          </p:cNvSpPr>
          <p:nvPr/>
        </p:nvSpPr>
        <p:spPr>
          <a:xfrm>
            <a:off x="5217665" y="2318084"/>
            <a:ext cx="2657475" cy="2484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000" b="1" dirty="0">
                <a:latin typeface="calib"/>
              </a:rPr>
              <a:t>Input 2</a:t>
            </a:r>
            <a:r>
              <a:rPr lang="en-GB" sz="1000" dirty="0">
                <a:latin typeface="calib"/>
              </a:rPr>
              <a:t>: marked image</a:t>
            </a:r>
            <a:endParaRPr lang="en-US" dirty="0"/>
          </a:p>
          <a:p>
            <a:endParaRPr lang="en-GB" sz="1000" dirty="0">
              <a:latin typeface="calib"/>
            </a:endParaRPr>
          </a:p>
        </p:txBody>
      </p:sp>
      <p:sp>
        <p:nvSpPr>
          <p:cNvPr id="14" name="Shape 68">
            <a:extLst>
              <a:ext uri="{FF2B5EF4-FFF2-40B4-BE49-F238E27FC236}">
                <a16:creationId xmlns:a16="http://schemas.microsoft.com/office/drawing/2014/main" id="{6ACCDFB4-9BEC-4FFD-9080-798A8346D0C5}"/>
              </a:ext>
            </a:extLst>
          </p:cNvPr>
          <p:cNvSpPr txBox="1">
            <a:spLocks/>
          </p:cNvSpPr>
          <p:nvPr/>
        </p:nvSpPr>
        <p:spPr>
          <a:xfrm>
            <a:off x="5362991" y="4252612"/>
            <a:ext cx="2657475" cy="2484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000" b="1" dirty="0">
                <a:latin typeface="calib"/>
              </a:rPr>
              <a:t>Compared to original image</a:t>
            </a:r>
            <a:endParaRPr lang="en-GB" sz="1000" dirty="0">
              <a:latin typeface="calib"/>
            </a:endParaRPr>
          </a:p>
        </p:txBody>
      </p:sp>
      <p:pic>
        <p:nvPicPr>
          <p:cNvPr id="9" name="Picture 9" descr="col0000.bmp">
            <a:extLst>
              <a:ext uri="{FF2B5EF4-FFF2-40B4-BE49-F238E27FC236}">
                <a16:creationId xmlns:a16="http://schemas.microsoft.com/office/drawing/2014/main" id="{5871B905-43CD-4991-AC34-1E95A702C7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078" y="2629401"/>
            <a:ext cx="2742131" cy="1552575"/>
          </a:xfrm>
          <a:prstGeom prst="rect">
            <a:avLst/>
          </a:prstGeom>
        </p:spPr>
      </p:pic>
      <p:sp>
        <p:nvSpPr>
          <p:cNvPr id="17" name="Shape 68">
            <a:extLst>
              <a:ext uri="{FF2B5EF4-FFF2-40B4-BE49-F238E27FC236}">
                <a16:creationId xmlns:a16="http://schemas.microsoft.com/office/drawing/2014/main" id="{BAD72AC9-B011-406C-ADBC-4984371670C0}"/>
              </a:ext>
            </a:extLst>
          </p:cNvPr>
          <p:cNvSpPr txBox="1">
            <a:spLocks/>
          </p:cNvSpPr>
          <p:nvPr/>
        </p:nvSpPr>
        <p:spPr>
          <a:xfrm>
            <a:off x="929078" y="4252612"/>
            <a:ext cx="2657475" cy="2484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000" b="1" dirty="0">
                <a:latin typeface="calib"/>
              </a:rPr>
              <a:t>Output</a:t>
            </a:r>
            <a:r>
              <a:rPr lang="en-GB" sz="1000" dirty="0">
                <a:latin typeface="calib"/>
              </a:rPr>
              <a:t>: colorized image</a:t>
            </a:r>
            <a:endParaRPr lang="en-US" dirty="0"/>
          </a:p>
          <a:p>
            <a:endParaRPr lang="en-GB" sz="1000" dirty="0">
              <a:latin typeface="calib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BE889-3C33-49B7-A4F1-73F70DEBCF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ight 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1075</Words>
  <Application>Microsoft Office PowerPoint</Application>
  <PresentationFormat>On-screen Show (16:9)</PresentationFormat>
  <Paragraphs>119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Light Gradient</vt:lpstr>
      <vt:lpstr>Comp Photography  Final Project</vt:lpstr>
      <vt:lpstr>Image Colorization</vt:lpstr>
      <vt:lpstr>The Goal of Your Project</vt:lpstr>
      <vt:lpstr>Scope Changes </vt:lpstr>
      <vt:lpstr>PowerPoint Presentation</vt:lpstr>
      <vt:lpstr>Project Pipeline</vt:lpstr>
      <vt:lpstr>Demonstration:  Result Sets </vt:lpstr>
      <vt:lpstr>Demonstration:  Result Sets</vt:lpstr>
      <vt:lpstr>Demonstration:  Result Sets (cont’d)</vt:lpstr>
      <vt:lpstr>Demonstration:  Result Sets (cont’d)</vt:lpstr>
      <vt:lpstr>Demonstration:  Result Sets (cont’d)</vt:lpstr>
      <vt:lpstr>Demonstration:  Result Sets (cont’d)</vt:lpstr>
      <vt:lpstr>Project Development</vt:lpstr>
      <vt:lpstr>Project Development – Image Colorization</vt:lpstr>
      <vt:lpstr>Project Development – Image Colorization</vt:lpstr>
      <vt:lpstr>Project Development – Image Colorization</vt:lpstr>
      <vt:lpstr>Project Development – Image Colorization</vt:lpstr>
      <vt:lpstr>Failed Image 1</vt:lpstr>
      <vt:lpstr>Failed Image 2</vt:lpstr>
      <vt:lpstr>Failed Image 3</vt:lpstr>
      <vt:lpstr>Failed Image 4</vt:lpstr>
      <vt:lpstr>Computation: Code Functional Description</vt:lpstr>
      <vt:lpstr>Computation: Code Functional Description</vt:lpstr>
      <vt:lpstr>Computation: Code Functional Description</vt:lpstr>
      <vt:lpstr>Computation: Code Functional Description</vt:lpstr>
      <vt:lpstr>Computation: Code Functional Description</vt:lpstr>
      <vt:lpstr>Computation: Code Functional Description</vt:lpstr>
      <vt:lpstr>Computation: Code Functional Description</vt:lpstr>
      <vt:lpstr>Computation: Code Functional Description</vt:lpstr>
      <vt:lpstr>Computation: Code Functional Description</vt:lpstr>
      <vt:lpstr>Computation: Code Functional Description</vt:lpstr>
      <vt:lpstr>Resources </vt:lpstr>
      <vt:lpstr>Resources </vt:lpstr>
      <vt:lpstr>Appendix: Your Code </vt:lpstr>
      <vt:lpstr>Credits or 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Photography  Final Project</dc:title>
  <cp:lastModifiedBy>Bank of Nova Scotia User</cp:lastModifiedBy>
  <cp:revision>18</cp:revision>
  <dcterms:modified xsi:type="dcterms:W3CDTF">2017-12-02T21:20:36Z</dcterms:modified>
</cp:coreProperties>
</file>