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800"/>
          </a:xfrm>
          <a:prstGeom prst="rect">
            <a:avLst/>
          </a:prstGeom>
        </p:spPr>
        <p:txBody>
          <a:bodyPr anchorCtr="0" anchor="t" bIns="91425" lIns="91425" rIns="91425" wrap="square"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1" name="Shape 11"/>
          <p:cNvSpPr txBox="1"/>
          <p:nvPr>
            <p:ph type="ctrTitle"/>
          </p:nvPr>
        </p:nvSpPr>
        <p:spPr>
          <a:xfrm>
            <a:off x="685800" y="1583342"/>
            <a:ext cx="7772400" cy="11598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4" y="1200150"/>
            <a:ext cx="3994500" cy="372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600"/>
          </a:xfrm>
          <a:prstGeom prst="rect">
            <a:avLst/>
          </a:prstGeom>
        </p:spPr>
        <p:txBody>
          <a:bodyPr anchorCtr="0" anchor="t" bIns="91425" lIns="91425" rIns="91425" wrap="square" tIns="91425"/>
          <a:lstStyle>
            <a:lvl1pPr lvl="0" algn="ctr">
              <a:spcBef>
                <a:spcPts val="0"/>
              </a:spcBef>
              <a:buClr>
                <a:schemeClr val="dk1"/>
              </a:buClr>
              <a:buSzPct val="100000"/>
              <a:buNone/>
              <a:defRPr sz="1800">
                <a:solidFill>
                  <a:schemeClr val="dk1"/>
                </a:solidFill>
              </a:defRPr>
            </a:lvl1pPr>
          </a:lstStyle>
          <a:p/>
        </p:txBody>
      </p:sp>
      <p:sp>
        <p:nvSpPr>
          <p:cNvPr id="27" name="Shape 27"/>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lvl="0">
              <a:spcBef>
                <a:spcPts val="600"/>
              </a:spcBef>
              <a:buSzPct val="100000"/>
              <a:buChar char="●"/>
              <a:defRPr sz="3000"/>
            </a:lvl1pPr>
            <a:lvl2pPr lvl="1">
              <a:spcBef>
                <a:spcPts val="480"/>
              </a:spcBef>
              <a:buSzPct val="100000"/>
              <a:buChar char="○"/>
              <a:defRPr sz="2400"/>
            </a:lvl2pPr>
            <a:lvl3pPr lvl="2">
              <a:spcBef>
                <a:spcPts val="480"/>
              </a:spcBef>
              <a:buSzPct val="100000"/>
              <a:buChar char="■"/>
              <a:defRPr sz="2400"/>
            </a:lvl3pPr>
            <a:lvl4pPr lvl="3">
              <a:spcBef>
                <a:spcPts val="360"/>
              </a:spcBef>
              <a:buSzPct val="100000"/>
              <a:buChar char="●"/>
              <a:defRPr sz="1800"/>
            </a:lvl4pPr>
            <a:lvl5pPr lvl="4">
              <a:spcBef>
                <a:spcPts val="360"/>
              </a:spcBef>
              <a:buSzPct val="100000"/>
              <a:buChar char="○"/>
              <a:defRPr sz="1800"/>
            </a:lvl5pPr>
            <a:lvl6pPr lvl="5">
              <a:spcBef>
                <a:spcPts val="360"/>
              </a:spcBef>
              <a:buSzPct val="100000"/>
              <a:buChar char="■"/>
              <a:defRPr sz="1800"/>
            </a:lvl6pPr>
            <a:lvl7pPr lvl="6">
              <a:spcBef>
                <a:spcPts val="360"/>
              </a:spcBef>
              <a:buSzPct val="100000"/>
              <a:buChar char="●"/>
              <a:defRPr sz="1800"/>
            </a:lvl7pPr>
            <a:lvl8pPr lvl="7">
              <a:spcBef>
                <a:spcPts val="360"/>
              </a:spcBef>
              <a:buSzPct val="100000"/>
              <a:buChar char="○"/>
              <a:defRPr sz="1800"/>
            </a:lvl8pPr>
            <a:lvl9pPr lvl="8">
              <a:spcBef>
                <a:spcPts val="360"/>
              </a:spcBef>
              <a:buSzPct val="100000"/>
              <a:buChar char="■"/>
              <a:defRPr sz="1800"/>
            </a:lvl9pPr>
          </a:lstStyle>
          <a:p/>
        </p:txBody>
      </p:sp>
      <p:sp>
        <p:nvSpPr>
          <p:cNvPr id="8" name="Shape 8"/>
          <p:cNvSpPr txBox="1"/>
          <p:nvPr>
            <p:ph idx="12" type="sldNum"/>
          </p:nvPr>
        </p:nvSpPr>
        <p:spPr>
          <a:xfrm>
            <a:off x="8556791"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iazza.com/class/j6l28ib7gfy7of?cid=4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173275"/>
            <a:ext cx="7772400" cy="1569900"/>
          </a:xfrm>
          <a:prstGeom prst="rect">
            <a:avLst/>
          </a:prstGeom>
        </p:spPr>
        <p:txBody>
          <a:bodyPr anchorCtr="0" anchor="b" bIns="91425" lIns="91425" rIns="91425" wrap="square" tIns="91425">
            <a:noAutofit/>
          </a:bodyPr>
          <a:lstStyle/>
          <a:p>
            <a:pPr lvl="0" rtl="0">
              <a:spcBef>
                <a:spcPts val="0"/>
              </a:spcBef>
              <a:buNone/>
            </a:pPr>
            <a:r>
              <a:rPr lang="en" sz="3600"/>
              <a:t>Computational Photography</a:t>
            </a:r>
          </a:p>
          <a:p>
            <a:pPr lvl="0" rtl="0">
              <a:spcBef>
                <a:spcPts val="0"/>
              </a:spcBef>
              <a:buNone/>
            </a:pPr>
            <a:r>
              <a:rPr lang="en" sz="3600"/>
              <a:t>Assignment #7</a:t>
            </a:r>
          </a:p>
          <a:p>
            <a:pPr lvl="0" rtl="0">
              <a:spcBef>
                <a:spcPts val="0"/>
              </a:spcBef>
              <a:buNone/>
            </a:pPr>
            <a:r>
              <a:rPr lang="en" sz="3600"/>
              <a:t>Video Textures</a:t>
            </a:r>
          </a:p>
        </p:txBody>
      </p:sp>
      <p:sp>
        <p:nvSpPr>
          <p:cNvPr id="35" name="Shape 35"/>
          <p:cNvSpPr txBox="1"/>
          <p:nvPr>
            <p:ph idx="1" type="subTitle"/>
          </p:nvPr>
        </p:nvSpPr>
        <p:spPr>
          <a:xfrm>
            <a:off x="685800" y="2916249"/>
            <a:ext cx="7772400" cy="1014900"/>
          </a:xfrm>
          <a:prstGeom prst="rect">
            <a:avLst/>
          </a:prstGeom>
        </p:spPr>
        <p:txBody>
          <a:bodyPr anchorCtr="0" anchor="t" bIns="91425" lIns="91425" rIns="91425" wrap="square" tIns="91425">
            <a:noAutofit/>
          </a:bodyPr>
          <a:lstStyle/>
          <a:p>
            <a:pPr lvl="0" rtl="0">
              <a:spcBef>
                <a:spcPts val="0"/>
              </a:spcBef>
              <a:buNone/>
            </a:pPr>
            <a:r>
              <a:rPr lang="en"/>
              <a:t>First Last Name</a:t>
            </a:r>
          </a:p>
          <a:p>
            <a:pPr lvl="0" rtl="0">
              <a:spcBef>
                <a:spcPts val="0"/>
              </a:spcBef>
              <a:buNone/>
            </a:pPr>
            <a:r>
              <a:rPr lang="en"/>
              <a:t>Fall 2017</a:t>
            </a:r>
          </a:p>
        </p:txBody>
      </p:sp>
      <p:sp>
        <p:nvSpPr>
          <p:cNvPr id="36" name="Shape 36"/>
          <p:cNvSpPr txBox="1"/>
          <p:nvPr/>
        </p:nvSpPr>
        <p:spPr>
          <a:xfrm>
            <a:off x="0" y="4944075"/>
            <a:ext cx="19860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6"/>
            <a:ext cx="8229600" cy="528900"/>
          </a:xfrm>
          <a:prstGeom prst="rect">
            <a:avLst/>
          </a:prstGeom>
        </p:spPr>
        <p:txBody>
          <a:bodyPr anchorCtr="0" anchor="b" bIns="91425" lIns="91425" rIns="91425" wrap="square" tIns="91425">
            <a:noAutofit/>
          </a:bodyPr>
          <a:lstStyle/>
          <a:p>
            <a:pPr lvl="0" rtl="0" algn="ctr">
              <a:spcBef>
                <a:spcPts val="0"/>
              </a:spcBef>
              <a:buNone/>
            </a:pPr>
            <a:r>
              <a:rPr lang="en" sz="2400"/>
              <a:t>Res</a:t>
            </a:r>
            <a:r>
              <a:rPr lang="en" sz="2400"/>
              <a:t>ources</a:t>
            </a:r>
          </a:p>
        </p:txBody>
      </p:sp>
      <p:sp>
        <p:nvSpPr>
          <p:cNvPr id="113" name="Shape 113"/>
          <p:cNvSpPr txBox="1"/>
          <p:nvPr>
            <p:ph idx="1" type="body"/>
          </p:nvPr>
        </p:nvSpPr>
        <p:spPr>
          <a:xfrm>
            <a:off x="394475" y="851675"/>
            <a:ext cx="8229600" cy="37257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sz="1800">
                <a:solidFill>
                  <a:srgbClr val="FF0000"/>
                </a:solidFill>
              </a:rPr>
              <a:t>Include technical resources that you relied on.</a:t>
            </a:r>
          </a:p>
          <a:p>
            <a:pPr indent="-342900" lvl="0" marL="457200" rtl="0">
              <a:spcBef>
                <a:spcPts val="0"/>
              </a:spcBef>
              <a:buClr>
                <a:srgbClr val="FF0000"/>
              </a:buClr>
              <a:buSzPct val="100000"/>
            </a:pPr>
            <a:r>
              <a:rPr lang="en" sz="1800">
                <a:solidFill>
                  <a:srgbClr val="FF0000"/>
                </a:solidFill>
              </a:rPr>
              <a:t>Stack overflow</a:t>
            </a:r>
          </a:p>
          <a:p>
            <a:pPr indent="-342900" lvl="0" marL="457200" rtl="0">
              <a:spcBef>
                <a:spcPts val="0"/>
              </a:spcBef>
              <a:buClr>
                <a:srgbClr val="FF0000"/>
              </a:buClr>
              <a:buSzPct val="100000"/>
            </a:pPr>
            <a:r>
              <a:rPr lang="en" sz="1800">
                <a:solidFill>
                  <a:srgbClr val="FF0000"/>
                </a:solidFill>
              </a:rPr>
              <a:t>Websites</a:t>
            </a:r>
          </a:p>
          <a:p>
            <a:pPr indent="-342900" lvl="0" marL="457200" rtl="0">
              <a:spcBef>
                <a:spcPts val="0"/>
              </a:spcBef>
              <a:buClr>
                <a:srgbClr val="FF0000"/>
              </a:buClr>
              <a:buSzPct val="100000"/>
            </a:pPr>
            <a:r>
              <a:rPr lang="en" sz="1800">
                <a:solidFill>
                  <a:srgbClr val="FF0000"/>
                </a:solidFill>
              </a:rPr>
              <a:t>Technical papers</a:t>
            </a:r>
          </a:p>
          <a:p>
            <a:pPr indent="-342900" lvl="0" marL="457200" rtl="0">
              <a:spcBef>
                <a:spcPts val="0"/>
              </a:spcBef>
              <a:buClr>
                <a:srgbClr val="FF0000"/>
              </a:buClr>
              <a:buSzPct val="100000"/>
            </a:pPr>
            <a:r>
              <a:rPr lang="en" sz="1800">
                <a:solidFill>
                  <a:srgbClr val="FF0000"/>
                </a:solidFill>
              </a:rPr>
              <a:t>Significant Piazza posts </a:t>
            </a:r>
          </a:p>
          <a:p>
            <a:pPr lvl="0">
              <a:spcBef>
                <a:spcPts val="0"/>
              </a:spcBef>
              <a:buClr>
                <a:schemeClr val="dk1"/>
              </a:buClr>
              <a:buSzPct val="61111"/>
              <a:buFont typeface="Arial"/>
              <a:buNone/>
            </a:pPr>
            <a:r>
              <a:t/>
            </a:r>
            <a:endParaRPr sz="1800">
              <a:solidFill>
                <a:srgbClr val="FF0000"/>
              </a:solidFill>
            </a:endParaRPr>
          </a:p>
          <a:p>
            <a:pPr indent="-342900" lvl="0" marL="457200" rtl="0">
              <a:spcBef>
                <a:spcPts val="0"/>
              </a:spcBef>
              <a:buClr>
                <a:srgbClr val="FF0000"/>
              </a:buClr>
              <a:buSzPct val="100000"/>
            </a:pPr>
            <a:r>
              <a:rPr lang="en" sz="1800">
                <a:solidFill>
                  <a:srgbClr val="FF0000"/>
                </a:solidFill>
              </a:rPr>
              <a:t>Links to other outside sources you may have used</a:t>
            </a:r>
          </a:p>
          <a:p>
            <a:pPr lvl="0">
              <a:spcBef>
                <a:spcPts val="0"/>
              </a:spcBef>
              <a:buClr>
                <a:schemeClr val="dk1"/>
              </a:buClr>
              <a:buSzPct val="61111"/>
              <a:buFont typeface="Arial"/>
              <a:buNone/>
            </a:pPr>
            <a:r>
              <a:t/>
            </a:r>
            <a:endParaRPr sz="1800">
              <a:solidFill>
                <a:srgbClr val="FF0000"/>
              </a:solidFill>
            </a:endParaRPr>
          </a:p>
          <a:p>
            <a:pPr lvl="0">
              <a:spcBef>
                <a:spcPts val="0"/>
              </a:spcBef>
              <a:buClr>
                <a:schemeClr val="dk1"/>
              </a:buClr>
              <a:buSzPct val="61111"/>
              <a:buFont typeface="Arial"/>
              <a:buNone/>
            </a:pPr>
            <a:r>
              <a:t/>
            </a:r>
            <a:endParaRPr sz="1800">
              <a:solidFill>
                <a:srgbClr val="FF0000"/>
              </a:solidFill>
            </a:endParaRPr>
          </a:p>
          <a:p>
            <a:pPr lvl="0">
              <a:spcBef>
                <a:spcPts val="0"/>
              </a:spcBef>
              <a:buClr>
                <a:schemeClr val="dk1"/>
              </a:buClr>
              <a:buSzPct val="61111"/>
              <a:buFont typeface="Arial"/>
              <a:buNone/>
            </a:pPr>
            <a:r>
              <a:t/>
            </a:r>
            <a:endParaRPr sz="1800">
              <a:solidFill>
                <a:srgbClr val="FF0000"/>
              </a:solidFill>
            </a:endParaRPr>
          </a:p>
          <a:p>
            <a:pPr lvl="0" rtl="0">
              <a:spcBef>
                <a:spcPts val="0"/>
              </a:spcBef>
              <a:buClr>
                <a:schemeClr val="dk1"/>
              </a:buClr>
              <a:buSzPct val="61111"/>
              <a:buFont typeface="Arial"/>
              <a:buNone/>
            </a:pPr>
            <a:r>
              <a:rPr b="1" i="1" lang="en" sz="1800">
                <a:solidFill>
                  <a:srgbClr val="FF0000"/>
                </a:solidFill>
              </a:rPr>
              <a:t>Remember:  It’s plagiarism if you don’t reference it!</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rtl="0" algn="ctr">
              <a:spcBef>
                <a:spcPts val="0"/>
              </a:spcBef>
              <a:buClr>
                <a:schemeClr val="dk1"/>
              </a:buClr>
              <a:buSzPct val="36666"/>
              <a:buFont typeface="Arial"/>
              <a:buNone/>
            </a:pPr>
            <a:r>
              <a:rPr lang="en" sz="3000"/>
              <a:t>Above &amp; Beyond</a:t>
            </a:r>
            <a:r>
              <a:rPr lang="en" sz="2400"/>
              <a:t> </a:t>
            </a:r>
            <a:r>
              <a:rPr i="1" lang="en" sz="3000">
                <a:solidFill>
                  <a:srgbClr val="FF0000"/>
                </a:solidFill>
              </a:rPr>
              <a:t>(Optional)</a:t>
            </a:r>
          </a:p>
        </p:txBody>
      </p:sp>
      <p:sp>
        <p:nvSpPr>
          <p:cNvPr id="119" name="Shape 119"/>
          <p:cNvSpPr txBox="1"/>
          <p:nvPr>
            <p:ph idx="1" type="body"/>
          </p:nvPr>
        </p:nvSpPr>
        <p:spPr>
          <a:xfrm>
            <a:off x="457200" y="1019325"/>
            <a:ext cx="8229600" cy="3725700"/>
          </a:xfrm>
          <a:prstGeom prst="rect">
            <a:avLst/>
          </a:prstGeom>
        </p:spPr>
        <p:txBody>
          <a:bodyPr anchorCtr="0" anchor="t" bIns="91425" lIns="91425" rIns="91425" wrap="square" tIns="91425">
            <a:noAutofit/>
          </a:bodyPr>
          <a:lstStyle/>
          <a:p>
            <a:pPr indent="-342900" lvl="0" marL="457200" rtl="0">
              <a:spcBef>
                <a:spcPts val="0"/>
              </a:spcBef>
              <a:spcAft>
                <a:spcPts val="1000"/>
              </a:spcAft>
              <a:buClr>
                <a:schemeClr val="dk1"/>
              </a:buClr>
              <a:buSzPct val="100000"/>
            </a:pPr>
            <a:r>
              <a:rPr lang="en" sz="1800" u="sng">
                <a:solidFill>
                  <a:schemeClr val="hlink"/>
                </a:solidFill>
                <a:hlinkClick r:id="rId3"/>
              </a:rPr>
              <a:t>See the 90% rule</a:t>
            </a:r>
          </a:p>
          <a:p>
            <a:pPr indent="-317500" lvl="1" marL="914400" rtl="0">
              <a:lnSpc>
                <a:spcPct val="115000"/>
              </a:lnSpc>
              <a:spcBef>
                <a:spcPts val="600"/>
              </a:spcBef>
              <a:spcAft>
                <a:spcPts val="1000"/>
              </a:spcAft>
              <a:buClr>
                <a:srgbClr val="FF0000"/>
              </a:buClr>
              <a:buSzPct val="100000"/>
            </a:pPr>
            <a:r>
              <a:rPr i="1" lang="en" sz="1400">
                <a:solidFill>
                  <a:srgbClr val="FF0000"/>
                </a:solidFill>
              </a:rPr>
              <a:t>This section is optional.  It is more important to do well on the basic assignment before attempting A&amp;B.  You may choose to incorporate this material into your report instead of a separate section.  However, if you do so, then you must identify the work you feel was above and beyond the basic assignment requirements.</a:t>
            </a:r>
          </a:p>
          <a:p>
            <a:pPr indent="-317500" lvl="1" marL="914400" rtl="0">
              <a:lnSpc>
                <a:spcPct val="115000"/>
              </a:lnSpc>
              <a:spcBef>
                <a:spcPts val="600"/>
              </a:spcBef>
              <a:spcAft>
                <a:spcPts val="1000"/>
              </a:spcAft>
              <a:buClr>
                <a:srgbClr val="FF0000"/>
              </a:buClr>
              <a:buSzPct val="100000"/>
            </a:pPr>
            <a:r>
              <a:rPr i="1" lang="en" sz="1400">
                <a:solidFill>
                  <a:srgbClr val="FF0000"/>
                </a:solidFill>
              </a:rPr>
              <a:t>Clearly documenting your work and results is critical for high grades -- we cannot evaluate work that you don’t submit.</a:t>
            </a:r>
          </a:p>
          <a:p>
            <a:pPr indent="-317500" lvl="1" marL="914400" rtl="0">
              <a:lnSpc>
                <a:spcPct val="150000"/>
              </a:lnSpc>
              <a:spcBef>
                <a:spcPts val="600"/>
              </a:spcBef>
              <a:spcAft>
                <a:spcPts val="1000"/>
              </a:spcAft>
              <a:buClr>
                <a:srgbClr val="FF0000"/>
              </a:buClr>
              <a:buSzPct val="100000"/>
            </a:pPr>
            <a:r>
              <a:rPr i="1" lang="en" sz="1400">
                <a:solidFill>
                  <a:srgbClr val="FF0000"/>
                </a:solidFill>
              </a:rPr>
              <a:t>Include your references on the Resource page.</a:t>
            </a:r>
          </a:p>
          <a:p>
            <a:pPr indent="-317500" lvl="1" marL="914400" rtl="0">
              <a:lnSpc>
                <a:spcPct val="150000"/>
              </a:lnSpc>
              <a:spcBef>
                <a:spcPts val="600"/>
              </a:spcBef>
              <a:spcAft>
                <a:spcPts val="1000"/>
              </a:spcAft>
              <a:buClr>
                <a:srgbClr val="FF0000"/>
              </a:buClr>
              <a:buSzPct val="100000"/>
            </a:pPr>
            <a:r>
              <a:rPr i="1" lang="en" sz="1400">
                <a:solidFill>
                  <a:srgbClr val="FF0000"/>
                </a:solidFill>
              </a:rPr>
              <a:t>Use as many pages as necessary.</a:t>
            </a:r>
          </a:p>
          <a:p>
            <a:pPr lvl="0" rtl="0" algn="ctr">
              <a:lnSpc>
                <a:spcPct val="150000"/>
              </a:lnSpc>
              <a:spcBef>
                <a:spcPts val="0"/>
              </a:spcBef>
              <a:spcAft>
                <a:spcPts val="1000"/>
              </a:spcAft>
              <a:buClr>
                <a:srgbClr val="000000"/>
              </a:buClr>
              <a:buSzPct val="78571"/>
              <a:buFont typeface="Arial"/>
              <a:buNone/>
            </a:pPr>
            <a:r>
              <a:t/>
            </a:r>
            <a:endParaRPr b="1" i="1" sz="1400">
              <a:solidFill>
                <a:srgbClr val="FF0000"/>
              </a:solidFill>
            </a:endParaRPr>
          </a:p>
          <a:p>
            <a:pPr lvl="0" rtl="0" algn="ctr">
              <a:lnSpc>
                <a:spcPct val="150000"/>
              </a:lnSpc>
              <a:spcBef>
                <a:spcPts val="0"/>
              </a:spcBef>
              <a:spcAft>
                <a:spcPts val="1000"/>
              </a:spcAft>
              <a:buClr>
                <a:srgbClr val="000000"/>
              </a:buClr>
              <a:buSzPct val="78571"/>
              <a:buFont typeface="Arial"/>
              <a:buNone/>
            </a:pPr>
            <a:r>
              <a:rPr b="1" i="1" lang="en" sz="1400">
                <a:solidFill>
                  <a:srgbClr val="FF0000"/>
                </a:solidFill>
              </a:rPr>
              <a:t>REMOVE THESE NOTES FROM YOUR SUBMISSION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Shape 41"/>
          <p:cNvSpPr txBox="1"/>
          <p:nvPr>
            <p:ph idx="1" type="subTitle"/>
          </p:nvPr>
        </p:nvSpPr>
        <p:spPr>
          <a:xfrm>
            <a:off x="524125" y="753575"/>
            <a:ext cx="8387100" cy="4303800"/>
          </a:xfrm>
          <a:prstGeom prst="rect">
            <a:avLst/>
          </a:prstGeom>
        </p:spPr>
        <p:txBody>
          <a:bodyPr anchorCtr="0" anchor="t" bIns="91425" lIns="91425" rIns="91425" wrap="square" tIns="91425">
            <a:noAutofit/>
          </a:bodyPr>
          <a:lstStyle/>
          <a:p>
            <a:pPr lvl="0" rtl="0" algn="l">
              <a:spcBef>
                <a:spcPts val="0"/>
              </a:spcBef>
              <a:buClr>
                <a:schemeClr val="dk1"/>
              </a:buClr>
              <a:buSzPct val="100000"/>
              <a:buFont typeface="Arial"/>
              <a:buNone/>
            </a:pPr>
            <a:r>
              <a:rPr lang="en" sz="1100">
                <a:solidFill>
                  <a:srgbClr val="FF0000"/>
                </a:solidFill>
              </a:rPr>
              <a:t>Quality is important for both of the gifs!  If you find the program returning best loop as only one or two frames, or nearly all of them, you either have a poor alpha value, or a video that does not have a good repeat available. </a:t>
            </a:r>
          </a:p>
          <a:p>
            <a:pPr lvl="0" rtl="0" algn="l">
              <a:spcBef>
                <a:spcPts val="0"/>
              </a:spcBef>
              <a:buClr>
                <a:schemeClr val="dk1"/>
              </a:buClr>
              <a:buSzPct val="100000"/>
              <a:buFont typeface="Arial"/>
              <a:buNone/>
            </a:pPr>
            <a:r>
              <a:t/>
            </a:r>
            <a:endParaRPr sz="1100">
              <a:solidFill>
                <a:srgbClr val="FF0000"/>
              </a:solidFill>
            </a:endParaRPr>
          </a:p>
          <a:p>
            <a:pPr lvl="0" rtl="0" algn="l">
              <a:spcBef>
                <a:spcPts val="0"/>
              </a:spcBef>
              <a:buNone/>
            </a:pPr>
            <a:r>
              <a:rPr lang="en" sz="1100">
                <a:solidFill>
                  <a:srgbClr val="FF0000"/>
                </a:solidFill>
              </a:rPr>
              <a:t>Each section requests a link to your gif, and the images used in your own gif; you will need to host them in a shared drive folder (e.g., google drive, dropbox, etc.).  Graders and peers will use these during grading and peer feedback, so make sure these are gifs you can share, and that you folder is visible to anyone with the link, and that it stays available until class is over.</a:t>
            </a:r>
          </a:p>
          <a:p>
            <a:pPr lvl="0" rtl="0" algn="l">
              <a:spcBef>
                <a:spcPts val="0"/>
              </a:spcBef>
              <a:buClr>
                <a:schemeClr val="dk1"/>
              </a:buClr>
              <a:buSzPct val="100000"/>
              <a:buFont typeface="Arial"/>
              <a:buNone/>
            </a:pPr>
            <a:r>
              <a:t/>
            </a:r>
            <a:endParaRPr sz="1100">
              <a:solidFill>
                <a:srgbClr val="FF0000"/>
              </a:solidFill>
            </a:endParaRPr>
          </a:p>
          <a:p>
            <a:pPr indent="-298450" lvl="0" marL="457200" rtl="0" algn="l">
              <a:spcBef>
                <a:spcPts val="0"/>
              </a:spcBef>
              <a:spcAft>
                <a:spcPts val="1000"/>
              </a:spcAft>
              <a:buClr>
                <a:schemeClr val="dk1"/>
              </a:buClr>
              <a:buSzPct val="100000"/>
              <a:buChar char="●"/>
            </a:pPr>
            <a:r>
              <a:rPr b="1" i="1" lang="en" sz="1100">
                <a:solidFill>
                  <a:schemeClr val="dk1"/>
                </a:solidFill>
              </a:rPr>
              <a:t>You must use the templates provided</a:t>
            </a:r>
            <a:r>
              <a:rPr i="1" lang="en" sz="1100">
                <a:solidFill>
                  <a:schemeClr val="dk1"/>
                </a:solidFill>
              </a:rPr>
              <a:t> for your report, but you may customize them (reduce font size, reply in paragraph or column formats, add illustrations and extra images to aid your explanations, change the background, delete notes such as this page, etc.). You </a:t>
            </a:r>
            <a:r>
              <a:rPr b="1" i="1" lang="en" sz="1100">
                <a:solidFill>
                  <a:schemeClr val="dk1"/>
                </a:solidFill>
              </a:rPr>
              <a:t>may delete </a:t>
            </a:r>
            <a:r>
              <a:rPr b="1" i="1" lang="en" sz="1100">
                <a:solidFill>
                  <a:srgbClr val="FF0000"/>
                </a:solidFill>
              </a:rPr>
              <a:t>optional</a:t>
            </a:r>
            <a:r>
              <a:rPr b="1" i="1" lang="en" sz="1100">
                <a:solidFill>
                  <a:schemeClr val="dk1"/>
                </a:solidFill>
              </a:rPr>
              <a:t> slides</a:t>
            </a:r>
            <a:r>
              <a:rPr i="1" lang="en" sz="1100">
                <a:solidFill>
                  <a:schemeClr val="dk1"/>
                </a:solidFill>
              </a:rPr>
              <a:t> if they are unused in your report.</a:t>
            </a:r>
          </a:p>
          <a:p>
            <a:pPr indent="-298450" lvl="0" marL="457200" rtl="0" algn="l">
              <a:spcBef>
                <a:spcPts val="0"/>
              </a:spcBef>
              <a:spcAft>
                <a:spcPts val="1000"/>
              </a:spcAft>
              <a:buClr>
                <a:schemeClr val="dk1"/>
              </a:buClr>
              <a:buSzPct val="100000"/>
              <a:buChar char="●"/>
            </a:pPr>
            <a:r>
              <a:rPr b="1" i="1" lang="en" sz="1100" u="sng">
                <a:solidFill>
                  <a:srgbClr val="FF0000"/>
                </a:solidFill>
              </a:rPr>
              <a:t>Remove</a:t>
            </a:r>
            <a:r>
              <a:rPr b="1" i="1" lang="en" sz="1100">
                <a:solidFill>
                  <a:srgbClr val="FF0000"/>
                </a:solidFill>
              </a:rPr>
              <a:t> instructor notes</a:t>
            </a:r>
            <a:r>
              <a:rPr i="1" lang="en" sz="1100">
                <a:solidFill>
                  <a:srgbClr val="FF0000"/>
                </a:solidFill>
              </a:rPr>
              <a:t> (usually in red) </a:t>
            </a:r>
            <a:r>
              <a:rPr i="1" lang="en" sz="1100">
                <a:solidFill>
                  <a:schemeClr val="dk1"/>
                </a:solidFill>
              </a:rPr>
              <a:t>from your reports (but</a:t>
            </a:r>
            <a:r>
              <a:rPr b="1" i="1" lang="en" sz="1100">
                <a:solidFill>
                  <a:schemeClr val="dk1"/>
                </a:solidFill>
              </a:rPr>
              <a:t> keep question prompts</a:t>
            </a:r>
            <a:r>
              <a:rPr i="1" lang="en" sz="1100">
                <a:solidFill>
                  <a:schemeClr val="dk1"/>
                </a:solidFill>
              </a:rPr>
              <a:t>).</a:t>
            </a:r>
          </a:p>
          <a:p>
            <a:pPr indent="-298450" lvl="0" marL="457200" rtl="0" algn="l">
              <a:spcBef>
                <a:spcPts val="0"/>
              </a:spcBef>
              <a:spcAft>
                <a:spcPts val="1000"/>
              </a:spcAft>
              <a:buClr>
                <a:srgbClr val="0000FF"/>
              </a:buClr>
              <a:buSzPct val="100000"/>
              <a:buChar char="●"/>
            </a:pPr>
            <a:r>
              <a:rPr b="1" i="1" lang="en" sz="1100" u="sng">
                <a:solidFill>
                  <a:srgbClr val="0000FF"/>
                </a:solidFill>
              </a:rPr>
              <a:t>Replace</a:t>
            </a:r>
            <a:r>
              <a:rPr b="1" i="1" lang="en" sz="1100">
                <a:solidFill>
                  <a:srgbClr val="0000FF"/>
                </a:solidFill>
              </a:rPr>
              <a:t> blue typing </a:t>
            </a:r>
            <a:r>
              <a:rPr i="1" lang="en" sz="1100">
                <a:solidFill>
                  <a:srgbClr val="0000FF"/>
                </a:solidFill>
              </a:rPr>
              <a:t>with your answers</a:t>
            </a:r>
          </a:p>
          <a:p>
            <a:pPr indent="-298450" lvl="0" marL="457200" rtl="0" algn="l">
              <a:spcBef>
                <a:spcPts val="0"/>
              </a:spcBef>
              <a:spcAft>
                <a:spcPts val="1000"/>
              </a:spcAft>
              <a:buClr>
                <a:schemeClr val="dk1"/>
              </a:buClr>
              <a:buSzPct val="100000"/>
              <a:buChar char="●"/>
            </a:pPr>
            <a:r>
              <a:rPr i="1" lang="en" sz="1100">
                <a:solidFill>
                  <a:schemeClr val="dk1"/>
                </a:solidFill>
              </a:rPr>
              <a:t>You may </a:t>
            </a:r>
            <a:r>
              <a:rPr b="1" i="1" lang="en" sz="1100">
                <a:solidFill>
                  <a:schemeClr val="dk1"/>
                </a:solidFill>
              </a:rPr>
              <a:t>add pages as necessary</a:t>
            </a:r>
            <a:r>
              <a:rPr i="1" lang="en" sz="1100">
                <a:solidFill>
                  <a:schemeClr val="dk1"/>
                </a:solidFill>
              </a:rPr>
              <a:t> to best present your work.  We like images, but resize each image to  2MB or less before pasting them into the template to reduce file size and make grading easier.</a:t>
            </a:r>
          </a:p>
          <a:p>
            <a:pPr indent="-298450" lvl="0" marL="457200" rtl="0" algn="l">
              <a:spcBef>
                <a:spcPts val="0"/>
              </a:spcBef>
              <a:spcAft>
                <a:spcPts val="1000"/>
              </a:spcAft>
              <a:buClr>
                <a:schemeClr val="dk1"/>
              </a:buClr>
              <a:buSzPct val="100000"/>
              <a:buChar char="●"/>
            </a:pPr>
            <a:r>
              <a:rPr b="1" i="1" lang="en" sz="1100">
                <a:solidFill>
                  <a:schemeClr val="dk1"/>
                </a:solidFill>
              </a:rPr>
              <a:t>We expect graduate-level answers</a:t>
            </a:r>
            <a:r>
              <a:rPr i="1" lang="en" sz="1100">
                <a:solidFill>
                  <a:schemeClr val="dk1"/>
                </a:solidFill>
              </a:rPr>
              <a:t> that provide clear explanations.  Short, simplistic answers will not receive full credit.  You may need to do research beyond just watching the class videos and reading the technical resource papers.</a:t>
            </a:r>
          </a:p>
          <a:p>
            <a:pPr indent="-298450" lvl="0" marL="457200" rtl="0" algn="l">
              <a:spcBef>
                <a:spcPts val="0"/>
              </a:spcBef>
              <a:spcAft>
                <a:spcPts val="1000"/>
              </a:spcAft>
              <a:buClr>
                <a:schemeClr val="dk1"/>
              </a:buClr>
              <a:buSzPct val="100000"/>
              <a:buChar char="●"/>
            </a:pPr>
            <a:r>
              <a:rPr i="1" lang="en" sz="1100">
                <a:solidFill>
                  <a:schemeClr val="dk1"/>
                </a:solidFill>
              </a:rPr>
              <a:t>When you are done, convert your template report to PDF </a:t>
            </a:r>
            <a:r>
              <a:rPr i="1" lang="en" sz="1100" u="sng">
                <a:solidFill>
                  <a:schemeClr val="dk1"/>
                </a:solidFill>
              </a:rPr>
              <a:t>a</a:t>
            </a:r>
            <a:r>
              <a:rPr b="1" i="1" lang="en" sz="1100" u="sng">
                <a:solidFill>
                  <a:schemeClr val="dk1"/>
                </a:solidFill>
              </a:rPr>
              <a:t>nd then check it</a:t>
            </a:r>
            <a:r>
              <a:rPr b="1" i="1" lang="en" sz="1100">
                <a:solidFill>
                  <a:schemeClr val="dk1"/>
                </a:solidFill>
              </a:rPr>
              <a:t>! </a:t>
            </a:r>
            <a:r>
              <a:rPr i="1" lang="en" sz="1100">
                <a:solidFill>
                  <a:schemeClr val="dk1"/>
                </a:solidFill>
              </a:rPr>
              <a:t> Students often end up with lines cut off on page bottoms, and </a:t>
            </a:r>
            <a:r>
              <a:rPr b="1" i="1" lang="en" sz="1100">
                <a:solidFill>
                  <a:schemeClr val="dk1"/>
                </a:solidFill>
              </a:rPr>
              <a:t>we will not accept replacement work</a:t>
            </a:r>
            <a:r>
              <a:rPr i="1" lang="en" sz="1100">
                <a:solidFill>
                  <a:schemeClr val="dk1"/>
                </a:solidFill>
              </a:rPr>
              <a:t>.  We can only grade what appears in the report.</a:t>
            </a:r>
          </a:p>
          <a:p>
            <a:pPr lvl="0" rtl="0">
              <a:spcBef>
                <a:spcPts val="0"/>
              </a:spcBef>
              <a:spcAft>
                <a:spcPts val="1000"/>
              </a:spcAft>
              <a:buClr>
                <a:schemeClr val="dk1"/>
              </a:buClr>
              <a:buSzPct val="100000"/>
              <a:buFont typeface="Arial"/>
              <a:buNone/>
            </a:pPr>
            <a:r>
              <a:rPr b="1" i="1" lang="en" sz="1100">
                <a:solidFill>
                  <a:srgbClr val="FF0000"/>
                </a:solidFill>
              </a:rPr>
              <a:t>DELETE THIS SLIDE </a:t>
            </a:r>
          </a:p>
          <a:p>
            <a:pPr lvl="0" rtl="0" algn="l">
              <a:spcBef>
                <a:spcPts val="0"/>
              </a:spcBef>
              <a:buNone/>
            </a:pPr>
            <a:r>
              <a:t/>
            </a:r>
            <a:endParaRPr sz="1600"/>
          </a:p>
        </p:txBody>
      </p:sp>
      <p:sp>
        <p:nvSpPr>
          <p:cNvPr id="42" name="Shape 42"/>
          <p:cNvSpPr txBox="1"/>
          <p:nvPr>
            <p:ph type="ctrTitle"/>
          </p:nvPr>
        </p:nvSpPr>
        <p:spPr>
          <a:xfrm>
            <a:off x="685800" y="205149"/>
            <a:ext cx="7772400" cy="441300"/>
          </a:xfrm>
          <a:prstGeom prst="rect">
            <a:avLst/>
          </a:prstGeom>
        </p:spPr>
        <p:txBody>
          <a:bodyPr anchorCtr="0" anchor="b" bIns="91425" lIns="91425" rIns="91425" wrap="square" tIns="91425">
            <a:noAutofit/>
          </a:bodyPr>
          <a:lstStyle/>
          <a:p>
            <a:pPr lvl="0" rtl="0">
              <a:spcBef>
                <a:spcPts val="0"/>
              </a:spcBef>
              <a:buClr>
                <a:schemeClr val="dk1"/>
              </a:buClr>
              <a:buSzPct val="45833"/>
              <a:buFont typeface="Arial"/>
              <a:buNone/>
            </a:pPr>
            <a:r>
              <a:rPr lang="en" sz="2400"/>
              <a:t>Report Guidelines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Shape 47"/>
          <p:cNvSpPr txBox="1"/>
          <p:nvPr/>
        </p:nvSpPr>
        <p:spPr>
          <a:xfrm>
            <a:off x="0" y="4944075"/>
            <a:ext cx="6858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
        <p:nvSpPr>
          <p:cNvPr id="48" name="Shape 48"/>
          <p:cNvSpPr txBox="1"/>
          <p:nvPr>
            <p:ph idx="1" type="body"/>
          </p:nvPr>
        </p:nvSpPr>
        <p:spPr>
          <a:xfrm>
            <a:off x="457200" y="3669000"/>
            <a:ext cx="8060400" cy="1474500"/>
          </a:xfrm>
          <a:prstGeom prst="rect">
            <a:avLst/>
          </a:prstGeom>
        </p:spPr>
        <p:txBody>
          <a:bodyPr anchorCtr="0" anchor="t" bIns="91425" lIns="91425" rIns="91425" wrap="square" tIns="91425">
            <a:noAutofit/>
          </a:bodyPr>
          <a:lstStyle/>
          <a:p>
            <a:pPr lvl="0" rtl="0">
              <a:lnSpc>
                <a:spcPct val="115000"/>
              </a:lnSpc>
              <a:spcBef>
                <a:spcPts val="0"/>
              </a:spcBef>
              <a:buNone/>
            </a:pPr>
            <a:r>
              <a:rPr lang="en" sz="1800">
                <a:solidFill>
                  <a:schemeClr val="dk1"/>
                </a:solidFill>
                <a:latin typeface="Trebuchet MS"/>
                <a:ea typeface="Trebuchet MS"/>
                <a:cs typeface="Trebuchet MS"/>
                <a:sym typeface="Trebuchet MS"/>
              </a:rPr>
              <a:t>What alpha value produced the smoothest loop?</a:t>
            </a:r>
            <a:br>
              <a:rPr lang="en" sz="1800">
                <a:solidFill>
                  <a:schemeClr val="dk1"/>
                </a:solidFill>
                <a:latin typeface="Trebuchet MS"/>
                <a:ea typeface="Trebuchet MS"/>
                <a:cs typeface="Trebuchet MS"/>
                <a:sym typeface="Trebuchet MS"/>
              </a:rPr>
            </a:br>
            <a:r>
              <a:rPr lang="en" sz="1800">
                <a:solidFill>
                  <a:schemeClr val="dk1"/>
                </a:solidFill>
                <a:latin typeface="Trebuchet MS"/>
                <a:ea typeface="Trebuchet MS"/>
                <a:cs typeface="Trebuchet MS"/>
                <a:sym typeface="Trebuchet MS"/>
              </a:rPr>
              <a:t>Link to your candle video texture gif</a:t>
            </a:r>
            <a:r>
              <a:rPr lang="en" sz="1800">
                <a:solidFill>
                  <a:schemeClr val="dk1"/>
                </a:solidFill>
                <a:latin typeface="Trebuchet MS"/>
                <a:ea typeface="Trebuchet MS"/>
                <a:cs typeface="Trebuchet MS"/>
                <a:sym typeface="Trebuchet MS"/>
              </a:rPr>
              <a:t>:</a:t>
            </a:r>
          </a:p>
          <a:p>
            <a:pPr lvl="0" rtl="0">
              <a:lnSpc>
                <a:spcPct val="115000"/>
              </a:lnSpc>
              <a:spcBef>
                <a:spcPts val="0"/>
              </a:spcBef>
              <a:buNone/>
            </a:pPr>
            <a:r>
              <a:t/>
            </a:r>
            <a:endParaRPr i="1" sz="1200">
              <a:solidFill>
                <a:schemeClr val="dk1"/>
              </a:solidFill>
              <a:latin typeface="Trebuchet MS"/>
              <a:ea typeface="Trebuchet MS"/>
              <a:cs typeface="Trebuchet MS"/>
              <a:sym typeface="Trebuchet MS"/>
            </a:endParaRPr>
          </a:p>
          <a:p>
            <a:pPr lvl="0" rtl="0">
              <a:lnSpc>
                <a:spcPct val="115000"/>
              </a:lnSpc>
              <a:spcBef>
                <a:spcPts val="0"/>
              </a:spcBef>
              <a:buNone/>
            </a:pPr>
            <a:r>
              <a:rPr i="1" lang="en" sz="1200">
                <a:solidFill>
                  <a:srgbClr val="666666"/>
                </a:solidFill>
                <a:latin typeface="Trebuchet MS"/>
                <a:ea typeface="Trebuchet MS"/>
                <a:cs typeface="Trebuchet MS"/>
                <a:sym typeface="Trebuchet MS"/>
              </a:rPr>
              <a:t>* Frame filename is from original set of frames</a:t>
            </a:r>
          </a:p>
        </p:txBody>
      </p:sp>
      <p:sp>
        <p:nvSpPr>
          <p:cNvPr id="49" name="Shape 49"/>
          <p:cNvSpPr txBox="1"/>
          <p:nvPr>
            <p:ph type="title"/>
          </p:nvPr>
        </p:nvSpPr>
        <p:spPr>
          <a:xfrm>
            <a:off x="372600" y="138775"/>
            <a:ext cx="8229600" cy="586800"/>
          </a:xfrm>
          <a:prstGeom prst="rect">
            <a:avLst/>
          </a:prstGeom>
        </p:spPr>
        <p:txBody>
          <a:bodyPr anchorCtr="0" anchor="t" bIns="91425" lIns="91425" rIns="91425" wrap="square" tIns="91425">
            <a:noAutofit/>
          </a:bodyPr>
          <a:lstStyle/>
          <a:p>
            <a:pPr lvl="0" rtl="0" algn="ctr">
              <a:spcBef>
                <a:spcPts val="0"/>
              </a:spcBef>
              <a:buNone/>
            </a:pPr>
            <a:r>
              <a:rPr lang="en" sz="2400"/>
              <a:t>Best Results from Sample Input</a:t>
            </a:r>
          </a:p>
        </p:txBody>
      </p:sp>
      <p:pic>
        <p:nvPicPr>
          <p:cNvPr id="50" name="Shape 50"/>
          <p:cNvPicPr preferRelativeResize="0"/>
          <p:nvPr/>
        </p:nvPicPr>
        <p:blipFill>
          <a:blip r:embed="rId3">
            <a:alphaModFix/>
          </a:blip>
          <a:stretch>
            <a:fillRect/>
          </a:stretch>
        </p:blipFill>
        <p:spPr>
          <a:xfrm>
            <a:off x="1359000" y="877900"/>
            <a:ext cx="2211400" cy="1812550"/>
          </a:xfrm>
          <a:prstGeom prst="rect">
            <a:avLst/>
          </a:prstGeom>
          <a:noFill/>
          <a:ln>
            <a:noFill/>
          </a:ln>
        </p:spPr>
      </p:pic>
      <p:pic>
        <p:nvPicPr>
          <p:cNvPr id="51" name="Shape 51"/>
          <p:cNvPicPr preferRelativeResize="0"/>
          <p:nvPr/>
        </p:nvPicPr>
        <p:blipFill>
          <a:blip r:embed="rId3">
            <a:alphaModFix/>
          </a:blip>
          <a:stretch>
            <a:fillRect/>
          </a:stretch>
        </p:blipFill>
        <p:spPr>
          <a:xfrm>
            <a:off x="5549475" y="877900"/>
            <a:ext cx="2211400" cy="1812550"/>
          </a:xfrm>
          <a:prstGeom prst="rect">
            <a:avLst/>
          </a:prstGeom>
          <a:noFill/>
          <a:ln>
            <a:noFill/>
          </a:ln>
        </p:spPr>
      </p:pic>
      <p:sp>
        <p:nvSpPr>
          <p:cNvPr id="52" name="Shape 52"/>
          <p:cNvSpPr txBox="1"/>
          <p:nvPr/>
        </p:nvSpPr>
        <p:spPr>
          <a:xfrm>
            <a:off x="1359000" y="2842775"/>
            <a:ext cx="2619000" cy="586800"/>
          </a:xfrm>
          <a:prstGeom prst="rect">
            <a:avLst/>
          </a:prstGeom>
          <a:noFill/>
          <a:ln>
            <a:noFill/>
          </a:ln>
        </p:spPr>
        <p:txBody>
          <a:bodyPr anchorCtr="0" anchor="t" bIns="91425" lIns="91425" rIns="91425" wrap="square" tIns="91425">
            <a:noAutofit/>
          </a:bodyPr>
          <a:lstStyle/>
          <a:p>
            <a:pPr lvl="0">
              <a:spcBef>
                <a:spcPts val="0"/>
              </a:spcBef>
              <a:buNone/>
            </a:pPr>
            <a:r>
              <a:rPr lang="en"/>
              <a:t>*</a:t>
            </a:r>
            <a:r>
              <a:rPr lang="en"/>
              <a:t>Start frame filename:</a:t>
            </a:r>
          </a:p>
          <a:p>
            <a:pPr lvl="0" rtl="0">
              <a:spcBef>
                <a:spcPts val="0"/>
              </a:spcBef>
              <a:buNone/>
            </a:pPr>
            <a:r>
              <a:rPr lang="en"/>
              <a:t>Index frame number:</a:t>
            </a:r>
          </a:p>
          <a:p>
            <a:pPr lvl="0">
              <a:spcBef>
                <a:spcPts val="0"/>
              </a:spcBef>
              <a:buNone/>
            </a:pPr>
            <a:r>
              <a:t/>
            </a:r>
            <a:endParaRPr/>
          </a:p>
          <a:p>
            <a:pPr lvl="0" algn="r">
              <a:spcBef>
                <a:spcPts val="0"/>
              </a:spcBef>
              <a:buNone/>
            </a:pPr>
            <a:r>
              <a:rPr lang="en"/>
              <a:t>			</a:t>
            </a:r>
          </a:p>
        </p:txBody>
      </p:sp>
      <p:sp>
        <p:nvSpPr>
          <p:cNvPr id="53" name="Shape 53"/>
          <p:cNvSpPr txBox="1"/>
          <p:nvPr/>
        </p:nvSpPr>
        <p:spPr>
          <a:xfrm>
            <a:off x="5590550" y="2842775"/>
            <a:ext cx="2340600" cy="5868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en">
                <a:solidFill>
                  <a:schemeClr val="dk1"/>
                </a:solidFill>
              </a:rPr>
              <a:t>*End frame filename:</a:t>
            </a:r>
          </a:p>
          <a:p>
            <a:pPr lvl="0">
              <a:spcBef>
                <a:spcPts val="0"/>
              </a:spcBef>
              <a:buClr>
                <a:schemeClr val="dk1"/>
              </a:buClr>
              <a:buFont typeface="Arial"/>
              <a:buNone/>
            </a:pPr>
            <a:r>
              <a:rPr lang="en">
                <a:solidFill>
                  <a:schemeClr val="dk1"/>
                </a:solidFill>
              </a:rPr>
              <a:t>Index frame number:</a:t>
            </a:r>
          </a:p>
          <a:p>
            <a:pPr lvl="0" rtl="0">
              <a:spcBef>
                <a:spcPts val="0"/>
              </a:spcBef>
              <a:buNone/>
            </a:pPr>
            <a:r>
              <a:t/>
            </a:r>
            <a:endParaRPr b="1" u="sng"/>
          </a:p>
          <a:p>
            <a:pPr lvl="0" rtl="0">
              <a:spcBef>
                <a:spcPts val="0"/>
              </a:spcBef>
              <a:buNone/>
            </a:pPr>
            <a:r>
              <a:t/>
            </a:r>
            <a:endParaRPr/>
          </a:p>
          <a:p>
            <a:pPr lvl="0" rtl="0" algn="r">
              <a:spcBef>
                <a:spcPts val="0"/>
              </a:spcBef>
              <a:buNone/>
            </a:pPr>
            <a:r>
              <a:rPr lang="en"/>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nvSpPr>
        <p:spPr>
          <a:xfrm>
            <a:off x="0" y="4944075"/>
            <a:ext cx="6858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
        <p:nvSpPr>
          <p:cNvPr id="59" name="Shape 59"/>
          <p:cNvSpPr txBox="1"/>
          <p:nvPr>
            <p:ph idx="1" type="body"/>
          </p:nvPr>
        </p:nvSpPr>
        <p:spPr>
          <a:xfrm>
            <a:off x="239750" y="3424025"/>
            <a:ext cx="8466000" cy="1486500"/>
          </a:xfrm>
          <a:prstGeom prst="rect">
            <a:avLst/>
          </a:prstGeom>
        </p:spPr>
        <p:txBody>
          <a:bodyPr anchorCtr="0" anchor="t" bIns="91425" lIns="91425" rIns="91425" wrap="square" tIns="91425">
            <a:noAutofit/>
          </a:bodyPr>
          <a:lstStyle/>
          <a:p>
            <a:pPr indent="-330200" lvl="0" marL="457200" rtl="0">
              <a:lnSpc>
                <a:spcPct val="115000"/>
              </a:lnSpc>
              <a:spcBef>
                <a:spcPts val="0"/>
              </a:spcBef>
              <a:buClr>
                <a:srgbClr val="FF0000"/>
              </a:buClr>
              <a:buSzPct val="100000"/>
              <a:buFont typeface="Trebuchet MS"/>
              <a:buChar char="●"/>
            </a:pPr>
            <a:r>
              <a:rPr lang="en" sz="1600">
                <a:solidFill>
                  <a:srgbClr val="FF0000"/>
                </a:solidFill>
                <a:latin typeface="Trebuchet MS"/>
                <a:ea typeface="Trebuchet MS"/>
                <a:cs typeface="Trebuchet MS"/>
                <a:sym typeface="Trebuchet MS"/>
              </a:rPr>
              <a:t>Replace the blank placeholders with y</a:t>
            </a:r>
            <a:r>
              <a:rPr lang="en" sz="1600">
                <a:solidFill>
                  <a:srgbClr val="FF0000"/>
                </a:solidFill>
                <a:latin typeface="Trebuchet MS"/>
                <a:ea typeface="Trebuchet MS"/>
                <a:cs typeface="Trebuchet MS"/>
                <a:sym typeface="Trebuchet MS"/>
              </a:rPr>
              <a:t>our 3 transition matrices. Below each, identify the corresponding function names.</a:t>
            </a:r>
          </a:p>
          <a:p>
            <a:pPr indent="-330200" lvl="0" marL="457200" rtl="0">
              <a:lnSpc>
                <a:spcPct val="115000"/>
              </a:lnSpc>
              <a:spcBef>
                <a:spcPts val="0"/>
              </a:spcBef>
              <a:buClr>
                <a:srgbClr val="FF0000"/>
              </a:buClr>
              <a:buSzPct val="100000"/>
              <a:buFont typeface="Trebuchet MS"/>
              <a:buChar char="●"/>
            </a:pPr>
            <a:r>
              <a:rPr lang="en" sz="1600">
                <a:solidFill>
                  <a:srgbClr val="FF0000"/>
                </a:solidFill>
                <a:latin typeface="Trebuchet MS"/>
                <a:ea typeface="Trebuchet MS"/>
                <a:cs typeface="Trebuchet MS"/>
                <a:sym typeface="Trebuchet MS"/>
              </a:rPr>
              <a:t>Place a small circle on Diff 3 at the best score location</a:t>
            </a:r>
          </a:p>
          <a:p>
            <a:pPr indent="-304800" lvl="1" marL="914400" rtl="0">
              <a:lnSpc>
                <a:spcPct val="115000"/>
              </a:lnSpc>
              <a:spcBef>
                <a:spcPts val="0"/>
              </a:spcBef>
              <a:buClr>
                <a:srgbClr val="FF0000"/>
              </a:buClr>
              <a:buSzPct val="100000"/>
              <a:buFont typeface="Trebuchet MS"/>
              <a:buChar char="○"/>
            </a:pPr>
            <a:r>
              <a:rPr i="1" lang="en" sz="1200">
                <a:solidFill>
                  <a:srgbClr val="FF0000"/>
                </a:solidFill>
                <a:latin typeface="Trebuchet MS"/>
                <a:ea typeface="Trebuchet MS"/>
                <a:cs typeface="Trebuchet MS"/>
                <a:sym typeface="Trebuchet MS"/>
              </a:rPr>
              <a:t>Note: you may use opencv’s circle function; caution, it works on (x,y) not (row,col).</a:t>
            </a:r>
          </a:p>
        </p:txBody>
      </p:sp>
      <p:sp>
        <p:nvSpPr>
          <p:cNvPr id="60" name="Shape 60"/>
          <p:cNvSpPr txBox="1"/>
          <p:nvPr>
            <p:ph type="title"/>
          </p:nvPr>
        </p:nvSpPr>
        <p:spPr>
          <a:xfrm>
            <a:off x="457200" y="187550"/>
            <a:ext cx="8229600" cy="586800"/>
          </a:xfrm>
          <a:prstGeom prst="rect">
            <a:avLst/>
          </a:prstGeom>
        </p:spPr>
        <p:txBody>
          <a:bodyPr anchorCtr="0" anchor="t" bIns="91425" lIns="91425" rIns="91425" wrap="square" tIns="91425">
            <a:noAutofit/>
          </a:bodyPr>
          <a:lstStyle/>
          <a:p>
            <a:pPr lvl="0" rtl="0" algn="ctr">
              <a:spcBef>
                <a:spcPts val="0"/>
              </a:spcBef>
              <a:buNone/>
            </a:pPr>
            <a:r>
              <a:rPr lang="en" sz="2400"/>
              <a:t>Transition Matrices for Best Sample Conditions</a:t>
            </a:r>
          </a:p>
        </p:txBody>
      </p:sp>
      <p:pic>
        <p:nvPicPr>
          <p:cNvPr id="61" name="Shape 61"/>
          <p:cNvPicPr preferRelativeResize="0"/>
          <p:nvPr/>
        </p:nvPicPr>
        <p:blipFill>
          <a:blip r:embed="rId3">
            <a:alphaModFix/>
          </a:blip>
          <a:stretch>
            <a:fillRect/>
          </a:stretch>
        </p:blipFill>
        <p:spPr>
          <a:xfrm>
            <a:off x="3466300" y="1054500"/>
            <a:ext cx="2211400" cy="1812550"/>
          </a:xfrm>
          <a:prstGeom prst="rect">
            <a:avLst/>
          </a:prstGeom>
          <a:noFill/>
          <a:ln>
            <a:noFill/>
          </a:ln>
        </p:spPr>
      </p:pic>
      <p:pic>
        <p:nvPicPr>
          <p:cNvPr id="62" name="Shape 62"/>
          <p:cNvPicPr preferRelativeResize="0"/>
          <p:nvPr/>
        </p:nvPicPr>
        <p:blipFill>
          <a:blip r:embed="rId3">
            <a:alphaModFix/>
          </a:blip>
          <a:stretch>
            <a:fillRect/>
          </a:stretch>
        </p:blipFill>
        <p:spPr>
          <a:xfrm>
            <a:off x="738425" y="1054500"/>
            <a:ext cx="2211400" cy="1812550"/>
          </a:xfrm>
          <a:prstGeom prst="rect">
            <a:avLst/>
          </a:prstGeom>
          <a:noFill/>
          <a:ln>
            <a:noFill/>
          </a:ln>
        </p:spPr>
      </p:pic>
      <p:pic>
        <p:nvPicPr>
          <p:cNvPr id="63" name="Shape 63"/>
          <p:cNvPicPr preferRelativeResize="0"/>
          <p:nvPr/>
        </p:nvPicPr>
        <p:blipFill>
          <a:blip r:embed="rId3">
            <a:alphaModFix/>
          </a:blip>
          <a:stretch>
            <a:fillRect/>
          </a:stretch>
        </p:blipFill>
        <p:spPr>
          <a:xfrm>
            <a:off x="6194175" y="1054500"/>
            <a:ext cx="2211400" cy="1812550"/>
          </a:xfrm>
          <a:prstGeom prst="rect">
            <a:avLst/>
          </a:prstGeom>
          <a:noFill/>
          <a:ln>
            <a:noFill/>
          </a:ln>
        </p:spPr>
      </p:pic>
      <p:sp>
        <p:nvSpPr>
          <p:cNvPr id="64" name="Shape 64"/>
          <p:cNvSpPr txBox="1"/>
          <p:nvPr/>
        </p:nvSpPr>
        <p:spPr>
          <a:xfrm>
            <a:off x="374600" y="2895825"/>
            <a:ext cx="8196300" cy="271800"/>
          </a:xfrm>
          <a:prstGeom prst="rect">
            <a:avLst/>
          </a:prstGeom>
          <a:noFill/>
          <a:ln>
            <a:noFill/>
          </a:ln>
        </p:spPr>
        <p:txBody>
          <a:bodyPr anchorCtr="0" anchor="t" bIns="91425" lIns="91425" rIns="91425" wrap="square" tIns="91425">
            <a:noAutofit/>
          </a:bodyPr>
          <a:lstStyle/>
          <a:p>
            <a:pPr indent="457200" lvl="0">
              <a:spcBef>
                <a:spcPts val="0"/>
              </a:spcBef>
              <a:buNone/>
            </a:pPr>
            <a:r>
              <a:rPr lang="en"/>
              <a:t>Diff 1:					Diff 2:					Diff 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nvSpPr>
        <p:spPr>
          <a:xfrm>
            <a:off x="0" y="4944075"/>
            <a:ext cx="6858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
        <p:nvSpPr>
          <p:cNvPr id="70" name="Shape 70"/>
          <p:cNvSpPr txBox="1"/>
          <p:nvPr>
            <p:ph idx="1" type="body"/>
          </p:nvPr>
        </p:nvSpPr>
        <p:spPr>
          <a:xfrm>
            <a:off x="345675" y="1170586"/>
            <a:ext cx="8060400" cy="3584400"/>
          </a:xfrm>
          <a:prstGeom prst="rect">
            <a:avLst/>
          </a:prstGeom>
        </p:spPr>
        <p:txBody>
          <a:bodyPr anchorCtr="0" anchor="t" bIns="91425" lIns="91425" rIns="91425" wrap="square" tIns="91425">
            <a:noAutofit/>
          </a:bodyPr>
          <a:lstStyle/>
          <a:p>
            <a:pPr indent="-342900" lvl="0" marL="457200" rtl="0">
              <a:lnSpc>
                <a:spcPct val="200000"/>
              </a:lnSpc>
              <a:spcBef>
                <a:spcPts val="0"/>
              </a:spcBef>
              <a:buClr>
                <a:schemeClr val="dk1"/>
              </a:buClr>
              <a:buSzPct val="100000"/>
              <a:buFont typeface="Trebuchet MS"/>
              <a:buChar char="●"/>
            </a:pPr>
            <a:r>
              <a:rPr lang="en" sz="1800">
                <a:solidFill>
                  <a:schemeClr val="dk1"/>
                </a:solidFill>
                <a:latin typeface="Trebuchet MS"/>
                <a:ea typeface="Trebuchet MS"/>
                <a:cs typeface="Trebuchet MS"/>
                <a:sym typeface="Trebuchet MS"/>
              </a:rPr>
              <a:t>Clearly explain your procedure to</a:t>
            </a:r>
            <a:r>
              <a:rPr lang="en" sz="1800">
                <a:solidFill>
                  <a:schemeClr val="dk1"/>
                </a:solidFill>
                <a:latin typeface="Trebuchet MS"/>
                <a:ea typeface="Trebuchet MS"/>
                <a:cs typeface="Trebuchet MS"/>
                <a:sym typeface="Trebuchet MS"/>
              </a:rPr>
              <a:t> get a good result  </a:t>
            </a:r>
          </a:p>
          <a:p>
            <a:pPr lvl="0" rtl="0">
              <a:lnSpc>
                <a:spcPct val="200000"/>
              </a:lnSpc>
              <a:spcBef>
                <a:spcPts val="0"/>
              </a:spcBef>
              <a:buNone/>
            </a:pPr>
            <a:r>
              <a:t/>
            </a:r>
            <a:endParaRPr sz="1800">
              <a:solidFill>
                <a:schemeClr val="dk1"/>
              </a:solidFill>
              <a:latin typeface="Trebuchet MS"/>
              <a:ea typeface="Trebuchet MS"/>
              <a:cs typeface="Trebuchet MS"/>
              <a:sym typeface="Trebuchet MS"/>
            </a:endParaRPr>
          </a:p>
          <a:p>
            <a:pPr lvl="0" rtl="0">
              <a:lnSpc>
                <a:spcPct val="200000"/>
              </a:lnSpc>
              <a:spcBef>
                <a:spcPts val="0"/>
              </a:spcBef>
              <a:buNone/>
            </a:pPr>
            <a:r>
              <a:t/>
            </a:r>
            <a:endParaRPr sz="1800">
              <a:solidFill>
                <a:schemeClr val="dk1"/>
              </a:solidFill>
              <a:latin typeface="Trebuchet MS"/>
              <a:ea typeface="Trebuchet MS"/>
              <a:cs typeface="Trebuchet MS"/>
              <a:sym typeface="Trebuchet MS"/>
            </a:endParaRPr>
          </a:p>
          <a:p>
            <a:pPr lvl="0" rtl="0">
              <a:lnSpc>
                <a:spcPct val="200000"/>
              </a:lnSpc>
              <a:spcBef>
                <a:spcPts val="0"/>
              </a:spcBef>
              <a:buNone/>
            </a:pPr>
            <a:r>
              <a:t/>
            </a:r>
            <a:endParaRPr sz="1800">
              <a:solidFill>
                <a:schemeClr val="dk1"/>
              </a:solidFill>
              <a:latin typeface="Trebuchet MS"/>
              <a:ea typeface="Trebuchet MS"/>
              <a:cs typeface="Trebuchet MS"/>
              <a:sym typeface="Trebuchet MS"/>
            </a:endParaRPr>
          </a:p>
          <a:p>
            <a:pPr indent="-342900" lvl="0" marL="457200" rtl="0">
              <a:lnSpc>
                <a:spcPct val="200000"/>
              </a:lnSpc>
              <a:spcBef>
                <a:spcPts val="0"/>
              </a:spcBef>
              <a:buClr>
                <a:schemeClr val="dk1"/>
              </a:buClr>
              <a:buSzPct val="100000"/>
              <a:buFont typeface="Trebuchet MS"/>
              <a:buChar char="●"/>
            </a:pPr>
            <a:r>
              <a:rPr lang="en" sz="1800">
                <a:solidFill>
                  <a:schemeClr val="dk1"/>
                </a:solidFill>
                <a:latin typeface="Trebuchet MS"/>
                <a:ea typeface="Trebuchet MS"/>
                <a:cs typeface="Trebuchet MS"/>
                <a:sym typeface="Trebuchet MS"/>
              </a:rPr>
              <a:t>What was difficult?</a:t>
            </a:r>
          </a:p>
          <a:p>
            <a:pPr lvl="0" rtl="0">
              <a:lnSpc>
                <a:spcPct val="115000"/>
              </a:lnSpc>
              <a:spcBef>
                <a:spcPts val="0"/>
              </a:spcBef>
              <a:buNone/>
            </a:pPr>
            <a:r>
              <a:t/>
            </a:r>
            <a:endParaRPr sz="1800">
              <a:solidFill>
                <a:schemeClr val="dk1"/>
              </a:solidFill>
              <a:latin typeface="Trebuchet MS"/>
              <a:ea typeface="Trebuchet MS"/>
              <a:cs typeface="Trebuchet MS"/>
              <a:sym typeface="Trebuchet MS"/>
            </a:endParaRPr>
          </a:p>
        </p:txBody>
      </p:sp>
      <p:sp>
        <p:nvSpPr>
          <p:cNvPr id="71" name="Shape 71"/>
          <p:cNvSpPr txBox="1"/>
          <p:nvPr>
            <p:ph type="title"/>
          </p:nvPr>
        </p:nvSpPr>
        <p:spPr>
          <a:xfrm>
            <a:off x="457200" y="292100"/>
            <a:ext cx="8229600" cy="586800"/>
          </a:xfrm>
          <a:prstGeom prst="rect">
            <a:avLst/>
          </a:prstGeom>
        </p:spPr>
        <p:txBody>
          <a:bodyPr anchorCtr="0" anchor="t" bIns="91425" lIns="91425" rIns="91425" wrap="square" tIns="91425">
            <a:noAutofit/>
          </a:bodyPr>
          <a:lstStyle/>
          <a:p>
            <a:pPr lvl="0" rtl="0" algn="ctr">
              <a:spcBef>
                <a:spcPts val="0"/>
              </a:spcBef>
              <a:buNone/>
            </a:pPr>
            <a:r>
              <a:rPr lang="en" sz="2400"/>
              <a:t>Results from Sample Input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nvSpPr>
        <p:spPr>
          <a:xfrm>
            <a:off x="0" y="4944075"/>
            <a:ext cx="6858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
        <p:nvSpPr>
          <p:cNvPr id="77" name="Shape 77"/>
          <p:cNvSpPr txBox="1"/>
          <p:nvPr>
            <p:ph idx="1" type="body"/>
          </p:nvPr>
        </p:nvSpPr>
        <p:spPr>
          <a:xfrm>
            <a:off x="457200" y="3445875"/>
            <a:ext cx="8060400" cy="1575900"/>
          </a:xfrm>
          <a:prstGeom prst="rect">
            <a:avLst/>
          </a:prstGeom>
        </p:spPr>
        <p:txBody>
          <a:bodyPr anchorCtr="0" anchor="t" bIns="91425" lIns="91425" rIns="91425" wrap="square" tIns="91425">
            <a:noAutofit/>
          </a:bodyPr>
          <a:lstStyle/>
          <a:p>
            <a:pPr indent="-317500" lvl="0" marL="457200" rtl="0">
              <a:lnSpc>
                <a:spcPct val="115000"/>
              </a:lnSpc>
              <a:spcBef>
                <a:spcPts val="0"/>
              </a:spcBef>
              <a:buClr>
                <a:srgbClr val="0000FF"/>
              </a:buClr>
              <a:buSzPct val="100000"/>
              <a:buFont typeface="Trebuchet MS"/>
              <a:buChar char="●"/>
            </a:pPr>
            <a:r>
              <a:rPr lang="en" sz="1400">
                <a:solidFill>
                  <a:srgbClr val="0000FF"/>
                </a:solidFill>
                <a:latin typeface="Trebuchet MS"/>
                <a:ea typeface="Trebuchet MS"/>
                <a:cs typeface="Trebuchet MS"/>
                <a:sym typeface="Trebuchet MS"/>
              </a:rPr>
              <a:t>Describe your gif. What is it? What is the location?  </a:t>
            </a:r>
          </a:p>
          <a:p>
            <a:pPr lvl="0" rtl="0">
              <a:lnSpc>
                <a:spcPct val="115000"/>
              </a:lnSpc>
              <a:spcBef>
                <a:spcPts val="0"/>
              </a:spcBef>
              <a:buNone/>
            </a:pPr>
            <a:r>
              <a:rPr lang="en" sz="1400">
                <a:solidFill>
                  <a:srgbClr val="FF0000"/>
                </a:solidFill>
                <a:latin typeface="Trebuchet MS"/>
                <a:ea typeface="Trebuchet MS"/>
                <a:cs typeface="Trebuchet MS"/>
                <a:sym typeface="Trebuchet MS"/>
              </a:rPr>
              <a:t>Note: If it’s from online content, make sure to say so  in your description and provide a link to your source in the resources section</a:t>
            </a:r>
          </a:p>
          <a:p>
            <a:pPr indent="-317500" lvl="0" marL="457200" rtl="0">
              <a:lnSpc>
                <a:spcPct val="115000"/>
              </a:lnSpc>
              <a:spcBef>
                <a:spcPts val="0"/>
              </a:spcBef>
              <a:buClr>
                <a:schemeClr val="dk1"/>
              </a:buClr>
              <a:buSzPct val="100000"/>
              <a:buFont typeface="Trebuchet MS"/>
              <a:buChar char="●"/>
            </a:pPr>
            <a:r>
              <a:rPr lang="en" sz="1400">
                <a:solidFill>
                  <a:schemeClr val="dk1"/>
                </a:solidFill>
                <a:latin typeface="Trebuchet MS"/>
                <a:ea typeface="Trebuchet MS"/>
                <a:cs typeface="Trebuchet MS"/>
                <a:sym typeface="Trebuchet MS"/>
              </a:rPr>
              <a:t>Alpha value for the best loop - </a:t>
            </a:r>
          </a:p>
          <a:p>
            <a:pPr indent="-317500" lvl="0" marL="457200" rtl="0">
              <a:lnSpc>
                <a:spcPct val="115000"/>
              </a:lnSpc>
              <a:spcBef>
                <a:spcPts val="0"/>
              </a:spcBef>
              <a:buClr>
                <a:schemeClr val="dk1"/>
              </a:buClr>
              <a:buSzPct val="100000"/>
              <a:buFont typeface="Trebuchet MS"/>
              <a:buChar char="●"/>
            </a:pPr>
            <a:r>
              <a:rPr lang="en" sz="1400">
                <a:solidFill>
                  <a:schemeClr val="dk1"/>
                </a:solidFill>
                <a:latin typeface="Trebuchet MS"/>
                <a:ea typeface="Trebuchet MS"/>
                <a:cs typeface="Trebuchet MS"/>
                <a:sym typeface="Trebuchet MS"/>
              </a:rPr>
              <a:t>Link to your video texture gif - </a:t>
            </a:r>
          </a:p>
          <a:p>
            <a:pPr indent="-317500" lvl="0" marL="457200" rtl="0">
              <a:lnSpc>
                <a:spcPct val="115000"/>
              </a:lnSpc>
              <a:spcBef>
                <a:spcPts val="0"/>
              </a:spcBef>
              <a:buClr>
                <a:schemeClr val="dk1"/>
              </a:buClr>
              <a:buSzPct val="100000"/>
              <a:buFont typeface="Trebuchet MS"/>
              <a:buChar char="●"/>
            </a:pPr>
            <a:r>
              <a:rPr lang="en" sz="1400">
                <a:solidFill>
                  <a:schemeClr val="dk1"/>
                </a:solidFill>
                <a:latin typeface="Trebuchet MS"/>
                <a:ea typeface="Trebuchet MS"/>
                <a:cs typeface="Trebuchet MS"/>
                <a:sym typeface="Trebuchet MS"/>
              </a:rPr>
              <a:t>Link to the frames (folder) - </a:t>
            </a:r>
          </a:p>
        </p:txBody>
      </p:sp>
      <p:sp>
        <p:nvSpPr>
          <p:cNvPr id="78" name="Shape 78"/>
          <p:cNvSpPr txBox="1"/>
          <p:nvPr>
            <p:ph type="title"/>
          </p:nvPr>
        </p:nvSpPr>
        <p:spPr>
          <a:xfrm>
            <a:off x="372600" y="138775"/>
            <a:ext cx="8229600" cy="586800"/>
          </a:xfrm>
          <a:prstGeom prst="rect">
            <a:avLst/>
          </a:prstGeom>
        </p:spPr>
        <p:txBody>
          <a:bodyPr anchorCtr="0" anchor="t" bIns="91425" lIns="91425" rIns="91425" wrap="square" tIns="91425">
            <a:noAutofit/>
          </a:bodyPr>
          <a:lstStyle/>
          <a:p>
            <a:pPr lvl="0" rtl="0" algn="ctr">
              <a:spcBef>
                <a:spcPts val="0"/>
              </a:spcBef>
              <a:buNone/>
            </a:pPr>
            <a:r>
              <a:rPr lang="en" sz="3000"/>
              <a:t>Best Results from Your Own Input</a:t>
            </a:r>
          </a:p>
        </p:txBody>
      </p:sp>
      <p:pic>
        <p:nvPicPr>
          <p:cNvPr id="79" name="Shape 79"/>
          <p:cNvPicPr preferRelativeResize="0"/>
          <p:nvPr/>
        </p:nvPicPr>
        <p:blipFill>
          <a:blip r:embed="rId3">
            <a:alphaModFix/>
          </a:blip>
          <a:stretch>
            <a:fillRect/>
          </a:stretch>
        </p:blipFill>
        <p:spPr>
          <a:xfrm>
            <a:off x="1359000" y="839750"/>
            <a:ext cx="2211400" cy="1812550"/>
          </a:xfrm>
          <a:prstGeom prst="rect">
            <a:avLst/>
          </a:prstGeom>
          <a:noFill/>
          <a:ln>
            <a:noFill/>
          </a:ln>
        </p:spPr>
      </p:pic>
      <p:pic>
        <p:nvPicPr>
          <p:cNvPr id="80" name="Shape 80"/>
          <p:cNvPicPr preferRelativeResize="0"/>
          <p:nvPr/>
        </p:nvPicPr>
        <p:blipFill>
          <a:blip r:embed="rId3">
            <a:alphaModFix/>
          </a:blip>
          <a:stretch>
            <a:fillRect/>
          </a:stretch>
        </p:blipFill>
        <p:spPr>
          <a:xfrm>
            <a:off x="5573600" y="895525"/>
            <a:ext cx="2211400" cy="1812550"/>
          </a:xfrm>
          <a:prstGeom prst="rect">
            <a:avLst/>
          </a:prstGeom>
          <a:noFill/>
          <a:ln>
            <a:noFill/>
          </a:ln>
        </p:spPr>
      </p:pic>
      <p:sp>
        <p:nvSpPr>
          <p:cNvPr id="81" name="Shape 81"/>
          <p:cNvSpPr txBox="1"/>
          <p:nvPr/>
        </p:nvSpPr>
        <p:spPr>
          <a:xfrm>
            <a:off x="1359000" y="2708075"/>
            <a:ext cx="3053100" cy="5868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en">
                <a:solidFill>
                  <a:schemeClr val="dk1"/>
                </a:solidFill>
              </a:rPr>
              <a:t>Start frame filename:</a:t>
            </a:r>
          </a:p>
          <a:p>
            <a:pPr lvl="0" rtl="0">
              <a:spcBef>
                <a:spcPts val="0"/>
              </a:spcBef>
              <a:buClr>
                <a:schemeClr val="dk1"/>
              </a:buClr>
              <a:buFont typeface="Arial"/>
              <a:buNone/>
            </a:pPr>
            <a:r>
              <a:rPr lang="en">
                <a:solidFill>
                  <a:schemeClr val="dk1"/>
                </a:solidFill>
              </a:rPr>
              <a:t>Index frame number:</a:t>
            </a:r>
          </a:p>
          <a:p>
            <a:pPr lvl="0" rtl="0">
              <a:spcBef>
                <a:spcPts val="0"/>
              </a:spcBef>
              <a:buNone/>
            </a:pPr>
            <a:r>
              <a:t/>
            </a:r>
            <a:endParaRPr/>
          </a:p>
          <a:p>
            <a:pPr lvl="0" rtl="0" algn="r">
              <a:spcBef>
                <a:spcPts val="0"/>
              </a:spcBef>
              <a:buNone/>
            </a:pPr>
            <a:r>
              <a:rPr lang="en"/>
              <a:t>			</a:t>
            </a:r>
          </a:p>
        </p:txBody>
      </p:sp>
      <p:sp>
        <p:nvSpPr>
          <p:cNvPr id="82" name="Shape 82"/>
          <p:cNvSpPr txBox="1"/>
          <p:nvPr/>
        </p:nvSpPr>
        <p:spPr>
          <a:xfrm>
            <a:off x="5526275" y="2708075"/>
            <a:ext cx="3216900" cy="5868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en">
                <a:solidFill>
                  <a:schemeClr val="dk1"/>
                </a:solidFill>
              </a:rPr>
              <a:t>End frame filename:</a:t>
            </a:r>
          </a:p>
          <a:p>
            <a:pPr lvl="0" rtl="0">
              <a:spcBef>
                <a:spcPts val="0"/>
              </a:spcBef>
              <a:buClr>
                <a:schemeClr val="dk1"/>
              </a:buClr>
              <a:buFont typeface="Arial"/>
              <a:buNone/>
            </a:pPr>
            <a:r>
              <a:rPr lang="en">
                <a:solidFill>
                  <a:schemeClr val="dk1"/>
                </a:solidFill>
              </a:rPr>
              <a:t>Index frame number:</a:t>
            </a:r>
          </a:p>
          <a:p>
            <a:pPr lvl="0" rtl="0">
              <a:spcBef>
                <a:spcPts val="0"/>
              </a:spcBef>
              <a:buNone/>
            </a:pPr>
            <a:r>
              <a:t/>
            </a:r>
            <a:endParaRPr/>
          </a:p>
          <a:p>
            <a:pPr lvl="0" rtl="0" algn="r">
              <a:spcBef>
                <a:spcPts val="0"/>
              </a:spcBef>
              <a:buNone/>
            </a:pPr>
            <a:r>
              <a:rPr lang="en"/>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0" y="4944075"/>
            <a:ext cx="6858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
        <p:nvSpPr>
          <p:cNvPr id="88" name="Shape 88"/>
          <p:cNvSpPr txBox="1"/>
          <p:nvPr>
            <p:ph idx="1" type="body"/>
          </p:nvPr>
        </p:nvSpPr>
        <p:spPr>
          <a:xfrm>
            <a:off x="269025" y="3657072"/>
            <a:ext cx="8060400" cy="1486500"/>
          </a:xfrm>
          <a:prstGeom prst="rect">
            <a:avLst/>
          </a:prstGeom>
        </p:spPr>
        <p:txBody>
          <a:bodyPr anchorCtr="0" anchor="t" bIns="91425" lIns="91425" rIns="91425" wrap="square" tIns="91425">
            <a:noAutofit/>
          </a:bodyPr>
          <a:lstStyle/>
          <a:p>
            <a:pPr indent="-330200" lvl="0" marL="457200" rtl="0">
              <a:lnSpc>
                <a:spcPct val="115000"/>
              </a:lnSpc>
              <a:spcBef>
                <a:spcPts val="0"/>
              </a:spcBef>
              <a:buClr>
                <a:srgbClr val="FF0000"/>
              </a:buClr>
              <a:buSzPct val="100000"/>
              <a:buFont typeface="Trebuchet MS"/>
              <a:buChar char="●"/>
            </a:pPr>
            <a:r>
              <a:rPr lang="en" sz="1600">
                <a:solidFill>
                  <a:srgbClr val="FF0000"/>
                </a:solidFill>
                <a:latin typeface="Trebuchet MS"/>
                <a:ea typeface="Trebuchet MS"/>
                <a:cs typeface="Trebuchet MS"/>
                <a:sym typeface="Trebuchet MS"/>
              </a:rPr>
              <a:t>Replace the blank placeholders with your 3 transition matrices. Below each, identify the corresponding function names.</a:t>
            </a:r>
          </a:p>
          <a:p>
            <a:pPr indent="-330200" lvl="0" marL="457200" rtl="0">
              <a:lnSpc>
                <a:spcPct val="115000"/>
              </a:lnSpc>
              <a:spcBef>
                <a:spcPts val="0"/>
              </a:spcBef>
              <a:buClr>
                <a:srgbClr val="FF0000"/>
              </a:buClr>
              <a:buSzPct val="100000"/>
              <a:buFont typeface="Trebuchet MS"/>
              <a:buChar char="●"/>
            </a:pPr>
            <a:r>
              <a:rPr lang="en" sz="1600">
                <a:solidFill>
                  <a:srgbClr val="FF0000"/>
                </a:solidFill>
                <a:latin typeface="Trebuchet MS"/>
                <a:ea typeface="Trebuchet MS"/>
                <a:cs typeface="Trebuchet MS"/>
                <a:sym typeface="Trebuchet MS"/>
              </a:rPr>
              <a:t>Place a small circle on Diff 3 at the best score location</a:t>
            </a:r>
          </a:p>
          <a:p>
            <a:pPr indent="-304800" lvl="1" marL="914400" rtl="0">
              <a:lnSpc>
                <a:spcPct val="115000"/>
              </a:lnSpc>
              <a:spcBef>
                <a:spcPts val="0"/>
              </a:spcBef>
              <a:buClr>
                <a:srgbClr val="FF0000"/>
              </a:buClr>
              <a:buSzPct val="100000"/>
              <a:buFont typeface="Trebuchet MS"/>
              <a:buChar char="○"/>
            </a:pPr>
            <a:r>
              <a:rPr i="1" lang="en" sz="1200">
                <a:solidFill>
                  <a:srgbClr val="FF0000"/>
                </a:solidFill>
                <a:latin typeface="Trebuchet MS"/>
                <a:ea typeface="Trebuchet MS"/>
                <a:cs typeface="Trebuchet MS"/>
                <a:sym typeface="Trebuchet MS"/>
              </a:rPr>
              <a:t>Note: you may use opencv’s circle function; caution, it works on (x,y) not (row,col).</a:t>
            </a:r>
          </a:p>
          <a:p>
            <a:pPr indent="-317500" lvl="0" marL="457200" rtl="0">
              <a:lnSpc>
                <a:spcPct val="115000"/>
              </a:lnSpc>
              <a:spcBef>
                <a:spcPts val="0"/>
              </a:spcBef>
              <a:buClr>
                <a:schemeClr val="dk1"/>
              </a:buClr>
              <a:buSzPct val="100000"/>
              <a:buFont typeface="Trebuchet MS"/>
              <a:buChar char="●"/>
            </a:pPr>
            <a:r>
              <a:t/>
            </a:r>
            <a:endParaRPr sz="1400">
              <a:solidFill>
                <a:schemeClr val="dk1"/>
              </a:solidFill>
              <a:latin typeface="Trebuchet MS"/>
              <a:ea typeface="Trebuchet MS"/>
              <a:cs typeface="Trebuchet MS"/>
              <a:sym typeface="Trebuchet MS"/>
            </a:endParaRPr>
          </a:p>
          <a:p>
            <a:pPr lvl="0" rtl="0">
              <a:lnSpc>
                <a:spcPct val="115000"/>
              </a:lnSpc>
              <a:spcBef>
                <a:spcPts val="0"/>
              </a:spcBef>
              <a:buNone/>
            </a:pPr>
            <a:r>
              <a:t/>
            </a:r>
            <a:endParaRPr sz="1400">
              <a:solidFill>
                <a:schemeClr val="dk1"/>
              </a:solidFill>
              <a:latin typeface="Trebuchet MS"/>
              <a:ea typeface="Trebuchet MS"/>
              <a:cs typeface="Trebuchet MS"/>
              <a:sym typeface="Trebuchet MS"/>
            </a:endParaRPr>
          </a:p>
          <a:p>
            <a:pPr indent="0" lvl="0" marL="457200" rtl="0">
              <a:lnSpc>
                <a:spcPct val="115000"/>
              </a:lnSpc>
              <a:spcBef>
                <a:spcPts val="0"/>
              </a:spcBef>
              <a:buNone/>
            </a:pPr>
            <a:r>
              <a:t/>
            </a:r>
            <a:endParaRPr sz="1800">
              <a:solidFill>
                <a:schemeClr val="dk1"/>
              </a:solidFill>
              <a:latin typeface="Trebuchet MS"/>
              <a:ea typeface="Trebuchet MS"/>
              <a:cs typeface="Trebuchet MS"/>
              <a:sym typeface="Trebuchet MS"/>
            </a:endParaRPr>
          </a:p>
          <a:p>
            <a:pPr lvl="0" rtl="0">
              <a:lnSpc>
                <a:spcPct val="115000"/>
              </a:lnSpc>
              <a:spcBef>
                <a:spcPts val="0"/>
              </a:spcBef>
              <a:buNone/>
            </a:pPr>
            <a:r>
              <a:t/>
            </a:r>
            <a:endParaRPr sz="1800">
              <a:solidFill>
                <a:schemeClr val="dk1"/>
              </a:solidFill>
              <a:latin typeface="Trebuchet MS"/>
              <a:ea typeface="Trebuchet MS"/>
              <a:cs typeface="Trebuchet MS"/>
              <a:sym typeface="Trebuchet MS"/>
            </a:endParaRPr>
          </a:p>
        </p:txBody>
      </p:sp>
      <p:sp>
        <p:nvSpPr>
          <p:cNvPr id="89" name="Shape 89"/>
          <p:cNvSpPr txBox="1"/>
          <p:nvPr>
            <p:ph type="title"/>
          </p:nvPr>
        </p:nvSpPr>
        <p:spPr>
          <a:xfrm>
            <a:off x="457200" y="292100"/>
            <a:ext cx="8229600" cy="586800"/>
          </a:xfrm>
          <a:prstGeom prst="rect">
            <a:avLst/>
          </a:prstGeom>
        </p:spPr>
        <p:txBody>
          <a:bodyPr anchorCtr="0" anchor="t" bIns="91425" lIns="91425" rIns="91425" wrap="square" tIns="91425">
            <a:noAutofit/>
          </a:bodyPr>
          <a:lstStyle/>
          <a:p>
            <a:pPr lvl="0" algn="ctr">
              <a:spcBef>
                <a:spcPts val="0"/>
              </a:spcBef>
              <a:buClr>
                <a:schemeClr val="dk1"/>
              </a:buClr>
              <a:buSzPct val="45833"/>
              <a:buFont typeface="Arial"/>
              <a:buNone/>
            </a:pPr>
            <a:r>
              <a:rPr lang="en" sz="2400"/>
              <a:t>Transition Matrices for Your Own Best Input </a:t>
            </a:r>
          </a:p>
          <a:p>
            <a:pPr lvl="0" rtl="0">
              <a:spcBef>
                <a:spcPts val="0"/>
              </a:spcBef>
              <a:buNone/>
            </a:pPr>
            <a:r>
              <a:t/>
            </a:r>
            <a:endParaRPr sz="3000"/>
          </a:p>
        </p:txBody>
      </p:sp>
      <p:pic>
        <p:nvPicPr>
          <p:cNvPr id="90" name="Shape 90"/>
          <p:cNvPicPr preferRelativeResize="0"/>
          <p:nvPr/>
        </p:nvPicPr>
        <p:blipFill>
          <a:blip r:embed="rId3">
            <a:alphaModFix/>
          </a:blip>
          <a:stretch>
            <a:fillRect/>
          </a:stretch>
        </p:blipFill>
        <p:spPr>
          <a:xfrm>
            <a:off x="3466300" y="1054500"/>
            <a:ext cx="2211400" cy="1812550"/>
          </a:xfrm>
          <a:prstGeom prst="rect">
            <a:avLst/>
          </a:prstGeom>
          <a:noFill/>
          <a:ln>
            <a:noFill/>
          </a:ln>
        </p:spPr>
      </p:pic>
      <p:pic>
        <p:nvPicPr>
          <p:cNvPr id="91" name="Shape 91"/>
          <p:cNvPicPr preferRelativeResize="0"/>
          <p:nvPr/>
        </p:nvPicPr>
        <p:blipFill>
          <a:blip r:embed="rId3">
            <a:alphaModFix/>
          </a:blip>
          <a:stretch>
            <a:fillRect/>
          </a:stretch>
        </p:blipFill>
        <p:spPr>
          <a:xfrm>
            <a:off x="738425" y="1054500"/>
            <a:ext cx="2211400" cy="1812550"/>
          </a:xfrm>
          <a:prstGeom prst="rect">
            <a:avLst/>
          </a:prstGeom>
          <a:noFill/>
          <a:ln>
            <a:noFill/>
          </a:ln>
        </p:spPr>
      </p:pic>
      <p:pic>
        <p:nvPicPr>
          <p:cNvPr id="92" name="Shape 92"/>
          <p:cNvPicPr preferRelativeResize="0"/>
          <p:nvPr/>
        </p:nvPicPr>
        <p:blipFill>
          <a:blip r:embed="rId3">
            <a:alphaModFix/>
          </a:blip>
          <a:stretch>
            <a:fillRect/>
          </a:stretch>
        </p:blipFill>
        <p:spPr>
          <a:xfrm>
            <a:off x="6194175" y="1054500"/>
            <a:ext cx="2211400" cy="1812550"/>
          </a:xfrm>
          <a:prstGeom prst="rect">
            <a:avLst/>
          </a:prstGeom>
          <a:noFill/>
          <a:ln>
            <a:noFill/>
          </a:ln>
        </p:spPr>
      </p:pic>
      <p:sp>
        <p:nvSpPr>
          <p:cNvPr id="93" name="Shape 93"/>
          <p:cNvSpPr txBox="1"/>
          <p:nvPr/>
        </p:nvSpPr>
        <p:spPr>
          <a:xfrm>
            <a:off x="374600" y="2895825"/>
            <a:ext cx="8196300" cy="271800"/>
          </a:xfrm>
          <a:prstGeom prst="rect">
            <a:avLst/>
          </a:prstGeom>
          <a:noFill/>
          <a:ln>
            <a:noFill/>
          </a:ln>
        </p:spPr>
        <p:txBody>
          <a:bodyPr anchorCtr="0" anchor="t" bIns="91425" lIns="91425" rIns="91425" wrap="square" tIns="91425">
            <a:noAutofit/>
          </a:bodyPr>
          <a:lstStyle/>
          <a:p>
            <a:pPr indent="457200" lvl="0" rtl="0">
              <a:spcBef>
                <a:spcPts val="0"/>
              </a:spcBef>
              <a:buNone/>
            </a:pPr>
            <a:r>
              <a:rPr lang="en"/>
              <a:t>Diff 1:					Diff 2:					Diff 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nvSpPr>
        <p:spPr>
          <a:xfrm>
            <a:off x="0" y="4944075"/>
            <a:ext cx="6858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
        <p:nvSpPr>
          <p:cNvPr id="99" name="Shape 99"/>
          <p:cNvSpPr txBox="1"/>
          <p:nvPr>
            <p:ph idx="1" type="body"/>
          </p:nvPr>
        </p:nvSpPr>
        <p:spPr>
          <a:xfrm>
            <a:off x="345675" y="1002775"/>
            <a:ext cx="8060400" cy="3825300"/>
          </a:xfrm>
          <a:prstGeom prst="rect">
            <a:avLst/>
          </a:prstGeom>
        </p:spPr>
        <p:txBody>
          <a:bodyPr anchorCtr="0" anchor="t" bIns="91425" lIns="91425" rIns="91425" wrap="square" tIns="91425">
            <a:noAutofit/>
          </a:bodyPr>
          <a:lstStyle/>
          <a:p>
            <a:pPr indent="-342900" lvl="0" marL="457200" rtl="0">
              <a:lnSpc>
                <a:spcPct val="200000"/>
              </a:lnSpc>
              <a:spcBef>
                <a:spcPts val="0"/>
              </a:spcBef>
              <a:buClr>
                <a:schemeClr val="dk1"/>
              </a:buClr>
              <a:buSzPct val="100000"/>
              <a:buFont typeface="Trebuchet MS"/>
              <a:buChar char="●"/>
            </a:pPr>
            <a:r>
              <a:rPr lang="en" sz="1800">
                <a:solidFill>
                  <a:schemeClr val="dk1"/>
                </a:solidFill>
                <a:latin typeface="Trebuchet MS"/>
                <a:ea typeface="Trebuchet MS"/>
                <a:cs typeface="Trebuchet MS"/>
                <a:sym typeface="Trebuchet MS"/>
              </a:rPr>
              <a:t>Did you get a good result on your own video?</a:t>
            </a:r>
          </a:p>
          <a:p>
            <a:pPr indent="-342900" lvl="0" marL="457200" rtl="0">
              <a:lnSpc>
                <a:spcPct val="200000"/>
              </a:lnSpc>
              <a:spcBef>
                <a:spcPts val="0"/>
              </a:spcBef>
              <a:buClr>
                <a:schemeClr val="dk1"/>
              </a:buClr>
              <a:buSzPct val="100000"/>
              <a:buFont typeface="Trebuchet MS"/>
              <a:buChar char="●"/>
            </a:pPr>
            <a:r>
              <a:rPr lang="en" sz="1800">
                <a:solidFill>
                  <a:schemeClr val="dk1"/>
                </a:solidFill>
                <a:latin typeface="Trebuchet MS"/>
                <a:ea typeface="Trebuchet MS"/>
                <a:cs typeface="Trebuchet MS"/>
                <a:sym typeface="Trebuchet MS"/>
              </a:rPr>
              <a:t>How was this video different from working on the sample frames?</a:t>
            </a:r>
          </a:p>
          <a:p>
            <a:pPr lvl="0" rtl="0">
              <a:lnSpc>
                <a:spcPct val="200000"/>
              </a:lnSpc>
              <a:spcBef>
                <a:spcPts val="0"/>
              </a:spcBef>
              <a:buNone/>
            </a:pPr>
            <a:r>
              <a:t/>
            </a:r>
            <a:endParaRPr sz="1800">
              <a:solidFill>
                <a:schemeClr val="dk1"/>
              </a:solidFill>
              <a:latin typeface="Trebuchet MS"/>
              <a:ea typeface="Trebuchet MS"/>
              <a:cs typeface="Trebuchet MS"/>
              <a:sym typeface="Trebuchet MS"/>
            </a:endParaRPr>
          </a:p>
          <a:p>
            <a:pPr lvl="0" rtl="0">
              <a:lnSpc>
                <a:spcPct val="200000"/>
              </a:lnSpc>
              <a:spcBef>
                <a:spcPts val="0"/>
              </a:spcBef>
              <a:buNone/>
            </a:pPr>
            <a:r>
              <a:t/>
            </a:r>
            <a:endParaRPr sz="1800">
              <a:solidFill>
                <a:schemeClr val="dk1"/>
              </a:solidFill>
              <a:latin typeface="Trebuchet MS"/>
              <a:ea typeface="Trebuchet MS"/>
              <a:cs typeface="Trebuchet MS"/>
              <a:sym typeface="Trebuchet MS"/>
            </a:endParaRPr>
          </a:p>
          <a:p>
            <a:pPr indent="-342900" lvl="0" marL="457200" rtl="0">
              <a:lnSpc>
                <a:spcPct val="200000"/>
              </a:lnSpc>
              <a:spcBef>
                <a:spcPts val="0"/>
              </a:spcBef>
              <a:buClr>
                <a:schemeClr val="dk1"/>
              </a:buClr>
              <a:buSzPct val="100000"/>
              <a:buFont typeface="Trebuchet MS"/>
              <a:buChar char="●"/>
            </a:pPr>
            <a:r>
              <a:rPr lang="en" sz="1800">
                <a:solidFill>
                  <a:schemeClr val="dk1"/>
                </a:solidFill>
                <a:latin typeface="Trebuchet MS"/>
                <a:ea typeface="Trebuchet MS"/>
                <a:cs typeface="Trebuchet MS"/>
                <a:sym typeface="Trebuchet MS"/>
              </a:rPr>
              <a:t>What was difficult?</a:t>
            </a:r>
          </a:p>
          <a:p>
            <a:pPr indent="-342900" lvl="0" marL="457200" rtl="0">
              <a:lnSpc>
                <a:spcPct val="200000"/>
              </a:lnSpc>
              <a:spcBef>
                <a:spcPts val="0"/>
              </a:spcBef>
              <a:buClr>
                <a:schemeClr val="dk1"/>
              </a:buClr>
              <a:buSzPct val="100000"/>
              <a:buFont typeface="Trebuchet MS"/>
              <a:buChar char="●"/>
            </a:pPr>
            <a:r>
              <a:rPr lang="en" sz="1800">
                <a:solidFill>
                  <a:schemeClr val="dk1"/>
                </a:solidFill>
                <a:latin typeface="Trebuchet MS"/>
                <a:ea typeface="Trebuchet MS"/>
                <a:cs typeface="Trebuchet MS"/>
                <a:sym typeface="Trebuchet MS"/>
              </a:rPr>
              <a:t>What would you do differently? </a:t>
            </a:r>
            <a:r>
              <a:rPr i="1" lang="en" sz="1800">
                <a:solidFill>
                  <a:srgbClr val="FF0000"/>
                </a:solidFill>
                <a:latin typeface="Trebuchet MS"/>
                <a:ea typeface="Trebuchet MS"/>
                <a:cs typeface="Trebuchet MS"/>
                <a:sym typeface="Trebuchet MS"/>
              </a:rPr>
              <a:t>(Do not say “nothing”)</a:t>
            </a:r>
          </a:p>
          <a:p>
            <a:pPr lvl="0" rtl="0">
              <a:lnSpc>
                <a:spcPct val="115000"/>
              </a:lnSpc>
              <a:spcBef>
                <a:spcPts val="0"/>
              </a:spcBef>
              <a:buNone/>
            </a:pPr>
            <a:r>
              <a:t/>
            </a:r>
            <a:endParaRPr sz="1800">
              <a:solidFill>
                <a:schemeClr val="dk1"/>
              </a:solidFill>
              <a:latin typeface="Trebuchet MS"/>
              <a:ea typeface="Trebuchet MS"/>
              <a:cs typeface="Trebuchet MS"/>
              <a:sym typeface="Trebuchet MS"/>
            </a:endParaRPr>
          </a:p>
        </p:txBody>
      </p:sp>
      <p:sp>
        <p:nvSpPr>
          <p:cNvPr id="100" name="Shape 100"/>
          <p:cNvSpPr txBox="1"/>
          <p:nvPr>
            <p:ph type="title"/>
          </p:nvPr>
        </p:nvSpPr>
        <p:spPr>
          <a:xfrm>
            <a:off x="457200" y="292100"/>
            <a:ext cx="8229600" cy="586800"/>
          </a:xfrm>
          <a:prstGeom prst="rect">
            <a:avLst/>
          </a:prstGeom>
        </p:spPr>
        <p:txBody>
          <a:bodyPr anchorCtr="0" anchor="t" bIns="91425" lIns="91425" rIns="91425" wrap="square" tIns="91425">
            <a:noAutofit/>
          </a:bodyPr>
          <a:lstStyle/>
          <a:p>
            <a:pPr lvl="0" rtl="0" algn="ctr">
              <a:spcBef>
                <a:spcPts val="0"/>
              </a:spcBef>
              <a:buNone/>
            </a:pPr>
            <a:r>
              <a:rPr lang="en" sz="3000"/>
              <a:t>Results from Your Own Input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0" y="4944075"/>
            <a:ext cx="685800" cy="199500"/>
          </a:xfrm>
          <a:prstGeom prst="rect">
            <a:avLst/>
          </a:prstGeom>
          <a:noFill/>
          <a:ln>
            <a:noFill/>
          </a:ln>
        </p:spPr>
        <p:txBody>
          <a:bodyPr anchorCtr="0" anchor="ctr" bIns="91425" lIns="91425" rIns="91425" wrap="square" tIns="91425">
            <a:noAutofit/>
          </a:bodyPr>
          <a:lstStyle/>
          <a:p>
            <a:pPr lvl="0" rtl="0">
              <a:spcBef>
                <a:spcPts val="0"/>
              </a:spcBef>
              <a:buNone/>
            </a:pPr>
            <a:r>
              <a:rPr lang="en" sz="1000">
                <a:solidFill>
                  <a:srgbClr val="999999"/>
                </a:solidFill>
              </a:rPr>
              <a:t>CS 6475</a:t>
            </a:r>
          </a:p>
        </p:txBody>
      </p:sp>
      <p:sp>
        <p:nvSpPr>
          <p:cNvPr id="106" name="Shape 106"/>
          <p:cNvSpPr txBox="1"/>
          <p:nvPr>
            <p:ph idx="1" type="body"/>
          </p:nvPr>
        </p:nvSpPr>
        <p:spPr>
          <a:xfrm>
            <a:off x="331750" y="982414"/>
            <a:ext cx="8060400" cy="21411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1000"/>
              </a:spcAft>
              <a:buClr>
                <a:schemeClr val="dk1"/>
              </a:buClr>
              <a:buSzPct val="100000"/>
              <a:buFont typeface="Trebuchet MS"/>
              <a:buChar char="●"/>
            </a:pPr>
            <a:r>
              <a:rPr lang="en" sz="1800">
                <a:solidFill>
                  <a:schemeClr val="dk1"/>
                </a:solidFill>
                <a:latin typeface="Trebuchet MS"/>
                <a:ea typeface="Trebuchet MS"/>
                <a:cs typeface="Trebuchet MS"/>
                <a:sym typeface="Trebuchet MS"/>
              </a:rPr>
              <a:t>Describe how you determined the best alpha value for each video texture. </a:t>
            </a:r>
          </a:p>
          <a:p>
            <a:pPr lvl="0" rtl="0">
              <a:lnSpc>
                <a:spcPct val="100000"/>
              </a:lnSpc>
              <a:spcBef>
                <a:spcPts val="0"/>
              </a:spcBef>
              <a:spcAft>
                <a:spcPts val="1000"/>
              </a:spcAft>
              <a:buNone/>
            </a:pPr>
            <a:r>
              <a:t/>
            </a:r>
            <a:endParaRPr sz="1800">
              <a:solidFill>
                <a:schemeClr val="dk1"/>
              </a:solidFill>
              <a:latin typeface="Trebuchet MS"/>
              <a:ea typeface="Trebuchet MS"/>
              <a:cs typeface="Trebuchet MS"/>
              <a:sym typeface="Trebuchet MS"/>
            </a:endParaRPr>
          </a:p>
          <a:p>
            <a:pPr indent="-342900" lvl="0" marL="457200" rtl="0">
              <a:lnSpc>
                <a:spcPct val="100000"/>
              </a:lnSpc>
              <a:spcBef>
                <a:spcPts val="0"/>
              </a:spcBef>
              <a:spcAft>
                <a:spcPts val="1000"/>
              </a:spcAft>
              <a:buClr>
                <a:schemeClr val="dk1"/>
              </a:buClr>
              <a:buSzPct val="100000"/>
              <a:buFont typeface="Trebuchet MS"/>
              <a:buChar char="●"/>
            </a:pPr>
            <a:r>
              <a:rPr lang="en" sz="1800">
                <a:solidFill>
                  <a:schemeClr val="dk1"/>
                </a:solidFill>
                <a:latin typeface="Trebuchet MS"/>
                <a:ea typeface="Trebuchet MS"/>
                <a:cs typeface="Trebuchet MS"/>
                <a:sym typeface="Trebuchet MS"/>
              </a:rPr>
              <a:t>How are your results affected as alpha increases? Decreases? (Try changing by orders of magnitude, e.g., x1/10, x10, x100, etc.)</a:t>
            </a:r>
          </a:p>
          <a:p>
            <a:pPr lvl="0" rtl="0">
              <a:lnSpc>
                <a:spcPct val="100000"/>
              </a:lnSpc>
              <a:spcBef>
                <a:spcPts val="0"/>
              </a:spcBef>
              <a:spcAft>
                <a:spcPts val="1000"/>
              </a:spcAft>
              <a:buNone/>
            </a:pPr>
            <a:r>
              <a:t/>
            </a:r>
            <a:endParaRPr sz="1800">
              <a:solidFill>
                <a:schemeClr val="dk1"/>
              </a:solidFill>
              <a:latin typeface="Trebuchet MS"/>
              <a:ea typeface="Trebuchet MS"/>
              <a:cs typeface="Trebuchet MS"/>
              <a:sym typeface="Trebuchet MS"/>
            </a:endParaRPr>
          </a:p>
          <a:p>
            <a:pPr indent="-342900" lvl="0" marL="457200" rtl="0">
              <a:spcBef>
                <a:spcPts val="0"/>
              </a:spcBef>
              <a:spcAft>
                <a:spcPts val="1000"/>
              </a:spcAft>
              <a:buClr>
                <a:schemeClr val="dk1"/>
              </a:buClr>
              <a:buSzPct val="100000"/>
              <a:buFont typeface="Trebuchet MS"/>
              <a:buChar char="●"/>
            </a:pPr>
            <a:r>
              <a:rPr lang="en" sz="1800">
                <a:solidFill>
                  <a:schemeClr val="dk1"/>
                </a:solidFill>
                <a:latin typeface="Trebuchet MS"/>
                <a:ea typeface="Trebuchet MS"/>
                <a:cs typeface="Trebuchet MS"/>
                <a:sym typeface="Trebuchet MS"/>
              </a:rPr>
              <a:t>Was the best alpha for your video the same as the one for the sample video?  Discuss.</a:t>
            </a:r>
          </a:p>
        </p:txBody>
      </p:sp>
      <p:sp>
        <p:nvSpPr>
          <p:cNvPr id="107" name="Shape 107"/>
          <p:cNvSpPr txBox="1"/>
          <p:nvPr>
            <p:ph type="title"/>
          </p:nvPr>
        </p:nvSpPr>
        <p:spPr>
          <a:xfrm>
            <a:off x="457200" y="292100"/>
            <a:ext cx="8229600" cy="586800"/>
          </a:xfrm>
          <a:prstGeom prst="rect">
            <a:avLst/>
          </a:prstGeom>
        </p:spPr>
        <p:txBody>
          <a:bodyPr anchorCtr="0" anchor="t" bIns="91425" lIns="91425" rIns="91425" wrap="square" tIns="91425">
            <a:noAutofit/>
          </a:bodyPr>
          <a:lstStyle/>
          <a:p>
            <a:pPr lvl="0" rtl="0" algn="ctr">
              <a:spcBef>
                <a:spcPts val="0"/>
              </a:spcBef>
              <a:buNone/>
            </a:pPr>
            <a:r>
              <a:rPr lang="en" sz="2400"/>
              <a:t>Finding Alpha </a:t>
            </a:r>
          </a:p>
        </p:txBody>
      </p:sp>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