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notesMasterIdLst>
    <p:notesMasterId r:id="rId16"/>
  </p:notesMasterIdLst>
  <p:sldIdLst>
    <p:sldId id="256" r:id="rId2"/>
    <p:sldId id="269" r:id="rId3"/>
    <p:sldId id="257" r:id="rId4"/>
    <p:sldId id="258" r:id="rId5"/>
    <p:sldId id="262" r:id="rId6"/>
    <p:sldId id="259" r:id="rId7"/>
    <p:sldId id="260" r:id="rId8"/>
    <p:sldId id="261" r:id="rId9"/>
    <p:sldId id="263" r:id="rId10"/>
    <p:sldId id="265"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432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59B86-409D-0A4A-957F-8A8B797E8E12}" type="datetimeFigureOut">
              <a:rPr lang="en-US" smtClean="0"/>
              <a:t>1/24/25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57853-D0A7-9A41-921E-BD55323BE4E8}" type="slidenum">
              <a:rPr lang="en-US" smtClean="0"/>
              <a:t>‹#›</a:t>
            </a:fld>
            <a:endParaRPr lang="en-US"/>
          </a:p>
        </p:txBody>
      </p:sp>
    </p:spTree>
    <p:extLst>
      <p:ext uri="{BB962C8B-B14F-4D97-AF65-F5344CB8AC3E}">
        <p14:creationId xmlns:p14="http://schemas.microsoft.com/office/powerpoint/2010/main" val="22710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57853-D0A7-9A41-921E-BD55323BE4E8}" type="slidenum">
              <a:rPr lang="en-US" smtClean="0"/>
              <a:t>1</a:t>
            </a:fld>
            <a:endParaRPr lang="en-US"/>
          </a:p>
        </p:txBody>
      </p:sp>
    </p:spTree>
    <p:extLst>
      <p:ext uri="{BB962C8B-B14F-4D97-AF65-F5344CB8AC3E}">
        <p14:creationId xmlns:p14="http://schemas.microsoft.com/office/powerpoint/2010/main" val="69820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57853-D0A7-9A41-921E-BD55323BE4E8}" type="slidenum">
              <a:rPr lang="en-US" smtClean="0"/>
              <a:t>2</a:t>
            </a:fld>
            <a:endParaRPr lang="en-US"/>
          </a:p>
        </p:txBody>
      </p:sp>
    </p:spTree>
    <p:extLst>
      <p:ext uri="{BB962C8B-B14F-4D97-AF65-F5344CB8AC3E}">
        <p14:creationId xmlns:p14="http://schemas.microsoft.com/office/powerpoint/2010/main" val="428437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57853-D0A7-9A41-921E-BD55323BE4E8}" type="slidenum">
              <a:rPr lang="en-US" smtClean="0"/>
              <a:t>3</a:t>
            </a:fld>
            <a:endParaRPr lang="en-US"/>
          </a:p>
        </p:txBody>
      </p:sp>
    </p:spTree>
    <p:extLst>
      <p:ext uri="{BB962C8B-B14F-4D97-AF65-F5344CB8AC3E}">
        <p14:creationId xmlns:p14="http://schemas.microsoft.com/office/powerpoint/2010/main" val="245194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57853-D0A7-9A41-921E-BD55323BE4E8}" type="slidenum">
              <a:rPr lang="en-US" smtClean="0"/>
              <a:t>4</a:t>
            </a:fld>
            <a:endParaRPr lang="en-US"/>
          </a:p>
        </p:txBody>
      </p:sp>
    </p:spTree>
    <p:extLst>
      <p:ext uri="{BB962C8B-B14F-4D97-AF65-F5344CB8AC3E}">
        <p14:creationId xmlns:p14="http://schemas.microsoft.com/office/powerpoint/2010/main" val="338461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57853-D0A7-9A41-921E-BD55323BE4E8}" type="slidenum">
              <a:rPr lang="en-US" smtClean="0"/>
              <a:t>5</a:t>
            </a:fld>
            <a:endParaRPr lang="en-US"/>
          </a:p>
        </p:txBody>
      </p:sp>
    </p:spTree>
    <p:extLst>
      <p:ext uri="{BB962C8B-B14F-4D97-AF65-F5344CB8AC3E}">
        <p14:creationId xmlns:p14="http://schemas.microsoft.com/office/powerpoint/2010/main" val="27657485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4232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306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385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3020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DE6118-2437-4B30-8E3C-4D2BE6020583}" type="datetimeFigureOut">
              <a:rPr lang="en-US" smtClean="0"/>
              <a:pPr/>
              <a:t>1/24/25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080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9708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993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7DE6118-2437-4B30-8E3C-4D2BE6020583}" type="datetimeFigureOut">
              <a:rPr lang="en-US" smtClean="0"/>
              <a:t>1/24/25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943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1393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522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1/24/25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09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DE6118-2437-4B30-8E3C-4D2BE6020583}" type="datetimeFigureOut">
              <a:rPr lang="en-US" smtClean="0"/>
              <a:pPr/>
              <a:t>1/24/25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3491303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er-amit/marketinganalytics/blob/main/marketingdata.csv" TargetMode="External"/><Relationship Id="rId2" Type="http://schemas.openxmlformats.org/officeDocument/2006/relationships/hyperlink" Target="https://github.com/der-amit/marketinganalytics/blob/main/Analyzing%20marketing%20campaig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7DD4-1A43-F596-8D2F-89BD8E9DDF53}"/>
              </a:ext>
            </a:extLst>
          </p:cNvPr>
          <p:cNvSpPr>
            <a:spLocks noGrp="1"/>
          </p:cNvSpPr>
          <p:nvPr>
            <p:ph type="ctrTitle"/>
          </p:nvPr>
        </p:nvSpPr>
        <p:spPr/>
        <p:txBody>
          <a:bodyPr>
            <a:normAutofit/>
          </a:bodyPr>
          <a:lstStyle/>
          <a:p>
            <a:r>
              <a:rPr lang="en-US" sz="4800" dirty="0">
                <a:latin typeface="Calibri" panose="020F0502020204030204" pitchFamily="34" charset="0"/>
                <a:cs typeface="Calibri" panose="020F0502020204030204" pitchFamily="34" charset="0"/>
              </a:rPr>
              <a:t>Analyzing marketing campaign – a data-led approach</a:t>
            </a:r>
          </a:p>
        </p:txBody>
      </p:sp>
      <p:sp>
        <p:nvSpPr>
          <p:cNvPr id="3" name="Subtitle 2">
            <a:extLst>
              <a:ext uri="{FF2B5EF4-FFF2-40B4-BE49-F238E27FC236}">
                <a16:creationId xmlns:a16="http://schemas.microsoft.com/office/drawing/2014/main" id="{A98D8EA5-030B-50B6-465C-686F544D8BB9}"/>
              </a:ext>
            </a:extLst>
          </p:cNvPr>
          <p:cNvSpPr>
            <a:spLocks noGrp="1"/>
          </p:cNvSpPr>
          <p:nvPr>
            <p:ph type="subTitle" idx="1"/>
          </p:nvPr>
        </p:nvSpPr>
        <p:spPr/>
        <p:txBody>
          <a:bodyPr/>
          <a:lstStyle/>
          <a:p>
            <a:r>
              <a:rPr lang="en-US" dirty="0"/>
              <a:t>By – Amit Kumar Mishra</a:t>
            </a:r>
          </a:p>
        </p:txBody>
      </p:sp>
    </p:spTree>
    <p:extLst>
      <p:ext uri="{BB962C8B-B14F-4D97-AF65-F5344CB8AC3E}">
        <p14:creationId xmlns:p14="http://schemas.microsoft.com/office/powerpoint/2010/main" val="285616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F255-BB27-1FFB-90C0-490E635F658E}"/>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Demographic Analysis</a:t>
            </a:r>
          </a:p>
        </p:txBody>
      </p:sp>
      <p:sp>
        <p:nvSpPr>
          <p:cNvPr id="3" name="Content Placeholder 2">
            <a:extLst>
              <a:ext uri="{FF2B5EF4-FFF2-40B4-BE49-F238E27FC236}">
                <a16:creationId xmlns:a16="http://schemas.microsoft.com/office/drawing/2014/main" id="{8FAEC8CD-0162-44F7-D8FC-E5ACE05195A4}"/>
              </a:ext>
            </a:extLst>
          </p:cNvPr>
          <p:cNvSpPr>
            <a:spLocks noGrp="1"/>
          </p:cNvSpPr>
          <p:nvPr>
            <p:ph idx="1"/>
          </p:nvPr>
        </p:nvSpPr>
        <p:spPr>
          <a:xfrm>
            <a:off x="1069848" y="2121408"/>
            <a:ext cx="5026152" cy="4050792"/>
          </a:xfrm>
        </p:spPr>
        <p:txBody>
          <a:bodyPr>
            <a:normAutofit/>
          </a:bodyPr>
          <a:lstStyle/>
          <a:p>
            <a:pPr marL="0" indent="0">
              <a:buNone/>
            </a:pPr>
            <a:r>
              <a:rPr lang="en-US" sz="2400" b="1" dirty="0">
                <a:latin typeface="Calibri" panose="020F0502020204030204" pitchFamily="34" charset="0"/>
                <a:cs typeface="Calibri" panose="020F0502020204030204" pitchFamily="34" charset="0"/>
              </a:rPr>
              <a:t>Age Group Distribution</a:t>
            </a:r>
          </a:p>
          <a:p>
            <a:pPr marL="0" indent="0">
              <a:buNone/>
            </a:pPr>
            <a:r>
              <a:rPr lang="en-US" sz="2400" dirty="0">
                <a:latin typeface="Calibri" panose="020F0502020204030204" pitchFamily="34" charset="0"/>
                <a:cs typeface="Calibri" panose="020F0502020204030204" pitchFamily="34" charset="0"/>
              </a:rPr>
              <a:t>House Ads show strong performance across all age groups, with particular success in:</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19-24 years</a:t>
            </a:r>
            <a:r>
              <a:rPr lang="en-US" sz="2400" dirty="0">
                <a:latin typeface="Calibri" panose="020F0502020204030204" pitchFamily="34" charset="0"/>
                <a:cs typeface="Calibri" panose="020F0502020204030204" pitchFamily="34" charset="0"/>
              </a:rPr>
              <a:t>: Highest engagement</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0-18 years: </a:t>
            </a:r>
            <a:r>
              <a:rPr lang="en-US" sz="2400" dirty="0">
                <a:latin typeface="Calibri" panose="020F0502020204030204" pitchFamily="34" charset="0"/>
                <a:cs typeface="Calibri" panose="020F0502020204030204" pitchFamily="34" charset="0"/>
              </a:rPr>
              <a:t>Strong secondary audience</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Consistent performance across 24-45 age brackets</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A108506-7A5D-CEF8-AE06-A90D8C27E71E}"/>
              </a:ext>
            </a:extLst>
          </p:cNvPr>
          <p:cNvPicPr>
            <a:picLocks noChangeAspect="1"/>
          </p:cNvPicPr>
          <p:nvPr/>
        </p:nvPicPr>
        <p:blipFill>
          <a:blip r:embed="rId2"/>
          <a:stretch>
            <a:fillRect/>
          </a:stretch>
        </p:blipFill>
        <p:spPr>
          <a:xfrm>
            <a:off x="6096000" y="1499190"/>
            <a:ext cx="5865628" cy="5289355"/>
          </a:xfrm>
          <a:prstGeom prst="rect">
            <a:avLst/>
          </a:prstGeom>
        </p:spPr>
      </p:pic>
    </p:spTree>
    <p:extLst>
      <p:ext uri="{BB962C8B-B14F-4D97-AF65-F5344CB8AC3E}">
        <p14:creationId xmlns:p14="http://schemas.microsoft.com/office/powerpoint/2010/main" val="22535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FD03-4E3D-6F9C-64CA-30FA506F21A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420D71D-CFEE-8CB4-E4E1-0F91FCE7CC35}"/>
              </a:ext>
            </a:extLst>
          </p:cNvPr>
          <p:cNvSpPr>
            <a:spLocks noGrp="1"/>
          </p:cNvSpPr>
          <p:nvPr>
            <p:ph idx="1"/>
          </p:nvPr>
        </p:nvSpPr>
        <p:spPr>
          <a:xfrm>
            <a:off x="1069848" y="1637414"/>
            <a:ext cx="5026152" cy="4534786"/>
          </a:xfrm>
        </p:spPr>
        <p:txBody>
          <a:bodyPr>
            <a:normAutofit/>
          </a:bodyPr>
          <a:lstStyle/>
          <a:p>
            <a:pPr marL="0" indent="0">
              <a:buNone/>
            </a:pPr>
            <a:r>
              <a:rPr lang="en-US" sz="2400" b="1" dirty="0">
                <a:latin typeface="Calibri" panose="020F0502020204030204" pitchFamily="34" charset="0"/>
                <a:cs typeface="Calibri" panose="020F0502020204030204" pitchFamily="34" charset="0"/>
              </a:rPr>
              <a:t>Age-Based Conversion Rates</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24-30</a:t>
            </a:r>
            <a:r>
              <a:rPr lang="en-US" sz="2400" dirty="0">
                <a:latin typeface="Calibri" panose="020F0502020204030204" pitchFamily="34" charset="0"/>
                <a:cs typeface="Calibri" panose="020F0502020204030204" pitchFamily="34" charset="0"/>
              </a:rPr>
              <a:t> years show highest peak conversion at ~0.4%</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19-24</a:t>
            </a:r>
            <a:r>
              <a:rPr lang="en-US" sz="2400" dirty="0">
                <a:latin typeface="Calibri" panose="020F0502020204030204" pitchFamily="34" charset="0"/>
                <a:cs typeface="Calibri" panose="020F0502020204030204" pitchFamily="34" charset="0"/>
              </a:rPr>
              <a:t> years demonstrate most consistent conversion patterns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Older age groups </a:t>
            </a:r>
            <a:r>
              <a:rPr lang="en-US" sz="2400" b="1" dirty="0">
                <a:latin typeface="Calibri" panose="020F0502020204030204" pitchFamily="34" charset="0"/>
                <a:cs typeface="Calibri" panose="020F0502020204030204" pitchFamily="34" charset="0"/>
              </a:rPr>
              <a:t>(45+) </a:t>
            </a:r>
            <a:r>
              <a:rPr lang="en-US" sz="2400" dirty="0">
                <a:latin typeface="Calibri" panose="020F0502020204030204" pitchFamily="34" charset="0"/>
                <a:cs typeface="Calibri" panose="020F0502020204030204" pitchFamily="34" charset="0"/>
              </a:rPr>
              <a:t>show lower but more stable conversion rates</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45AC0FB-ABCA-082B-EEEF-C0E530635791}"/>
              </a:ext>
            </a:extLst>
          </p:cNvPr>
          <p:cNvPicPr>
            <a:picLocks noChangeAspect="1"/>
          </p:cNvPicPr>
          <p:nvPr/>
        </p:nvPicPr>
        <p:blipFill>
          <a:blip r:embed="rId2"/>
          <a:stretch>
            <a:fillRect/>
          </a:stretch>
        </p:blipFill>
        <p:spPr>
          <a:xfrm>
            <a:off x="5906923" y="685800"/>
            <a:ext cx="5959012" cy="5486400"/>
          </a:xfrm>
          <a:prstGeom prst="rect">
            <a:avLst/>
          </a:prstGeom>
        </p:spPr>
      </p:pic>
    </p:spTree>
    <p:extLst>
      <p:ext uri="{BB962C8B-B14F-4D97-AF65-F5344CB8AC3E}">
        <p14:creationId xmlns:p14="http://schemas.microsoft.com/office/powerpoint/2010/main" val="277175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9DCB-6E69-C32E-C46A-3243DC3B9A10}"/>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Strategic Recommendations</a:t>
            </a:r>
          </a:p>
        </p:txBody>
      </p:sp>
      <p:sp>
        <p:nvSpPr>
          <p:cNvPr id="3" name="Content Placeholder 2">
            <a:extLst>
              <a:ext uri="{FF2B5EF4-FFF2-40B4-BE49-F238E27FC236}">
                <a16:creationId xmlns:a16="http://schemas.microsoft.com/office/drawing/2014/main" id="{04C09D12-A7CC-329F-C10E-3B321EC2DB11}"/>
              </a:ext>
            </a:extLst>
          </p:cNvPr>
          <p:cNvSpPr>
            <a:spLocks noGrp="1"/>
          </p:cNvSpPr>
          <p:nvPr>
            <p:ph idx="1"/>
          </p:nvPr>
        </p:nvSpPr>
        <p:spPr>
          <a:xfrm>
            <a:off x="1069847" y="1786270"/>
            <a:ext cx="10615333" cy="4997301"/>
          </a:xfrm>
        </p:spPr>
        <p:txBody>
          <a:bodyPr>
            <a:normAutofit lnSpcReduction="10000"/>
          </a:bodyPr>
          <a:lstStyle/>
          <a:p>
            <a:pPr>
              <a:buFont typeface="+mj-lt"/>
              <a:buAutoNum type="arabicPeriod"/>
            </a:pPr>
            <a:r>
              <a:rPr lang="en-US" sz="1800" b="1" dirty="0">
                <a:latin typeface="Calibri" panose="020F0502020204030204" pitchFamily="34" charset="0"/>
                <a:cs typeface="Calibri" panose="020F0502020204030204" pitchFamily="34" charset="0"/>
              </a:rPr>
              <a:t>Channel Optimization</a:t>
            </a:r>
            <a:r>
              <a:rPr lang="en-US" sz="1800" dirty="0">
                <a:latin typeface="Calibri" panose="020F0502020204030204" pitchFamily="34" charset="0"/>
                <a:cs typeface="Calibri" panose="020F0502020204030204" pitchFamily="34" charset="0"/>
              </a:rPr>
              <a:t> </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Strengthen email marketing given its superior retention rates</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Investigate House Ads' retention issues while leveraging their strong acquisition capability</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Develop Push notification strategy to improve subscription rates</a:t>
            </a:r>
          </a:p>
          <a:p>
            <a:pPr>
              <a:buFont typeface="+mj-lt"/>
              <a:buAutoNum type="arabicPeriod"/>
            </a:pPr>
            <a:r>
              <a:rPr lang="en-US" sz="1800" b="1" dirty="0">
                <a:latin typeface="Calibri" panose="020F0502020204030204" pitchFamily="34" charset="0"/>
                <a:cs typeface="Calibri" panose="020F0502020204030204" pitchFamily="34" charset="0"/>
              </a:rPr>
              <a:t>Market Expansion</a:t>
            </a:r>
            <a:r>
              <a:rPr lang="en-US" sz="1800" dirty="0">
                <a:latin typeface="Calibri" panose="020F0502020204030204" pitchFamily="34" charset="0"/>
                <a:cs typeface="Calibri" panose="020F0502020204030204" pitchFamily="34" charset="0"/>
              </a:rPr>
              <a:t> </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Prioritize German-speaking market expansion</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Develop targeted campaigns for Arabic-speaking audiences</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Review and enhance English market strategy to improve conversion rates</a:t>
            </a:r>
          </a:p>
          <a:p>
            <a:pPr>
              <a:buFont typeface="+mj-lt"/>
              <a:buAutoNum type="arabicPeriod"/>
            </a:pPr>
            <a:r>
              <a:rPr lang="en-US" sz="1800" b="1" dirty="0">
                <a:latin typeface="Calibri" panose="020F0502020204030204" pitchFamily="34" charset="0"/>
                <a:cs typeface="Calibri" panose="020F0502020204030204" pitchFamily="34" charset="0"/>
              </a:rPr>
              <a:t>Age-Targeted Campaigns</a:t>
            </a:r>
            <a:r>
              <a:rPr lang="en-US" sz="1800" dirty="0">
                <a:latin typeface="Calibri" panose="020F0502020204030204" pitchFamily="34" charset="0"/>
                <a:cs typeface="Calibri" panose="020F0502020204030204" pitchFamily="34" charset="0"/>
              </a:rPr>
              <a:t> </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Focus primary campaigns on 19-30 age bracket</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Develop retention strategies for 45+ age groups</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Create specialized content for high-converting younger demographics</a:t>
            </a:r>
          </a:p>
          <a:p>
            <a:pPr>
              <a:buFont typeface="+mj-lt"/>
              <a:buAutoNum type="arabicPeriod"/>
            </a:pPr>
            <a:r>
              <a:rPr lang="en-US" sz="1800" b="1" dirty="0">
                <a:latin typeface="Calibri" panose="020F0502020204030204" pitchFamily="34" charset="0"/>
                <a:cs typeface="Calibri" panose="020F0502020204030204" pitchFamily="34" charset="0"/>
              </a:rPr>
              <a:t>Timing Optimization</a:t>
            </a:r>
            <a:r>
              <a:rPr lang="en-US" sz="1800" dirty="0">
                <a:latin typeface="Calibri" panose="020F0502020204030204" pitchFamily="34" charset="0"/>
                <a:cs typeface="Calibri" panose="020F0502020204030204" pitchFamily="34" charset="0"/>
              </a:rPr>
              <a:t> </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Schedule major campaigns mid-month to capitalize on peak conversion periods</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Implement retention initiatives during typical dip periods</a:t>
            </a:r>
          </a:p>
          <a:p>
            <a:pPr marL="742950" lvl="1" indent="-285750">
              <a:buFont typeface="+mj-lt"/>
              <a:buAutoNum type="arabicPeriod"/>
            </a:pPr>
            <a:r>
              <a:rPr lang="en-US" sz="1600" dirty="0">
                <a:latin typeface="Calibri" panose="020F0502020204030204" pitchFamily="34" charset="0"/>
                <a:cs typeface="Calibri" panose="020F0502020204030204" pitchFamily="34" charset="0"/>
              </a:rPr>
              <a:t>Develop strategies to maintain end-of-month performance</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958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BE47-4E73-1CA4-8AED-FA290472E338}"/>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Next Steps</a:t>
            </a:r>
          </a:p>
        </p:txBody>
      </p:sp>
      <p:sp>
        <p:nvSpPr>
          <p:cNvPr id="3" name="Content Placeholder 2">
            <a:extLst>
              <a:ext uri="{FF2B5EF4-FFF2-40B4-BE49-F238E27FC236}">
                <a16:creationId xmlns:a16="http://schemas.microsoft.com/office/drawing/2014/main" id="{6DB47581-A19C-AF23-EBAC-C1A1D00FE660}"/>
              </a:ext>
            </a:extLst>
          </p:cNvPr>
          <p:cNvSpPr>
            <a:spLocks noGrp="1"/>
          </p:cNvSpPr>
          <p:nvPr>
            <p:ph idx="1"/>
          </p:nvPr>
        </p:nvSpPr>
        <p:spPr/>
        <p:txBody>
          <a:bodyPr>
            <a:normAutofit/>
          </a:bodyPr>
          <a:lstStyle/>
          <a:p>
            <a:pPr>
              <a:buFont typeface="+mj-lt"/>
              <a:buAutoNum type="arabicPeriod"/>
            </a:pPr>
            <a:r>
              <a:rPr lang="en-US" sz="2400" dirty="0">
                <a:latin typeface="Calibri" panose="020F0502020204030204" pitchFamily="34" charset="0"/>
                <a:cs typeface="Calibri" panose="020F0502020204030204" pitchFamily="34" charset="0"/>
              </a:rPr>
              <a:t>Conduct detailed retention analysis for House Ads subscribers</a:t>
            </a:r>
          </a:p>
          <a:p>
            <a:pPr>
              <a:buFont typeface="+mj-lt"/>
              <a:buAutoNum type="arabicPeriod"/>
            </a:pPr>
            <a:r>
              <a:rPr lang="en-US" sz="2400" dirty="0">
                <a:latin typeface="Calibri" panose="020F0502020204030204" pitchFamily="34" charset="0"/>
                <a:cs typeface="Calibri" panose="020F0502020204030204" pitchFamily="34" charset="0"/>
              </a:rPr>
              <a:t>Develop language-specific marketing materials for German and Arabic markets</a:t>
            </a:r>
          </a:p>
          <a:p>
            <a:pPr>
              <a:buFont typeface="+mj-lt"/>
              <a:buAutoNum type="arabicPeriod"/>
            </a:pPr>
            <a:r>
              <a:rPr lang="en-US" sz="2400" dirty="0">
                <a:latin typeface="Calibri" panose="020F0502020204030204" pitchFamily="34" charset="0"/>
                <a:cs typeface="Calibri" panose="020F0502020204030204" pitchFamily="34" charset="0"/>
              </a:rPr>
              <a:t>Create age-specific content strategies for key demographic segments</a:t>
            </a:r>
          </a:p>
          <a:p>
            <a:pPr>
              <a:buFont typeface="+mj-lt"/>
              <a:buAutoNum type="arabicPeriod"/>
            </a:pPr>
            <a:r>
              <a:rPr lang="en-US" sz="2400" dirty="0">
                <a:latin typeface="Calibri" panose="020F0502020204030204" pitchFamily="34" charset="0"/>
                <a:cs typeface="Calibri" panose="020F0502020204030204" pitchFamily="34" charset="0"/>
              </a:rPr>
              <a:t>Implement automated monitoring for conversion rate fluctuations</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674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1E2E-3C55-7EF7-3D4D-218062E997C3}"/>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Data Sources and links</a:t>
            </a:r>
          </a:p>
        </p:txBody>
      </p:sp>
      <p:sp>
        <p:nvSpPr>
          <p:cNvPr id="3" name="Content Placeholder 2">
            <a:extLst>
              <a:ext uri="{FF2B5EF4-FFF2-40B4-BE49-F238E27FC236}">
                <a16:creationId xmlns:a16="http://schemas.microsoft.com/office/drawing/2014/main" id="{DA6C042D-E594-B3B5-06F2-D955DE4DD295}"/>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All analyses based on January 2018 data. Regular updates recommended for trend validation.</a:t>
            </a:r>
          </a:p>
          <a:p>
            <a:r>
              <a:rPr lang="en-US" sz="2400" dirty="0">
                <a:latin typeface="Calibri" panose="020F0502020204030204" pitchFamily="34" charset="0"/>
                <a:cs typeface="Calibri" panose="020F0502020204030204" pitchFamily="34" charset="0"/>
              </a:rPr>
              <a:t>The code for analysis can be found here:</a:t>
            </a:r>
          </a:p>
          <a:p>
            <a:r>
              <a:rPr lang="en-US" sz="2400" dirty="0">
                <a:latin typeface="Calibri" panose="020F0502020204030204" pitchFamily="34" charset="0"/>
                <a:cs typeface="Calibri" panose="020F0502020204030204" pitchFamily="34" charset="0"/>
                <a:hlinkClick r:id="rId2"/>
              </a:rPr>
              <a:t>https://github.com/der-amit/marketinganalytics/blob/main/Analyzing%20marketing%20campaign.ipynb</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data can be found here:</a:t>
            </a:r>
          </a:p>
          <a:p>
            <a:r>
              <a:rPr lang="en-US" sz="2400" dirty="0">
                <a:latin typeface="Calibri" panose="020F0502020204030204" pitchFamily="34" charset="0"/>
                <a:cs typeface="Calibri" panose="020F0502020204030204" pitchFamily="34" charset="0"/>
                <a:hlinkClick r:id="rId3"/>
              </a:rPr>
              <a:t>https://github.com/der-amit/marketinganalytics/blob/main/marketingdata.csv</a:t>
            </a:r>
            <a:r>
              <a:rPr lang="en-U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201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78B9-1551-3F7E-03EF-C9CDDDCA2474}"/>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Table of contents</a:t>
            </a:r>
          </a:p>
        </p:txBody>
      </p:sp>
      <p:sp>
        <p:nvSpPr>
          <p:cNvPr id="3" name="Content Placeholder 2">
            <a:extLst>
              <a:ext uri="{FF2B5EF4-FFF2-40B4-BE49-F238E27FC236}">
                <a16:creationId xmlns:a16="http://schemas.microsoft.com/office/drawing/2014/main" id="{64A6951A-1245-1C30-7E21-44300E21D7C3}"/>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hlinkClick r:id="rId3" action="ppaction://hlinksldjump"/>
              </a:rPr>
              <a:t>Objectives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4" action="ppaction://hlinksldjump"/>
              </a:rPr>
              <a:t>Channel Performance Analysis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5" action="ppaction://hlinksldjump"/>
              </a:rPr>
              <a:t>Retention Metrics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6" action="ppaction://hlinksldjump"/>
              </a:rPr>
              <a:t>Language and Conversion Analysis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7" action="ppaction://hlinksldjump"/>
              </a:rPr>
              <a:t>Daily Performance Trends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8" action="ppaction://hlinksldjump"/>
              </a:rPr>
              <a:t>Demographic Analysis</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9" action="ppaction://hlinksldjump"/>
              </a:rPr>
              <a:t>Strategic Recommendations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hlinkClick r:id="rId10" action="ppaction://hlinksldjump"/>
              </a:rPr>
              <a:t>Next Steps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11" action="ppaction://hlinksldjump"/>
              </a:rPr>
              <a:t>Data Sources and Links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88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32B5-60AA-D993-C585-757F8A83199A}"/>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1B63E022-F63E-CBD0-2D05-E58EBE508E18}"/>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This analysis aims to provide a comprehensive understanding of our marketing campaign performance and guide strategic decision-making. Our primary objectives are:</a:t>
            </a:r>
          </a:p>
          <a:p>
            <a:pPr marL="0" indent="0">
              <a:buNone/>
            </a:pPr>
            <a:r>
              <a:rPr lang="en-US" b="1" dirty="0">
                <a:latin typeface="Calibri" panose="020F0502020204030204" pitchFamily="34" charset="0"/>
                <a:cs typeface="Calibri" panose="020F0502020204030204" pitchFamily="34" charset="0"/>
              </a:rPr>
              <a:t>Performance Assessment</a:t>
            </a:r>
          </a:p>
          <a:p>
            <a:pPr marL="0" indent="0">
              <a:buNone/>
            </a:pPr>
            <a:r>
              <a:rPr lang="en-US" dirty="0">
                <a:latin typeface="Calibri" panose="020F0502020204030204" pitchFamily="34" charset="0"/>
                <a:cs typeface="Calibri" panose="020F0502020204030204" pitchFamily="34" charset="0"/>
              </a:rPr>
              <a:t>We seek to evaluate the effectiveness of our current marketing channels by analyzing subscription rates, retention metrics, and conversion patterns across different demographics and languages. </a:t>
            </a:r>
          </a:p>
          <a:p>
            <a:pPr marL="0" indent="0">
              <a:buNone/>
            </a:pPr>
            <a:r>
              <a:rPr lang="en-US" b="1" dirty="0">
                <a:latin typeface="Calibri" panose="020F0502020204030204" pitchFamily="34" charset="0"/>
                <a:cs typeface="Calibri" panose="020F0502020204030204" pitchFamily="34" charset="0"/>
              </a:rPr>
              <a:t>Customer Understanding</a:t>
            </a:r>
          </a:p>
          <a:p>
            <a:pPr marL="0" indent="0">
              <a:buNone/>
            </a:pPr>
            <a:r>
              <a:rPr lang="en-US" dirty="0">
                <a:latin typeface="Calibri" panose="020F0502020204030204" pitchFamily="34" charset="0"/>
                <a:cs typeface="Calibri" panose="020F0502020204030204" pitchFamily="34" charset="0"/>
              </a:rPr>
              <a:t>Through detailed analysis of age group distributions and language preferences, we aim to develop deeper insights into our customer base. This understanding will enable us to create more targeted and effective marketing strategies that resonate with specific audience segments.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417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966A-4527-7743-935D-58372ADFA7C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9C60106-FE75-76D2-A6B6-1534FA6A72EF}"/>
              </a:ext>
            </a:extLst>
          </p:cNvPr>
          <p:cNvSpPr>
            <a:spLocks noGrp="1"/>
          </p:cNvSpPr>
          <p:nvPr>
            <p:ph idx="1"/>
          </p:nvPr>
        </p:nvSpPr>
        <p:spPr>
          <a:xfrm>
            <a:off x="1069848" y="914400"/>
            <a:ext cx="10058400" cy="5257800"/>
          </a:xfrm>
        </p:spPr>
        <p:txBody>
          <a:bodyPr>
            <a:normAutofit/>
          </a:bodyPr>
          <a:lstStyle/>
          <a:p>
            <a:pPr marL="0" indent="0">
              <a:buNone/>
            </a:pPr>
            <a:r>
              <a:rPr lang="en-US" b="1" dirty="0">
                <a:latin typeface="Calibri" panose="020F0502020204030204" pitchFamily="34" charset="0"/>
                <a:cs typeface="Calibri" panose="020F0502020204030204" pitchFamily="34" charset="0"/>
              </a:rPr>
              <a:t>Strategic Direction</a:t>
            </a:r>
          </a:p>
          <a:p>
            <a:pPr marL="0" indent="0">
              <a:buNone/>
            </a:pPr>
            <a:r>
              <a:rPr lang="en-US" dirty="0">
                <a:latin typeface="Calibri" panose="020F0502020204030204" pitchFamily="34" charset="0"/>
                <a:cs typeface="Calibri" panose="020F0502020204030204" pitchFamily="34" charset="0"/>
              </a:rPr>
              <a:t>Based on our findings, we will determine the most promising opportunities for market expansion and channel optimization. This includes identifying high-potential language markets, optimal timing for campaigns, and the most effective channels for different age groups.</a:t>
            </a:r>
          </a:p>
          <a:p>
            <a:pPr marL="0" indent="0">
              <a:buNone/>
            </a:pPr>
            <a:r>
              <a:rPr lang="en-US" b="1" dirty="0">
                <a:latin typeface="Calibri" panose="020F0502020204030204" pitchFamily="34" charset="0"/>
                <a:cs typeface="Calibri" panose="020F0502020204030204" pitchFamily="34" charset="0"/>
              </a:rPr>
              <a:t>Resource Optimization</a:t>
            </a:r>
          </a:p>
          <a:p>
            <a:pPr marL="0" indent="0">
              <a:buNone/>
            </a:pPr>
            <a:r>
              <a:rPr lang="en-US" dirty="0">
                <a:latin typeface="Calibri" panose="020F0502020204030204" pitchFamily="34" charset="0"/>
                <a:cs typeface="Calibri" panose="020F0502020204030204" pitchFamily="34" charset="0"/>
              </a:rPr>
              <a:t>By analyzing the relationship between subscription channels and retention rates, we aim to optimize our resource allocation across marketing channels to maximize both user acquisition and long-term engagement.</a:t>
            </a:r>
          </a:p>
        </p:txBody>
      </p:sp>
    </p:spTree>
    <p:extLst>
      <p:ext uri="{BB962C8B-B14F-4D97-AF65-F5344CB8AC3E}">
        <p14:creationId xmlns:p14="http://schemas.microsoft.com/office/powerpoint/2010/main" val="367955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8DC2-E25C-6DB7-8C0A-08D65FA7988D}"/>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Channel Performance Analysis</a:t>
            </a:r>
          </a:p>
        </p:txBody>
      </p:sp>
      <p:sp>
        <p:nvSpPr>
          <p:cNvPr id="3" name="Content Placeholder 2">
            <a:extLst>
              <a:ext uri="{FF2B5EF4-FFF2-40B4-BE49-F238E27FC236}">
                <a16:creationId xmlns:a16="http://schemas.microsoft.com/office/drawing/2014/main" id="{82FD33A1-BEF6-B04C-4C6A-E1EE3F852E91}"/>
              </a:ext>
            </a:extLst>
          </p:cNvPr>
          <p:cNvSpPr>
            <a:spLocks noGrp="1"/>
          </p:cNvSpPr>
          <p:nvPr>
            <p:ph idx="1"/>
          </p:nvPr>
        </p:nvSpPr>
        <p:spPr>
          <a:xfrm>
            <a:off x="1069847" y="2121408"/>
            <a:ext cx="4586673" cy="4050792"/>
          </a:xfrm>
        </p:spPr>
        <p:txBody>
          <a:bodyPr>
            <a:normAutofit/>
          </a:bodyPr>
          <a:lstStyle/>
          <a:p>
            <a:r>
              <a:rPr lang="en-US" sz="2400" dirty="0">
                <a:latin typeface="Calibri" panose="020F0502020204030204" pitchFamily="34" charset="0"/>
                <a:cs typeface="Calibri" panose="020F0502020204030204" pitchFamily="34" charset="0"/>
              </a:rPr>
              <a:t>House Ads emerge as our strongest subscription channel with approximately </a:t>
            </a:r>
            <a:r>
              <a:rPr lang="en-US" sz="2400" b="1" dirty="0">
                <a:latin typeface="Calibri" panose="020F0502020204030204" pitchFamily="34" charset="0"/>
                <a:cs typeface="Calibri" panose="020F0502020204030204" pitchFamily="34" charset="0"/>
              </a:rPr>
              <a:t>300</a:t>
            </a:r>
            <a:r>
              <a:rPr lang="en-US" sz="2400" dirty="0">
                <a:latin typeface="Calibri" panose="020F0502020204030204" pitchFamily="34" charset="0"/>
                <a:cs typeface="Calibri" panose="020F0502020204030204" pitchFamily="34" charset="0"/>
              </a:rPr>
              <a:t> subscribers, followed by Instagram and Facebook at around </a:t>
            </a:r>
            <a:r>
              <a:rPr lang="en-US" sz="2400" b="1" dirty="0">
                <a:latin typeface="Calibri" panose="020F0502020204030204" pitchFamily="34" charset="0"/>
                <a:cs typeface="Calibri" panose="020F0502020204030204" pitchFamily="34" charset="0"/>
              </a:rPr>
              <a:t>230</a:t>
            </a:r>
            <a:r>
              <a:rPr lang="en-US" sz="2400" dirty="0">
                <a:latin typeface="Calibri" panose="020F0502020204030204" pitchFamily="34" charset="0"/>
                <a:cs typeface="Calibri" panose="020F0502020204030204" pitchFamily="34" charset="0"/>
              </a:rPr>
              <a:t> subscribers each. </a:t>
            </a:r>
          </a:p>
          <a:p>
            <a:r>
              <a:rPr lang="en-US" sz="2400" dirty="0">
                <a:latin typeface="Calibri" panose="020F0502020204030204" pitchFamily="34" charset="0"/>
                <a:cs typeface="Calibri" panose="020F0502020204030204" pitchFamily="34" charset="0"/>
              </a:rPr>
              <a:t>Email maintains a steady performance with about </a:t>
            </a:r>
            <a:r>
              <a:rPr lang="en-US" sz="2400" b="1" dirty="0">
                <a:latin typeface="Calibri" panose="020F0502020204030204" pitchFamily="34" charset="0"/>
                <a:cs typeface="Calibri" panose="020F0502020204030204" pitchFamily="34" charset="0"/>
              </a:rPr>
              <a:t>160</a:t>
            </a:r>
            <a:r>
              <a:rPr lang="en-US" sz="2400" dirty="0">
                <a:latin typeface="Calibri" panose="020F0502020204030204" pitchFamily="34" charset="0"/>
                <a:cs typeface="Calibri" panose="020F0502020204030204" pitchFamily="34" charset="0"/>
              </a:rPr>
              <a:t> subscribers, while Push notifications show lower adoption at about </a:t>
            </a:r>
            <a:r>
              <a:rPr lang="en-US" sz="2400" b="1" dirty="0">
                <a:latin typeface="Calibri" panose="020F0502020204030204" pitchFamily="34" charset="0"/>
                <a:cs typeface="Calibri" panose="020F0502020204030204" pitchFamily="34" charset="0"/>
              </a:rPr>
              <a:t>80</a:t>
            </a:r>
            <a:r>
              <a:rPr lang="en-US" sz="2400" dirty="0">
                <a:latin typeface="Calibri" panose="020F0502020204030204" pitchFamily="34" charset="0"/>
                <a:cs typeface="Calibri" panose="020F0502020204030204" pitchFamily="34" charset="0"/>
              </a:rPr>
              <a:t> subscribers.</a:t>
            </a:r>
          </a:p>
        </p:txBody>
      </p:sp>
      <p:pic>
        <p:nvPicPr>
          <p:cNvPr id="5" name="Picture 4">
            <a:extLst>
              <a:ext uri="{FF2B5EF4-FFF2-40B4-BE49-F238E27FC236}">
                <a16:creationId xmlns:a16="http://schemas.microsoft.com/office/drawing/2014/main" id="{25A2100F-9F04-156E-F587-FE9DF5B0FDE5}"/>
              </a:ext>
            </a:extLst>
          </p:cNvPr>
          <p:cNvPicPr>
            <a:picLocks noChangeAspect="1"/>
          </p:cNvPicPr>
          <p:nvPr/>
        </p:nvPicPr>
        <p:blipFill>
          <a:blip r:embed="rId3"/>
          <a:stretch>
            <a:fillRect/>
          </a:stretch>
        </p:blipFill>
        <p:spPr>
          <a:xfrm>
            <a:off x="6223590" y="1813865"/>
            <a:ext cx="5727405" cy="5044135"/>
          </a:xfrm>
          <a:prstGeom prst="rect">
            <a:avLst/>
          </a:prstGeom>
        </p:spPr>
      </p:pic>
    </p:spTree>
    <p:extLst>
      <p:ext uri="{BB962C8B-B14F-4D97-AF65-F5344CB8AC3E}">
        <p14:creationId xmlns:p14="http://schemas.microsoft.com/office/powerpoint/2010/main" val="227957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2DEE-E759-66CF-BDAF-0E5AADBA99E1}"/>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Retention Metrics</a:t>
            </a:r>
          </a:p>
        </p:txBody>
      </p:sp>
      <p:sp>
        <p:nvSpPr>
          <p:cNvPr id="3" name="Content Placeholder 2">
            <a:extLst>
              <a:ext uri="{FF2B5EF4-FFF2-40B4-BE49-F238E27FC236}">
                <a16:creationId xmlns:a16="http://schemas.microsoft.com/office/drawing/2014/main" id="{7C1FAD62-7D8E-5529-0C2C-EB89CE25BCC6}"/>
              </a:ext>
            </a:extLst>
          </p:cNvPr>
          <p:cNvSpPr>
            <a:spLocks noGrp="1"/>
          </p:cNvSpPr>
          <p:nvPr>
            <p:ph idx="1"/>
          </p:nvPr>
        </p:nvSpPr>
        <p:spPr>
          <a:xfrm>
            <a:off x="1069848" y="2121408"/>
            <a:ext cx="5607399" cy="4050792"/>
          </a:xfrm>
        </p:spPr>
        <p:txBody>
          <a:bodyPr>
            <a:normAutofit fontScale="92500" lnSpcReduction="10000"/>
          </a:bodyPr>
          <a:lstStyle/>
          <a:p>
            <a:r>
              <a:rPr lang="en-US" sz="2400" dirty="0">
                <a:latin typeface="Calibri" panose="020F0502020204030204" pitchFamily="34" charset="0"/>
                <a:cs typeface="Calibri" panose="020F0502020204030204" pitchFamily="34" charset="0"/>
              </a:rPr>
              <a:t>Email demonstrates superior retention rates at 85%, significantly outperforming other channels: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Push notifications and Facebook maintain moderate retention at </a:t>
            </a:r>
            <a:r>
              <a:rPr lang="en-US" sz="2400" b="1" dirty="0">
                <a:latin typeface="Calibri" panose="020F0502020204030204" pitchFamily="34" charset="0"/>
                <a:cs typeface="Calibri" panose="020F0502020204030204" pitchFamily="34" charset="0"/>
              </a:rPr>
              <a:t>~70%</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Instagram shows consistent performance at </a:t>
            </a:r>
            <a:r>
              <a:rPr lang="en-US" sz="2400" b="1" dirty="0">
                <a:latin typeface="Calibri" panose="020F0502020204030204" pitchFamily="34" charset="0"/>
                <a:cs typeface="Calibri" panose="020F0502020204030204" pitchFamily="34" charset="0"/>
              </a:rPr>
              <a:t>~68%</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House Ads, despite high subscription numbers, have the lowest retention at ~58%</a:t>
            </a:r>
          </a:p>
          <a:p>
            <a:r>
              <a:rPr lang="en-US" sz="2400" dirty="0">
                <a:latin typeface="Calibri" panose="020F0502020204030204" pitchFamily="34" charset="0"/>
                <a:cs typeface="Calibri" panose="020F0502020204030204" pitchFamily="34" charset="0"/>
              </a:rPr>
              <a:t>This suggests that while House Ads excel at acquisition, they may not attract the most engaged users.</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1B9D540-646C-DCBC-3CF0-938CBEE5FCD2}"/>
              </a:ext>
            </a:extLst>
          </p:cNvPr>
          <p:cNvPicPr>
            <a:picLocks noChangeAspect="1"/>
          </p:cNvPicPr>
          <p:nvPr/>
        </p:nvPicPr>
        <p:blipFill>
          <a:blip r:embed="rId2"/>
          <a:stretch>
            <a:fillRect/>
          </a:stretch>
        </p:blipFill>
        <p:spPr>
          <a:xfrm>
            <a:off x="6677246" y="1994639"/>
            <a:ext cx="5284381" cy="4720212"/>
          </a:xfrm>
          <a:prstGeom prst="rect">
            <a:avLst/>
          </a:prstGeom>
        </p:spPr>
      </p:pic>
    </p:spTree>
    <p:extLst>
      <p:ext uri="{BB962C8B-B14F-4D97-AF65-F5344CB8AC3E}">
        <p14:creationId xmlns:p14="http://schemas.microsoft.com/office/powerpoint/2010/main" val="223651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0519-EAE0-83BE-4657-A72B42155911}"/>
              </a:ext>
            </a:extLst>
          </p:cNvPr>
          <p:cNvSpPr>
            <a:spLocks noGrp="1"/>
          </p:cNvSpPr>
          <p:nvPr>
            <p:ph type="title"/>
          </p:nvPr>
        </p:nvSpPr>
        <p:spPr/>
        <p:txBody>
          <a:bodyPr>
            <a:normAutofit/>
          </a:bodyPr>
          <a:lstStyle/>
          <a:p>
            <a:r>
              <a:rPr lang="en-US" sz="4800" b="1" dirty="0">
                <a:latin typeface="Calibri" panose="020F0502020204030204" pitchFamily="34" charset="0"/>
                <a:cs typeface="Calibri" panose="020F0502020204030204" pitchFamily="34" charset="0"/>
              </a:rPr>
              <a:t>Language &amp; Conversion Analysis</a:t>
            </a:r>
          </a:p>
        </p:txBody>
      </p:sp>
      <p:sp>
        <p:nvSpPr>
          <p:cNvPr id="3" name="Content Placeholder 2">
            <a:extLst>
              <a:ext uri="{FF2B5EF4-FFF2-40B4-BE49-F238E27FC236}">
                <a16:creationId xmlns:a16="http://schemas.microsoft.com/office/drawing/2014/main" id="{25C1AB39-29B6-22D2-8E89-325DA99C157F}"/>
              </a:ext>
            </a:extLst>
          </p:cNvPr>
          <p:cNvSpPr>
            <a:spLocks noGrp="1"/>
          </p:cNvSpPr>
          <p:nvPr>
            <p:ph idx="1"/>
          </p:nvPr>
        </p:nvSpPr>
        <p:spPr>
          <a:xfrm>
            <a:off x="1069848" y="2121408"/>
            <a:ext cx="5026152" cy="4050792"/>
          </a:xfrm>
        </p:spPr>
        <p:txBody>
          <a:bodyPr>
            <a:normAutofit/>
          </a:bodyPr>
          <a:lstStyle/>
          <a:p>
            <a:r>
              <a:rPr lang="en-US" sz="2400" dirty="0">
                <a:latin typeface="Calibri" panose="020F0502020204030204" pitchFamily="34" charset="0"/>
                <a:cs typeface="Calibri" panose="020F0502020204030204" pitchFamily="34" charset="0"/>
              </a:rPr>
              <a:t>German-speaking audiences show remarkably high conversion rates at 0.7%, followed by: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Arabic: 0.5%</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Spanish: 0.2%</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English: 0.12%</a:t>
            </a:r>
          </a:p>
          <a:p>
            <a:r>
              <a:rPr lang="en-US" sz="2400" b="1" dirty="0">
                <a:latin typeface="Calibri" panose="020F0502020204030204" pitchFamily="34" charset="0"/>
                <a:cs typeface="Calibri" panose="020F0502020204030204" pitchFamily="34" charset="0"/>
              </a:rPr>
              <a:t>This indicates a significant opportunity in German-speaking markets and potential for Arabic market expansion.</a:t>
            </a:r>
          </a:p>
        </p:txBody>
      </p:sp>
      <p:pic>
        <p:nvPicPr>
          <p:cNvPr id="4" name="Picture 3">
            <a:extLst>
              <a:ext uri="{FF2B5EF4-FFF2-40B4-BE49-F238E27FC236}">
                <a16:creationId xmlns:a16="http://schemas.microsoft.com/office/drawing/2014/main" id="{2217322C-25C0-32A6-41DA-FB9DFCDB6623}"/>
              </a:ext>
            </a:extLst>
          </p:cNvPr>
          <p:cNvPicPr>
            <a:picLocks noChangeAspect="1"/>
          </p:cNvPicPr>
          <p:nvPr/>
        </p:nvPicPr>
        <p:blipFill>
          <a:blip r:embed="rId2"/>
          <a:stretch>
            <a:fillRect/>
          </a:stretch>
        </p:blipFill>
        <p:spPr>
          <a:xfrm>
            <a:off x="6436240" y="1796518"/>
            <a:ext cx="5504121" cy="5061482"/>
          </a:xfrm>
          <a:prstGeom prst="rect">
            <a:avLst/>
          </a:prstGeom>
        </p:spPr>
      </p:pic>
    </p:spTree>
    <p:extLst>
      <p:ext uri="{BB962C8B-B14F-4D97-AF65-F5344CB8AC3E}">
        <p14:creationId xmlns:p14="http://schemas.microsoft.com/office/powerpoint/2010/main" val="100051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B4A5-F9C7-7BBF-46D3-B77835BE1E9B}"/>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Daily Performance Trends</a:t>
            </a:r>
          </a:p>
        </p:txBody>
      </p:sp>
      <p:sp>
        <p:nvSpPr>
          <p:cNvPr id="3" name="Content Placeholder 2">
            <a:extLst>
              <a:ext uri="{FF2B5EF4-FFF2-40B4-BE49-F238E27FC236}">
                <a16:creationId xmlns:a16="http://schemas.microsoft.com/office/drawing/2014/main" id="{AB2FF48D-BFEB-DFA9-6015-CD3736084090}"/>
              </a:ext>
            </a:extLst>
          </p:cNvPr>
          <p:cNvSpPr>
            <a:spLocks noGrp="1"/>
          </p:cNvSpPr>
          <p:nvPr>
            <p:ph idx="1"/>
          </p:nvPr>
        </p:nvSpPr>
        <p:spPr>
          <a:xfrm>
            <a:off x="1069848" y="2121408"/>
            <a:ext cx="5026152" cy="4050792"/>
          </a:xfrm>
        </p:spPr>
        <p:txBody>
          <a:bodyPr>
            <a:normAutofit/>
          </a:bodyPr>
          <a:lstStyle/>
          <a:p>
            <a:pPr marL="0" indent="0">
              <a:buNone/>
            </a:pPr>
            <a:r>
              <a:rPr lang="en-US" sz="2400" b="1" dirty="0">
                <a:latin typeface="Calibri" panose="020F0502020204030204" pitchFamily="34" charset="0"/>
                <a:cs typeface="Calibri" panose="020F0502020204030204" pitchFamily="34" charset="0"/>
              </a:rPr>
              <a:t>Conversion Patterns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Peak conversion rate observed mid-month at 0.25%</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Regular fluctuations between 0.05% and 0.15%</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Notable decline in conversion rates toward month-end</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AA2CF41-AD7B-C1F2-C5DB-F5DF9359A9AA}"/>
              </a:ext>
            </a:extLst>
          </p:cNvPr>
          <p:cNvPicPr>
            <a:picLocks noChangeAspect="1"/>
          </p:cNvPicPr>
          <p:nvPr/>
        </p:nvPicPr>
        <p:blipFill>
          <a:blip r:embed="rId2"/>
          <a:stretch>
            <a:fillRect/>
          </a:stretch>
        </p:blipFill>
        <p:spPr>
          <a:xfrm>
            <a:off x="6623260" y="1844186"/>
            <a:ext cx="5370266" cy="4944348"/>
          </a:xfrm>
          <a:prstGeom prst="rect">
            <a:avLst/>
          </a:prstGeom>
        </p:spPr>
      </p:pic>
    </p:spTree>
    <p:extLst>
      <p:ext uri="{BB962C8B-B14F-4D97-AF65-F5344CB8AC3E}">
        <p14:creationId xmlns:p14="http://schemas.microsoft.com/office/powerpoint/2010/main" val="83483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64B0-FFDB-49A0-E371-AA4CF390B10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B99068D-5F8E-08FF-44B7-FAF4471EEEA4}"/>
              </a:ext>
            </a:extLst>
          </p:cNvPr>
          <p:cNvSpPr>
            <a:spLocks noGrp="1"/>
          </p:cNvSpPr>
          <p:nvPr>
            <p:ph idx="1"/>
          </p:nvPr>
        </p:nvSpPr>
        <p:spPr>
          <a:xfrm>
            <a:off x="1069848" y="2121408"/>
            <a:ext cx="5026152" cy="4050792"/>
          </a:xfrm>
        </p:spPr>
        <p:txBody>
          <a:bodyPr>
            <a:normAutofit/>
          </a:bodyPr>
          <a:lstStyle/>
          <a:p>
            <a:pPr marL="0" indent="0">
              <a:buNone/>
            </a:pPr>
            <a:r>
              <a:rPr lang="en-US" sz="2400" b="1" dirty="0">
                <a:latin typeface="Calibri" panose="020F0502020204030204" pitchFamily="34" charset="0"/>
                <a:cs typeface="Calibri" panose="020F0502020204030204" pitchFamily="34" charset="0"/>
              </a:rPr>
              <a:t>Subscriber Quality</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One-month retention rates generally maintain between 60-80%</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Periodic dips observed, with lowest point at 40%</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recovery patterns post-dips suggest resilient user engagement</a:t>
            </a:r>
          </a:p>
          <a:p>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2DF55EE-BCC2-9963-D089-4D54E0D275DB}"/>
              </a:ext>
            </a:extLst>
          </p:cNvPr>
          <p:cNvPicPr>
            <a:picLocks noChangeAspect="1"/>
          </p:cNvPicPr>
          <p:nvPr/>
        </p:nvPicPr>
        <p:blipFill>
          <a:blip r:embed="rId2"/>
          <a:stretch>
            <a:fillRect/>
          </a:stretch>
        </p:blipFill>
        <p:spPr>
          <a:xfrm>
            <a:off x="6010939" y="1254642"/>
            <a:ext cx="6081823" cy="5443869"/>
          </a:xfrm>
          <a:prstGeom prst="rect">
            <a:avLst/>
          </a:prstGeom>
        </p:spPr>
      </p:pic>
    </p:spTree>
    <p:extLst>
      <p:ext uri="{BB962C8B-B14F-4D97-AF65-F5344CB8AC3E}">
        <p14:creationId xmlns:p14="http://schemas.microsoft.com/office/powerpoint/2010/main" val="1487631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96</TotalTime>
  <Words>716</Words>
  <Application>Microsoft Macintosh PowerPoint</Application>
  <PresentationFormat>Widescreen</PresentationFormat>
  <Paragraphs>92</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Rockwell</vt:lpstr>
      <vt:lpstr>Rockwell Condensed</vt:lpstr>
      <vt:lpstr>Rockwell Extra Bold</vt:lpstr>
      <vt:lpstr>Wingdings</vt:lpstr>
      <vt:lpstr>Wood Type</vt:lpstr>
      <vt:lpstr>Analyzing marketing campaign – a data-led approach</vt:lpstr>
      <vt:lpstr>Table of contents</vt:lpstr>
      <vt:lpstr>Objectives</vt:lpstr>
      <vt:lpstr> </vt:lpstr>
      <vt:lpstr>Channel Performance Analysis</vt:lpstr>
      <vt:lpstr>Retention Metrics</vt:lpstr>
      <vt:lpstr>Language &amp; Conversion Analysis</vt:lpstr>
      <vt:lpstr>Daily Performance Trends</vt:lpstr>
      <vt:lpstr> </vt:lpstr>
      <vt:lpstr>Demographic Analysis</vt:lpstr>
      <vt:lpstr> </vt:lpstr>
      <vt:lpstr>Strategic Recommendations</vt:lpstr>
      <vt:lpstr>Next Steps</vt:lpstr>
      <vt:lpstr>Data Sources and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Mishra, Amit Kumar</dc:creator>
  <cp:lastModifiedBy>Mishra, Amit Kumar</cp:lastModifiedBy>
  <cp:revision>20</cp:revision>
  <dcterms:created xsi:type="dcterms:W3CDTF">2025-01-24T20:05:04Z</dcterms:created>
  <dcterms:modified xsi:type="dcterms:W3CDTF">2025-01-24T21:41:05Z</dcterms:modified>
</cp:coreProperties>
</file>