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71" r:id="rId11"/>
    <p:sldId id="272" r:id="rId12"/>
    <p:sldId id="270" r:id="rId13"/>
    <p:sldId id="269" r:id="rId14"/>
    <p:sldId id="264" r:id="rId15"/>
    <p:sldId id="266" r:id="rId16"/>
    <p:sldId id="273" r:id="rId17"/>
    <p:sldId id="268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1"/>
    <p:restoredTop sz="96405"/>
  </p:normalViewPr>
  <p:slideViewPr>
    <p:cSldViewPr snapToGrid="0" snapToObjects="1">
      <p:cViewPr>
        <p:scale>
          <a:sx n="96" d="100"/>
          <a:sy n="96" d="100"/>
        </p:scale>
        <p:origin x="7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man.com/product/api-client/" TargetMode="External"/><Relationship Id="rId3" Type="http://schemas.openxmlformats.org/officeDocument/2006/relationships/hyperlink" Target="https://www.real.de/product/316992709/" TargetMode="External"/><Relationship Id="rId7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hyperlink" Target="https://www.reichelt.de/raspberry-pi-4-b-4x-1-5-ghz-2-gb-ram-wlan-bt-rasp-pi-4-b-2gb-p259919.html?PROVID=2788&amp;gclid=EAIaIQobChMIm-Lhi_-N6AIVjeJ3Ch3eYAtlEAQYASABEgLFmfD_BwE&amp;&amp;r=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ocs.oracle.com/javase/7/docs/api/" TargetMode="External"/><Relationship Id="rId5" Type="http://schemas.openxmlformats.org/officeDocument/2006/relationships/hyperlink" Target="https://www.sqlite.org/index.html" TargetMode="External"/><Relationship Id="rId4" Type="http://schemas.openxmlformats.org/officeDocument/2006/relationships/hyperlink" Target="https://developer.android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ABCFB-D6ED-2E4C-822C-6C2A4C33A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Entwicklung einer Android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5319ED-1626-C245-8F3C-D07FFE38A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Christian Arndt, Jan Baumann</a:t>
            </a:r>
          </a:p>
        </p:txBody>
      </p:sp>
    </p:spTree>
    <p:extLst>
      <p:ext uri="{BB962C8B-B14F-4D97-AF65-F5344CB8AC3E}">
        <p14:creationId xmlns:p14="http://schemas.microsoft.com/office/powerpoint/2010/main" val="8324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UI - Persönliche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318224-2F04-8E4F-A62B-F403E5B5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2" y="1930400"/>
            <a:ext cx="1563903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A110A7A-9D3F-CC4F-A079-EFA2DEED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82" y="1930400"/>
            <a:ext cx="1563902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00581F1-6846-454D-9131-FACA7F2AF2D2}"/>
              </a:ext>
            </a:extLst>
          </p:cNvPr>
          <p:cNvCxnSpPr>
            <a:cxnSpLocks/>
          </p:cNvCxnSpPr>
          <p:nvPr/>
        </p:nvCxnSpPr>
        <p:spPr>
          <a:xfrm>
            <a:off x="3188044" y="2693773"/>
            <a:ext cx="133703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BDB3A06C-36BA-4E4F-8652-6059CA8D9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265" y="1930399"/>
            <a:ext cx="1563902" cy="2780271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C29F13F-FB92-464C-B02D-5F1BF17D7DB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745227" y="3320535"/>
            <a:ext cx="1337038" cy="365898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7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UI - Bestleistungen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318224-2F04-8E4F-A62B-F403E5B5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2" y="1930400"/>
            <a:ext cx="1563903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00581F1-6846-454D-9131-FACA7F2AF2D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23071" y="3320536"/>
            <a:ext cx="2202011" cy="1764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0CA22434-0255-AF4D-8FA4-0EFEDE39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82" y="1930400"/>
            <a:ext cx="1563902" cy="27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>
            <a:normAutofit/>
          </a:bodyPr>
          <a:lstStyle/>
          <a:p>
            <a:r>
              <a:rPr lang="de-DE" dirty="0"/>
              <a:t>Datenspeicherung auf Client-Gerät</a:t>
            </a:r>
          </a:p>
          <a:p>
            <a:r>
              <a:rPr lang="de-DE" dirty="0"/>
              <a:t>SQLite Datenbank, unverschlüsselt</a:t>
            </a:r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mit </a:t>
            </a:r>
            <a:r>
              <a:rPr lang="de-DE" dirty="0" err="1"/>
              <a:t>java.lang.reflect</a:t>
            </a:r>
            <a:endParaRPr lang="de-DE" dirty="0"/>
          </a:p>
          <a:p>
            <a:pPr lvl="1">
              <a:buFont typeface="Wingdings" pitchFamily="2" charset="2"/>
              <a:buChar char="§"/>
            </a:pPr>
            <a:r>
              <a:rPr lang="de-DE" dirty="0"/>
              <a:t>Java Objekte &lt;-&gt; SQL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28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r>
              <a:rPr lang="de-DE" dirty="0"/>
              <a:t>User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String / </a:t>
            </a:r>
            <a:r>
              <a:rPr lang="de-DE" dirty="0" err="1"/>
              <a:t>varchar</a:t>
            </a:r>
            <a:endParaRPr lang="de-DE" dirty="0"/>
          </a:p>
          <a:p>
            <a:pPr lvl="1"/>
            <a:r>
              <a:rPr lang="de-DE" dirty="0"/>
              <a:t>email: String / </a:t>
            </a:r>
            <a:r>
              <a:rPr lang="de-DE" dirty="0" err="1"/>
              <a:t>varchar</a:t>
            </a:r>
            <a:endParaRPr lang="de-DE" dirty="0"/>
          </a:p>
          <a:p>
            <a:pPr lvl="1"/>
            <a:r>
              <a:rPr lang="de-DE" dirty="0" err="1"/>
              <a:t>token</a:t>
            </a:r>
            <a:r>
              <a:rPr lang="de-DE" dirty="0"/>
              <a:t>: String / </a:t>
            </a:r>
            <a:r>
              <a:rPr lang="de-DE" dirty="0" err="1"/>
              <a:t>varchar</a:t>
            </a:r>
            <a:endParaRPr lang="de-DE" dirty="0"/>
          </a:p>
          <a:p>
            <a:pPr lvl="1"/>
            <a:r>
              <a:rPr lang="de-DE" dirty="0" err="1"/>
              <a:t>password</a:t>
            </a:r>
            <a:r>
              <a:rPr lang="de-DE" dirty="0"/>
              <a:t>: String / </a:t>
            </a:r>
            <a:r>
              <a:rPr lang="de-DE" dirty="0" err="1"/>
              <a:t>varchar</a:t>
            </a:r>
            <a:r>
              <a:rPr lang="de-DE" dirty="0"/>
              <a:t> (nur Serverseitig)</a:t>
            </a:r>
          </a:p>
          <a:p>
            <a:r>
              <a:rPr lang="de-DE" dirty="0"/>
              <a:t>Score</a:t>
            </a:r>
          </a:p>
          <a:p>
            <a:pPr lvl="1"/>
            <a:r>
              <a:rPr lang="de-DE" dirty="0" err="1"/>
              <a:t>user_name</a:t>
            </a:r>
            <a:r>
              <a:rPr lang="de-DE" dirty="0"/>
              <a:t>: String / </a:t>
            </a:r>
            <a:r>
              <a:rPr lang="de-DE" dirty="0" err="1"/>
              <a:t>varchar</a:t>
            </a:r>
            <a:endParaRPr lang="de-DE" dirty="0"/>
          </a:p>
          <a:p>
            <a:pPr lvl="1"/>
            <a:r>
              <a:rPr lang="de-DE" dirty="0" err="1"/>
              <a:t>amount</a:t>
            </a:r>
            <a:r>
              <a:rPr lang="de-DE" dirty="0"/>
              <a:t>: </a:t>
            </a:r>
            <a:r>
              <a:rPr lang="de-DE" dirty="0" err="1"/>
              <a:t>long</a:t>
            </a:r>
            <a:r>
              <a:rPr lang="de-DE" dirty="0"/>
              <a:t> / </a:t>
            </a:r>
            <a:r>
              <a:rPr lang="de-DE" dirty="0" err="1"/>
              <a:t>bigint</a:t>
            </a:r>
            <a:endParaRPr lang="de-DE" dirty="0"/>
          </a:p>
          <a:p>
            <a:pPr lvl="1"/>
            <a:r>
              <a:rPr lang="de-DE" dirty="0" err="1"/>
              <a:t>timestamp</a:t>
            </a:r>
            <a:r>
              <a:rPr lang="de-DE" dirty="0"/>
              <a:t>: </a:t>
            </a:r>
            <a:r>
              <a:rPr lang="de-DE" dirty="0" err="1"/>
              <a:t>long</a:t>
            </a:r>
            <a:r>
              <a:rPr lang="de-DE" dirty="0"/>
              <a:t> / </a:t>
            </a:r>
            <a:r>
              <a:rPr lang="de-DE" dirty="0" err="1"/>
              <a:t>bigint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27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r>
              <a:rPr lang="de-DE" dirty="0"/>
              <a:t>Webserver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REST API mittels PHP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Web Interface</a:t>
            </a:r>
          </a:p>
          <a:p>
            <a:r>
              <a:rPr lang="de-DE" dirty="0"/>
              <a:t>MySQL Server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Datenspeicherung der API</a:t>
            </a:r>
          </a:p>
        </p:txBody>
      </p:sp>
    </p:spTree>
    <p:extLst>
      <p:ext uri="{BB962C8B-B14F-4D97-AF65-F5344CB8AC3E}">
        <p14:creationId xmlns:p14="http://schemas.microsoft.com/office/powerpoint/2010/main" val="389289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Routen:</a:t>
            </a:r>
          </a:p>
          <a:p>
            <a:pPr lvl="0"/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signup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/>
              <a:t>(Registrierung)</a:t>
            </a:r>
          </a:p>
          <a:p>
            <a:pPr lvl="0"/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/>
              <a:t>(Einloggen)</a:t>
            </a:r>
          </a:p>
          <a:p>
            <a:pPr lvl="0"/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newscore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/>
              <a:t>(Bestleistung hochladen)</a:t>
            </a:r>
          </a:p>
          <a:p>
            <a:pPr lvl="0"/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myscores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/>
              <a:t>(Eigene Bestleistungen holen)</a:t>
            </a:r>
          </a:p>
          <a:p>
            <a:pPr lvl="0"/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topscores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/>
              <a:t>(Globale Bestleistungen holen)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6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Token:</a:t>
            </a:r>
          </a:p>
          <a:p>
            <a:pPr lvl="0"/>
            <a:r>
              <a:rPr lang="de-DE" dirty="0"/>
              <a:t>Im HTTP Header</a:t>
            </a:r>
          </a:p>
          <a:p>
            <a:pPr lvl="0"/>
            <a:r>
              <a:rPr lang="de-DE" dirty="0"/>
              <a:t>Wird bei Registrierung u. Login erzeugt</a:t>
            </a:r>
          </a:p>
          <a:p>
            <a:pPr lvl="0"/>
            <a:r>
              <a:rPr lang="de-DE" dirty="0"/>
              <a:t>Von App lokal gespeichert</a:t>
            </a:r>
          </a:p>
          <a:p>
            <a:pPr lvl="0"/>
            <a:r>
              <a:rPr lang="de-DE" dirty="0"/>
              <a:t>Bei Anfragen vom Server geprüft</a:t>
            </a:r>
          </a:p>
          <a:p>
            <a:pPr lvl="0"/>
            <a:r>
              <a:rPr lang="de-DE" dirty="0"/>
              <a:t>Beim Abmelden lokal vom gerät gelöscht</a:t>
            </a:r>
          </a:p>
        </p:txBody>
      </p:sp>
    </p:spTree>
    <p:extLst>
      <p:ext uri="{BB962C8B-B14F-4D97-AF65-F5344CB8AC3E}">
        <p14:creationId xmlns:p14="http://schemas.microsoft.com/office/powerpoint/2010/main" val="45359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0"/>
            <a:ext cx="7017187" cy="449690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Erreicht: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Menüs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Alle Netzwerkfunktionen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Lokale Datenbank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Grundlegender Spiel-Code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Server</a:t>
            </a:r>
          </a:p>
          <a:p>
            <a:r>
              <a:rPr lang="de-DE" dirty="0"/>
              <a:t>Nicht geschafft: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Spiel Ablauf und Inhalt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Vernünftiger Name</a:t>
            </a:r>
          </a:p>
          <a:p>
            <a:r>
              <a:rPr lang="de-DE" dirty="0"/>
              <a:t>Weiterführung: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Verschiedene Schwierigkeitsstufen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Ansprechendes UI Design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Persistenz der Daten bei Netzwerkfehlern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Sicherheit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52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 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Bilder:</a:t>
            </a:r>
          </a:p>
          <a:p>
            <a:r>
              <a:rPr lang="de-DE" sz="1200" dirty="0"/>
              <a:t>[0] Firmenlogos der Ausbildungsbetriebe: Homepages der jeweiligen Firma</a:t>
            </a:r>
          </a:p>
          <a:p>
            <a:r>
              <a:rPr lang="de-DE" sz="1200" dirty="0"/>
              <a:t>[1] </a:t>
            </a:r>
            <a:r>
              <a:rPr lang="de-DE" sz="1200" dirty="0">
                <a:hlinkClick r:id="rId2"/>
              </a:rPr>
              <a:t>https://www.reichelt.de/raspberry-pi-4-b-4x-1-5-ghz-2-gb-ram-wlan-bt-rasp-pi-4-b-2gb-p259919.html?PROVID=2788&amp;gclid=EAIaIQobChMIm-Lhi_-N6AIVjeJ3Ch3eYAtlEAQYASABEgLFmfD_BwE&amp;&amp;r=1</a:t>
            </a:r>
            <a:endParaRPr lang="de-DE" sz="1200" dirty="0"/>
          </a:p>
          <a:p>
            <a:r>
              <a:rPr lang="de-DE" sz="1200" dirty="0"/>
              <a:t>[2] </a:t>
            </a:r>
            <a:r>
              <a:rPr lang="de-DE" sz="1200" dirty="0">
                <a:hlinkClick r:id="rId3"/>
              </a:rPr>
              <a:t>https://www.real.de/product/316992709/</a:t>
            </a:r>
            <a:r>
              <a:rPr lang="de-DE" sz="1200" dirty="0"/>
              <a:t> </a:t>
            </a:r>
          </a:p>
          <a:p>
            <a:pPr marL="0" indent="0">
              <a:buNone/>
            </a:pPr>
            <a:r>
              <a:rPr lang="de-DE" sz="1200" dirty="0"/>
              <a:t>Software:</a:t>
            </a:r>
          </a:p>
          <a:p>
            <a:r>
              <a:rPr lang="de-DE" sz="1200" dirty="0"/>
              <a:t>Android SDK und Studio: </a:t>
            </a:r>
            <a:r>
              <a:rPr lang="de-DE" sz="1200" u="sng" dirty="0">
                <a:hlinkClick r:id="rId4"/>
              </a:rPr>
              <a:t>https://developer.android.com/</a:t>
            </a:r>
            <a:endParaRPr lang="de-DE" sz="1200" dirty="0"/>
          </a:p>
          <a:p>
            <a:r>
              <a:rPr lang="de-DE" sz="1200" dirty="0"/>
              <a:t>SQLite </a:t>
            </a:r>
            <a:r>
              <a:rPr lang="de-DE" sz="1200" u="sng" dirty="0">
                <a:hlinkClick r:id="rId5"/>
              </a:rPr>
              <a:t>https://www.sqlite.org/index.html</a:t>
            </a:r>
            <a:endParaRPr lang="de-DE" sz="1200" dirty="0"/>
          </a:p>
          <a:p>
            <a:r>
              <a:rPr lang="de-DE" sz="1200" dirty="0"/>
              <a:t>Java API:  </a:t>
            </a:r>
            <a:r>
              <a:rPr lang="de-DE" sz="1200" dirty="0">
                <a:hlinkClick r:id="rId6"/>
              </a:rPr>
              <a:t>https://www.docs.oracle.com/javase/7/docs/api/</a:t>
            </a:r>
            <a:endParaRPr lang="de-DE" sz="1200" dirty="0"/>
          </a:p>
          <a:p>
            <a:r>
              <a:rPr lang="de-DE" sz="1200" dirty="0"/>
              <a:t>Java SE: </a:t>
            </a:r>
            <a:r>
              <a:rPr lang="de-DE" sz="1200" u="sng" dirty="0">
                <a:hlinkClick r:id="rId7"/>
              </a:rPr>
              <a:t>https://www.oracle.com/java/technologies/javase-downloads.html</a:t>
            </a:r>
            <a:endParaRPr lang="de-DE" sz="1200" dirty="0"/>
          </a:p>
          <a:p>
            <a:r>
              <a:rPr lang="de-DE" sz="1200" dirty="0"/>
              <a:t>Postman:  </a:t>
            </a:r>
            <a:r>
              <a:rPr lang="de-DE" sz="1200" dirty="0">
                <a:hlinkClick r:id="rId8"/>
              </a:rPr>
              <a:t>https://www.postman.com/product/api-client/</a:t>
            </a:r>
            <a:endParaRPr lang="de-DE" sz="1200" dirty="0"/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664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44CFF-3192-4640-9363-70217070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48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987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5D0D7-82CD-DE4D-88D0-DEBA262C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88F47-4632-8E4B-B828-4FEC18DF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Arbeitsmittel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Server</a:t>
            </a:r>
          </a:p>
          <a:p>
            <a:r>
              <a:rPr lang="de-DE" dirty="0"/>
              <a:t>Schnittstelle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81270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Familiengeführtes Unternehmen in </a:t>
            </a:r>
            <a:r>
              <a:rPr lang="de-DE" dirty="0" err="1"/>
              <a:t>Hörlkofen</a:t>
            </a:r>
            <a:r>
              <a:rPr lang="de-DE" dirty="0"/>
              <a:t>/Wörth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Spezialisierung auf die Verarbeitung von Metallen (z.B. Luft- und Raumfahrt)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Ca. 400 Mitarbeiter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Warenwirtschaftssystem: </a:t>
            </a:r>
            <a:r>
              <a:rPr lang="de-DE" dirty="0" err="1"/>
              <a:t>business</a:t>
            </a:r>
            <a:r>
              <a:rPr lang="de-DE" dirty="0"/>
              <a:t> express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6CD75E-4ED0-654E-8A12-AF4CB70D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14" y="789155"/>
            <a:ext cx="4662795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0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Zertifizierter IT-Service Provider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Banken- und Unternehmenslösungen im Bereich der Softwareentwicklung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/>
              <a:t>Mastercard</a:t>
            </a:r>
            <a:r>
              <a:rPr lang="de-DE" dirty="0"/>
              <a:t> </a:t>
            </a:r>
            <a:r>
              <a:rPr lang="de-DE" dirty="0" err="1"/>
              <a:t>Processor</a:t>
            </a:r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dirty="0"/>
              <a:t>U.a. Mobile Payment u. Online Banking Apps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E88168-B96B-2E4B-BEC1-ADF8786B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1" y="1122059"/>
            <a:ext cx="2031386" cy="4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App:</a:t>
            </a:r>
          </a:p>
          <a:p>
            <a:r>
              <a:rPr lang="de-DE" sz="1600" dirty="0"/>
              <a:t>Android 8.0 SDK und Android Studio</a:t>
            </a:r>
          </a:p>
          <a:p>
            <a:r>
              <a:rPr lang="de-DE" sz="1600" dirty="0"/>
              <a:t>SQLite Package für Android (im SDK enthalten)</a:t>
            </a:r>
          </a:p>
          <a:p>
            <a:r>
              <a:rPr lang="de-DE" sz="1600" dirty="0"/>
              <a:t>Netzwerk: Java HTTP Package (im SDK enthalten)</a:t>
            </a:r>
          </a:p>
          <a:p>
            <a:pPr marL="0" indent="0">
              <a:buNone/>
            </a:pPr>
            <a:r>
              <a:rPr lang="de-DE" sz="1600" dirty="0"/>
              <a:t>Server:</a:t>
            </a:r>
          </a:p>
          <a:p>
            <a:r>
              <a:rPr lang="de-DE" sz="1600" dirty="0"/>
              <a:t>Apache 2 Webserver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PHP 7.3</a:t>
            </a:r>
          </a:p>
          <a:p>
            <a:r>
              <a:rPr lang="de-DE" sz="1600" dirty="0"/>
              <a:t>Maria DB 10 MySQL Server</a:t>
            </a:r>
          </a:p>
          <a:p>
            <a:pPr marL="0" indent="0">
              <a:buNone/>
            </a:pPr>
            <a:r>
              <a:rPr lang="de-DE" sz="1600" dirty="0"/>
              <a:t>Tools:</a:t>
            </a:r>
          </a:p>
          <a:p>
            <a:r>
              <a:rPr lang="de-DE" sz="1600" dirty="0"/>
              <a:t>Postman</a:t>
            </a:r>
          </a:p>
          <a:p>
            <a:r>
              <a:rPr lang="de-DE" sz="1600" dirty="0" err="1"/>
              <a:t>PuTTY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1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r>
              <a:rPr lang="de-DE" sz="1200" dirty="0"/>
              <a:t>Arbeitsmittel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/>
          <a:lstStyle/>
          <a:p>
            <a:r>
              <a:rPr lang="de-DE" dirty="0"/>
              <a:t>Android Testgerät: Samsung Galaxy S7 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OS: Android 8.0</a:t>
            </a:r>
          </a:p>
          <a:p>
            <a:r>
              <a:rPr lang="de-DE" dirty="0"/>
              <a:t>Server: Raspberry Pi Modell 4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OS: Raspbian Buster (neueste)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093274-C5DF-6046-931D-B643A667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16" y="3761362"/>
            <a:ext cx="1754221" cy="17542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C43461C-0249-764D-BEBF-73617C22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33" y="3761362"/>
            <a:ext cx="1106667" cy="175422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926C2AE-46E9-7D4E-AEEC-09B60B7809AE}"/>
              </a:ext>
            </a:extLst>
          </p:cNvPr>
          <p:cNvSpPr txBox="1"/>
          <p:nvPr/>
        </p:nvSpPr>
        <p:spPr>
          <a:xfrm>
            <a:off x="3666071" y="5269362"/>
            <a:ext cx="344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2"/>
                </a:solidFill>
              </a:rPr>
              <a:t>[1]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E38530-AB89-3F43-B704-950D7B62EB36}"/>
              </a:ext>
            </a:extLst>
          </p:cNvPr>
          <p:cNvSpPr txBox="1"/>
          <p:nvPr/>
        </p:nvSpPr>
        <p:spPr>
          <a:xfrm>
            <a:off x="5592926" y="5269362"/>
            <a:ext cx="344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2"/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3189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BC46E-152B-7343-A1A8-9185299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6816" y="1930401"/>
            <a:ext cx="7017187" cy="4110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Ist:</a:t>
            </a:r>
          </a:p>
          <a:p>
            <a:r>
              <a:rPr lang="de-DE" dirty="0"/>
              <a:t>Grundkenntnisse in Java Entwicklung</a:t>
            </a:r>
          </a:p>
          <a:p>
            <a:r>
              <a:rPr lang="de-DE" dirty="0"/>
              <a:t>Testgerät vorhanden</a:t>
            </a:r>
          </a:p>
          <a:p>
            <a:r>
              <a:rPr lang="de-DE" dirty="0"/>
              <a:t>Raspbian auf Pi installiert + SSH</a:t>
            </a:r>
          </a:p>
          <a:p>
            <a:pPr marL="0" indent="0">
              <a:buNone/>
            </a:pPr>
            <a:r>
              <a:rPr lang="de-DE" dirty="0"/>
              <a:t>Soll:</a:t>
            </a:r>
          </a:p>
          <a:p>
            <a:r>
              <a:rPr lang="de-DE" dirty="0"/>
              <a:t>Spiel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High Score basierter 2D </a:t>
            </a:r>
            <a:r>
              <a:rPr lang="de-DE" dirty="0" err="1"/>
              <a:t>Sidescroller</a:t>
            </a:r>
            <a:endParaRPr lang="de-DE" dirty="0"/>
          </a:p>
          <a:p>
            <a:r>
              <a:rPr lang="de-DE" dirty="0"/>
              <a:t>Hauptmenü</a:t>
            </a:r>
          </a:p>
          <a:p>
            <a:r>
              <a:rPr lang="de-DE" dirty="0"/>
              <a:t>Benutzerkonto Funktionen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Registrierung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Anmelden / Abmelden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97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UI - Hauptmenü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97921A-3A87-BE4B-8DAC-30E5D122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2" y="1930400"/>
            <a:ext cx="1563902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BF5791-580F-644B-B1FA-3400B728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653" y="1902595"/>
            <a:ext cx="2697127" cy="1517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A8CF73-A677-B642-BBAB-8DBFECE4E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524" y="3467442"/>
            <a:ext cx="1563902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8BBA326-E1A0-6D4D-B47E-418693F08C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198840" y="2661162"/>
            <a:ext cx="2975813" cy="0"/>
          </a:xfrm>
          <a:prstGeom prst="straightConnector1">
            <a:avLst/>
          </a:prstGeom>
          <a:ln w="28575">
            <a:solidFill>
              <a:srgbClr val="FF0000"/>
            </a:solidFill>
            <a:headEnd type="diamond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ABD986-D4F1-D842-863C-E83578E34C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198840" y="2661162"/>
            <a:ext cx="644684" cy="21964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9B0761C-EAE7-6848-BBDD-D924F45DCF35}"/>
              </a:ext>
            </a:extLst>
          </p:cNvPr>
          <p:cNvCxnSpPr>
            <a:cxnSpLocks/>
          </p:cNvCxnSpPr>
          <p:nvPr/>
        </p:nvCxnSpPr>
        <p:spPr>
          <a:xfrm flipV="1">
            <a:off x="6128951" y="2965622"/>
            <a:ext cx="1045702" cy="20512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ADC47A1-4816-014A-8C3B-42E14EA89B5D}"/>
              </a:ext>
            </a:extLst>
          </p:cNvPr>
          <p:cNvSpPr txBox="1"/>
          <p:nvPr/>
        </p:nvSpPr>
        <p:spPr>
          <a:xfrm>
            <a:off x="3668085" y="2233138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Angemeldet?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7C80447-83B9-FF4B-84B4-368CECD52874}"/>
              </a:ext>
            </a:extLst>
          </p:cNvPr>
          <p:cNvSpPr txBox="1"/>
          <p:nvPr/>
        </p:nvSpPr>
        <p:spPr>
          <a:xfrm>
            <a:off x="4806391" y="23484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D45316-D856-6449-B86B-E98A59F2CE7E}"/>
              </a:ext>
            </a:extLst>
          </p:cNvPr>
          <p:cNvSpPr txBox="1"/>
          <p:nvPr/>
        </p:nvSpPr>
        <p:spPr>
          <a:xfrm>
            <a:off x="3952617" y="3407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Nein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1EC26C1-7019-F84D-8F18-CA9372D37546}"/>
              </a:ext>
            </a:extLst>
          </p:cNvPr>
          <p:cNvCxnSpPr>
            <a:cxnSpLocks/>
          </p:cNvCxnSpPr>
          <p:nvPr/>
        </p:nvCxnSpPr>
        <p:spPr>
          <a:xfrm>
            <a:off x="2435206" y="2657217"/>
            <a:ext cx="1763633" cy="39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7B5F-95A2-9C49-8D77-ED3773A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UI - Anmeldung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E444F-79DB-B244-8133-E5B4FEAA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26" y="1930400"/>
            <a:ext cx="1579485" cy="4110961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de-DE" sz="1200" dirty="0"/>
              <a:t>Vorstellung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Arbeitsmittel</a:t>
            </a:r>
          </a:p>
          <a:p>
            <a:r>
              <a:rPr lang="de-DE" sz="1200" dirty="0"/>
              <a:t>Umsetzung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Datenbank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Server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Schnittstelle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Fazit</a:t>
            </a:r>
          </a:p>
          <a:p>
            <a:pPr>
              <a:buClr>
                <a:schemeClr val="bg2"/>
              </a:buClr>
            </a:pPr>
            <a:r>
              <a:rPr lang="de-DE" sz="1200" dirty="0"/>
              <a:t>Quellen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79910B-5872-434D-A066-418FF93E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2" y="1930400"/>
            <a:ext cx="1563902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DB2A1C-39ED-B145-9A1E-FE44020B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54" y="1937404"/>
            <a:ext cx="1563903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A8B9A6-7C72-0D48-B2AD-5CDACC3A7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077" y="3086583"/>
            <a:ext cx="1563903" cy="2780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00581F1-6846-454D-9131-FACA7F2AF2D2}"/>
              </a:ext>
            </a:extLst>
          </p:cNvPr>
          <p:cNvCxnSpPr>
            <a:cxnSpLocks/>
          </p:cNvCxnSpPr>
          <p:nvPr/>
        </p:nvCxnSpPr>
        <p:spPr>
          <a:xfrm>
            <a:off x="3138616" y="2718486"/>
            <a:ext cx="133703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36F5D1F-B54A-F045-B4E7-9C2050203561}"/>
              </a:ext>
            </a:extLst>
          </p:cNvPr>
          <p:cNvCxnSpPr>
            <a:cxnSpLocks/>
          </p:cNvCxnSpPr>
          <p:nvPr/>
        </p:nvCxnSpPr>
        <p:spPr>
          <a:xfrm>
            <a:off x="5556389" y="3661718"/>
            <a:ext cx="14276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8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4F8928"/>
      </a:accent1>
      <a:accent2>
        <a:srgbClr val="82B33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Macintosh PowerPoint</Application>
  <PresentationFormat>Breitbild</PresentationFormat>
  <Paragraphs>247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Consolas</vt:lpstr>
      <vt:lpstr>Trebuchet MS</vt:lpstr>
      <vt:lpstr>Wingdings</vt:lpstr>
      <vt:lpstr>Wingdings 3</vt:lpstr>
      <vt:lpstr>Facette</vt:lpstr>
      <vt:lpstr>Entwicklung einer Android App</vt:lpstr>
      <vt:lpstr>Inhalt</vt:lpstr>
      <vt:lpstr>PowerPoint-Präsentation</vt:lpstr>
      <vt:lpstr>PowerPoint-Präsentation</vt:lpstr>
      <vt:lpstr>Verwendete Software</vt:lpstr>
      <vt:lpstr>Verwendete Hardware</vt:lpstr>
      <vt:lpstr>Projektumfang</vt:lpstr>
      <vt:lpstr>App UI - Hauptmenü</vt:lpstr>
      <vt:lpstr>App UI - Anmeldung</vt:lpstr>
      <vt:lpstr>App UI - Persönliche Daten</vt:lpstr>
      <vt:lpstr>App UI - Bestleistungen</vt:lpstr>
      <vt:lpstr>App Datenbank</vt:lpstr>
      <vt:lpstr>Datenbank Objekte</vt:lpstr>
      <vt:lpstr>Server</vt:lpstr>
      <vt:lpstr>Schnittstelle</vt:lpstr>
      <vt:lpstr>Authentifizierung</vt:lpstr>
      <vt:lpstr>Fazit</vt:lpstr>
      <vt:lpstr>Quellen</vt:lpstr>
      <vt:lpstr>Vielen Dank für Ihre Aufmerksamkeit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143</cp:revision>
  <dcterms:created xsi:type="dcterms:W3CDTF">2020-03-09T15:42:58Z</dcterms:created>
  <dcterms:modified xsi:type="dcterms:W3CDTF">2020-03-09T19:48:01Z</dcterms:modified>
</cp:coreProperties>
</file>