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howSpecialPlsOnTitleSld="0">
  <p:sldMasterIdLst>
    <p:sldMasterId id="2147483648" r:id="rId1"/>
    <p:sldMasterId id="2147483653" r:id="rId2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9928225" cy="6797675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0" d="100"/>
          <a:sy n="150" d="100"/>
        </p:scale>
        <p:origin x="872" y="4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92360" y="3228190"/>
            <a:ext cx="7943508" cy="30597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8070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5EB2B633-7BEC-49A7-B3BF-92E0C7E450E6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30236-2359-EF7E-7A76-67C63899F7A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1AFF1-263F-099E-C0F4-19C33F21460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165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185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 15622:2018</a:t>
            </a:r>
            <a:r>
              <a:rPr/>
              <a:t>,</a:t>
            </a:r>
            <a:endParaRPr/>
          </a:p>
        </p:txBody>
      </p:sp>
      <p:sp>
        <p:nvSpPr>
          <p:cNvPr id="374229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ED2AC-8F4A-ADD7-AABB-F7BD0F6E72E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538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2817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42985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81226-C60A-95AE-E5A4-CE642BDF72E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5095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535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151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025AE8-ED70-482F-01FA-8FC22C58DCD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3308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8760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2445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08405-1E7B-F374-B5C1-72651EA0730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0CDFE-7C19-7B0E-E966-605D7169A76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09523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03064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93223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CBF433-6E25-E55E-E2B6-3667EC2C6980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5193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64037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70669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2ADF3F-F3DA-6C8D-C5D8-F6582EDAFFC7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455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08149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17976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2AC3A-06F9-342E-6DC6-7196551B8C6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CE07DE-C521-6835-95DD-9FC01C58ED5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29F53B-D8B5-7CB8-8442-CE26956104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A2CD30-F6A3-DD73-6E47-5E6B0885D43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BD8C4E-CFB1-1D92-A39F-DDD0E5AB37C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9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0899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93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1512-C11F-6FC0-4975-C1F14B7B0F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A7099-FD49-E3A8-5103-5F8A71D1D06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925A2-9E52-AEBE-E921-52321902C86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2834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60741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5723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BF673E-B5E7-484D-F848-B4B96F71574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iegma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rfenschla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ablenz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 bwMode="auto"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 bwMode="auto"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dels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34963" y="5200967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lös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ß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8115300" y="1484313"/>
            <a:ext cx="4076699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eichenh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0157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7193316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33181297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6203949" y="2060574"/>
            <a:ext cx="5795961" cy="428466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49392510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4"/>
            <a:ext cx="5795962" cy="4284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insied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abenste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512000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" name="Gerader Verbinder 13"/>
          <p:cNvCxnSpPr>
            <a:cxnSpLocks/>
          </p:cNvCxnSpPr>
          <p:nvPr userDrawn="1"/>
        </p:nvCxnSpPr>
        <p:spPr bwMode="auto"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 userDrawn="1"/>
        </p:nvCxnSpPr>
        <p:spPr bwMode="auto"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800" b="0">
          <a:solidFill>
            <a:schemeClr val="bg1"/>
          </a:solidFill>
          <a:latin typeface="Roboto"/>
          <a:ea typeface="Roboto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74"/>
            <a:ext cx="12192000" cy="764704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1" name="Gerader Verbinder 10"/>
          <p:cNvCxnSpPr>
            <a:cxnSpLocks/>
          </p:cNvCxnSpPr>
          <p:nvPr userDrawn="1"/>
        </p:nvCxnSpPr>
        <p:spPr bwMode="auto">
          <a:xfrm>
            <a:off x="1166867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sp>
        <p:nvSpPr>
          <p:cNvPr id="34" name="Fußzeilenplatzhalter 4"/>
          <p:cNvSpPr txBox="1"/>
          <p:nvPr userDrawn="1"/>
        </p:nvSpPr>
        <p:spPr bwMode="auto"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Roboto Condensed"/>
                <a:ea typeface="Roboto Condensed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>
                <a:latin typeface="Roboto"/>
                <a:ea typeface="Roboto"/>
              </a:rPr>
              <a:t>‹Nr.›</a:t>
            </a:fld>
            <a:endParaRPr lang="de-DE" sz="1400">
              <a:latin typeface="Roboto"/>
              <a:ea typeface="Roboto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192089" y="152400"/>
            <a:ext cx="785406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1600" b="1">
          <a:solidFill>
            <a:schemeClr val="bg1"/>
          </a:solidFill>
          <a:latin typeface="Roboto"/>
          <a:ea typeface="Roboto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Roboto"/>
          <a:ea typeface="Roboto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Roboto"/>
          <a:ea typeface="Roboto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Roboto"/>
          <a:ea typeface="Roboto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media1.sv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media3.sv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media4.sv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media5.svg"/><Relationship Id="rId5" Type="http://schemas.openxmlformats.org/officeDocument/2006/relationships/image" Target="../media/image22.png"/><Relationship Id="rId6" Type="http://schemas.openxmlformats.org/officeDocument/2006/relationships/image" Target="../media/media6.svg"/><Relationship Id="rId7" Type="http://schemas.openxmlformats.org/officeDocument/2006/relationships/image" Target="../media/image23.png"/><Relationship Id="rId8" Type="http://schemas.openxmlformats.org/officeDocument/2006/relationships/image" Target="../media/media7.svg"/><Relationship Id="rId9" Type="http://schemas.openxmlformats.org/officeDocument/2006/relationships/image" Target="../media/image24.png"/><Relationship Id="rId10" Type="http://schemas.openxmlformats.org/officeDocument/2006/relationships/image" Target="../media/media8.sv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media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61105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Praktikumsbericht</a:t>
            </a:r>
            <a:br>
              <a:rPr/>
            </a:br>
            <a:r>
              <a:rPr/>
              <a:t>Verteidigung</a:t>
            </a:r>
            <a:endParaRPr/>
          </a:p>
        </p:txBody>
      </p:sp>
      <p:pic>
        <p:nvPicPr>
          <p:cNvPr id="1602817296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264456"/>
            <a:ext cx="3323120" cy="1930722"/>
          </a:xfrm>
          <a:prstGeom prst="rect">
            <a:avLst/>
          </a:prstGeom>
        </p:spPr>
      </p:pic>
      <p:pic>
        <p:nvPicPr>
          <p:cNvPr id="1475109731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1843432"/>
            <a:ext cx="3240066" cy="2599118"/>
          </a:xfrm>
          <a:prstGeom prst="rect">
            <a:avLst/>
          </a:prstGeom>
        </p:spPr>
      </p:pic>
      <p:pic>
        <p:nvPicPr>
          <p:cNvPr id="451836453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2" y="2156829"/>
            <a:ext cx="4076699" cy="2038349"/>
          </a:xfrm>
          <a:prstGeom prst="rect">
            <a:avLst/>
          </a:prstGeom>
        </p:spPr>
      </p:pic>
      <p:sp>
        <p:nvSpPr>
          <p:cNvPr id="1846065830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2" y="4938393"/>
            <a:ext cx="11556999" cy="1262379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algn="ctr"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Entwicklung und Implementierung einer automatisierten szenariobasierten Unit-Test Strategie für einen modellprädiktiven Pfadfolgeregler in einer GitLab CI Pipeline</a:t>
            </a:r>
            <a:endParaRPr sz="2400"/>
          </a:p>
        </p:txBody>
      </p:sp>
      <p:pic>
        <p:nvPicPr>
          <p:cNvPr id="589971060" name="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 flipH="0" flipV="0">
            <a:off x="9160178" y="-793"/>
            <a:ext cx="2731782" cy="1506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61792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Implementierung</a:t>
            </a:r>
            <a:endParaRPr/>
          </a:p>
        </p:txBody>
      </p:sp>
      <p:pic>
        <p:nvPicPr>
          <p:cNvPr id="597554866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397" y="2621880"/>
            <a:ext cx="4833559" cy="2359226"/>
          </a:xfrm>
          <a:prstGeom prst="rect">
            <a:avLst/>
          </a:prstGeom>
        </p:spPr>
      </p:pic>
      <p:sp>
        <p:nvSpPr>
          <p:cNvPr id="677439706" name="Textplatzhalter 4"/>
          <p:cNvSpPr>
            <a:spLocks noGrp="1"/>
          </p:cNvSpPr>
          <p:nvPr/>
        </p:nvSpPr>
        <p:spPr bwMode="auto">
          <a:xfrm>
            <a:off x="6095999" y="2456537"/>
            <a:ext cx="5275805" cy="2689913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/>
              <a:t>Anzahl an Simulationen </a:t>
            </a:r>
            <a:r>
              <a:rPr lang="de-DE" sz="2800" i="1"/>
              <a:t>n</a:t>
            </a:r>
            <a:r>
              <a:rPr lang="de-DE" sz="2800"/>
              <a:t> steigt exponentiell mit Anzahl der Parameter </a:t>
            </a:r>
            <a:r>
              <a:rPr lang="de-DE" sz="2800" i="1"/>
              <a:t>N</a:t>
            </a:r>
            <a:r>
              <a:rPr lang="de-DE" sz="2800"/>
              <a:t>, bei </a:t>
            </a:r>
            <a:r>
              <a:rPr lang="de-DE" sz="2800" i="1"/>
              <a:t>k</a:t>
            </a:r>
            <a:r>
              <a:rPr lang="de-DE" sz="2800"/>
              <a:t> Werten für jeden Parameter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800" b="0" i="1">
                          <a:latin typeface="Cambria Math"/>
                        </a:rPr>
                        <m:t>𝑛</m:t>
                      </m:r>
                      <m:r>
                        <m:rPr/>
                        <a:rPr lang="de-DE" sz="28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de-DE" sz="2800"/>
          </a:p>
          <a:p>
            <a:pPr>
              <a:defRPr/>
            </a:pPr>
            <a:r>
              <a:rPr lang="de-DE" sz="2800"/>
              <a:t>Reduzierung durch Sampling, festlegen von Anzahl der Simulationen</a:t>
            </a:r>
            <a:endParaRPr sz="2800"/>
          </a:p>
          <a:p>
            <a:pPr>
              <a:defRPr/>
            </a:pPr>
            <a:r>
              <a:rPr lang="de-DE" sz="2800"/>
              <a:t>Latin</a:t>
            </a:r>
            <a:r>
              <a:rPr lang="de-DE" sz="2800"/>
              <a:t> Hypercube Sampling bietet bessere Abdeckung</a:t>
            </a:r>
            <a:endParaRPr sz="2800"/>
          </a:p>
        </p:txBody>
      </p:sp>
      <p:sp>
        <p:nvSpPr>
          <p:cNvPr id="608791395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Parametrierung</a:t>
            </a:r>
            <a:endParaRPr/>
          </a:p>
        </p:txBody>
      </p:sp>
      <p:sp>
        <p:nvSpPr>
          <p:cNvPr id="226274673" name=""/>
          <p:cNvSpPr txBox="1"/>
          <p:nvPr/>
        </p:nvSpPr>
        <p:spPr bwMode="auto">
          <a:xfrm flipH="0" flipV="0">
            <a:off x="4886103" y="4981106"/>
            <a:ext cx="411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[5]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3810480" name=""/>
          <p:cNvSpPr txBox="1"/>
          <p:nvPr/>
        </p:nvSpPr>
        <p:spPr bwMode="auto">
          <a:xfrm rot="16199969" flipH="0" flipV="0">
            <a:off x="-622049" y="3799563"/>
            <a:ext cx="19341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Geschwindigkeit</a:t>
            </a:r>
            <a:endParaRPr sz="1400"/>
          </a:p>
        </p:txBody>
      </p:sp>
      <p:sp>
        <p:nvSpPr>
          <p:cNvPr id="1996389451" name=""/>
          <p:cNvSpPr txBox="1"/>
          <p:nvPr/>
        </p:nvSpPr>
        <p:spPr bwMode="auto">
          <a:xfrm flipH="0" flipV="0">
            <a:off x="497246" y="4981106"/>
            <a:ext cx="199615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Kurvenradius</a:t>
            </a:r>
            <a:endParaRPr sz="1400"/>
          </a:p>
        </p:txBody>
      </p:sp>
      <p:sp>
        <p:nvSpPr>
          <p:cNvPr id="406915852" name=""/>
          <p:cNvSpPr txBox="1"/>
          <p:nvPr/>
        </p:nvSpPr>
        <p:spPr bwMode="auto">
          <a:xfrm rot="16199969" flipH="0" flipV="0">
            <a:off x="2132717" y="3799383"/>
            <a:ext cx="19345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Geschwindigkeit</a:t>
            </a:r>
            <a:endParaRPr sz="1400"/>
          </a:p>
        </p:txBody>
      </p:sp>
      <p:sp>
        <p:nvSpPr>
          <p:cNvPr id="1174445832" name=""/>
          <p:cNvSpPr txBox="1"/>
          <p:nvPr/>
        </p:nvSpPr>
        <p:spPr bwMode="auto">
          <a:xfrm flipH="0" flipV="0">
            <a:off x="3252011" y="4980746"/>
            <a:ext cx="199651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Kurvenradius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83728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Implementierung</a:t>
            </a:r>
            <a:endParaRPr/>
          </a:p>
        </p:txBody>
      </p:sp>
      <p:sp>
        <p:nvSpPr>
          <p:cNvPr id="149125335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Key Performance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Indicators</a:t>
            </a:r>
            <a:r>
              <a:rPr sz="2400"/>
              <a:t> - KPIs</a:t>
            </a:r>
            <a:endParaRPr sz="2400"/>
          </a:p>
        </p:txBody>
      </p:sp>
      <p:sp>
        <p:nvSpPr>
          <p:cNvPr id="188225725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Grenzwerte für Messdaten, ab denen ein Test als fehlgeschlagen bewertet wird</a:t>
            </a:r>
            <a:endParaRPr/>
          </a:p>
          <a:p>
            <a:pPr>
              <a:defRPr/>
            </a:pPr>
            <a:r>
              <a:rPr/>
              <a:t>Stark szenario- und parameterabhängig</a:t>
            </a:r>
            <a:endParaRPr/>
          </a:p>
          <a:p>
            <a:pPr>
              <a:defRPr/>
            </a:pPr>
            <a:r>
              <a:rPr/>
              <a:t>Longitudinale/laterale Beschleunigung, Ruck, Pfadabweichung, Geschwindigkeitsabweichung, Distanzfehler (ACC)</a:t>
            </a:r>
            <a:endParaRPr/>
          </a:p>
          <a:p>
            <a:pPr>
              <a:defRPr/>
            </a:pPr>
            <a:r>
              <a:rPr/>
              <a:t>Teilweise existieren Normen/gesetzliche Vorgaben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36284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05463" y="3485482"/>
            <a:ext cx="3290473" cy="2859753"/>
          </a:xfrm>
          <a:prstGeom prst="rect">
            <a:avLst/>
          </a:prstGeom>
        </p:spPr>
      </p:pic>
      <p:grpSp>
        <p:nvGrpSpPr>
          <p:cNvPr id="1675892926" name=""/>
          <p:cNvGrpSpPr/>
          <p:nvPr/>
        </p:nvGrpSpPr>
        <p:grpSpPr bwMode="auto">
          <a:xfrm>
            <a:off x="6466627" y="908047"/>
            <a:ext cx="5066087" cy="2533042"/>
            <a:chOff x="0" y="0"/>
            <a:chExt cx="5066087" cy="2533042"/>
          </a:xfrm>
        </p:grpSpPr>
        <p:pic>
          <p:nvPicPr>
            <p:cNvPr id="324659429" name="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 bwMode="auto">
            <a:xfrm flipH="0" flipV="0">
              <a:off x="0" y="0"/>
              <a:ext cx="5066088" cy="2533043"/>
            </a:xfrm>
            <a:prstGeom prst="rect">
              <a:avLst/>
            </a:prstGeom>
          </p:spPr>
        </p:pic>
        <p:sp>
          <p:nvSpPr>
            <p:cNvPr id="1828779442" name=""/>
            <p:cNvSpPr/>
            <p:nvPr/>
          </p:nvSpPr>
          <p:spPr bwMode="auto">
            <a:xfrm flipH="0" flipV="0">
              <a:off x="671851" y="180523"/>
              <a:ext cx="2772453" cy="119450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04717495" name=""/>
            <p:cNvCxnSpPr>
              <a:cxnSpLocks/>
            </p:cNvCxnSpPr>
            <p:nvPr/>
          </p:nvCxnSpPr>
          <p:spPr bwMode="auto">
            <a:xfrm flipH="0" flipV="0">
              <a:off x="671851" y="1375029"/>
              <a:ext cx="2772454" cy="0"/>
            </a:xfrm>
            <a:prstGeom prst="line">
              <a:avLst/>
            </a:prstGeom>
            <a:ln w="19049" cap="flat" cmpd="sng" algn="ctr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0019108" name=""/>
          <p:cNvSpPr txBox="1"/>
          <p:nvPr/>
        </p:nvSpPr>
        <p:spPr bwMode="auto">
          <a:xfrm flipH="0" flipV="0">
            <a:off x="10284443" y="6040075"/>
            <a:ext cx="4122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[6]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40889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 lang="de-DE"/>
          </a:p>
        </p:txBody>
      </p:sp>
      <p:sp>
        <p:nvSpPr>
          <p:cNvPr id="960133446" name="Textplatzhalter 4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192086" y="2060573"/>
            <a:ext cx="6479381" cy="2390251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de-DE" sz="2000"/>
              <a:t>Berücksichtung</a:t>
            </a:r>
            <a:r>
              <a:rPr lang="de-DE" sz="2000"/>
              <a:t> verschiedener Quellen</a:t>
            </a:r>
            <a:r>
              <a:rPr sz="2000"/>
              <a:t>:</a:t>
            </a:r>
            <a:endParaRPr sz="2000"/>
          </a:p>
          <a:p>
            <a:pPr lvl="2">
              <a:defRPr/>
            </a:pPr>
            <a:r>
              <a:rPr lang="de-DE" sz="2000"/>
              <a:t>Szenariendatenbank</a:t>
            </a:r>
            <a:endParaRPr sz="2000"/>
          </a:p>
          <a:p>
            <a:pPr lvl="2">
              <a:defRPr/>
            </a:pPr>
            <a:r>
              <a:rPr lang="de-DE" sz="2000"/>
              <a:t>Normen</a:t>
            </a:r>
            <a:endParaRPr sz="2000"/>
          </a:p>
          <a:p>
            <a:pPr>
              <a:defRPr/>
            </a:pPr>
            <a:r>
              <a:rPr lang="de-DE" sz="2000"/>
              <a:t>Beschreibung, Anforderungsdefinition, KPI, Parametervariation</a:t>
            </a:r>
            <a:endParaRPr sz="2000"/>
          </a:p>
          <a:p>
            <a:pPr>
              <a:defRPr/>
            </a:pPr>
            <a:r>
              <a:rPr lang="de-DE" sz="2000"/>
              <a:t>Beispiel: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Gerade mit initialem Versatz</a:t>
            </a:r>
            <a:endParaRPr sz="2000"/>
          </a:p>
        </p:txBody>
      </p:sp>
      <p:graphicFrame>
        <p:nvGraphicFramePr>
          <p:cNvPr id="2125329857" name="Tabelle 5"/>
          <p:cNvGraphicFramePr>
            <a:graphicFrameLocks xmlns:a="http://schemas.openxmlformats.org/drawingml/2006/main"/>
          </p:cNvGraphicFramePr>
          <p:nvPr/>
        </p:nvGraphicFramePr>
        <p:xfrm>
          <a:off x="192088" y="4371092"/>
          <a:ext cx="10198099" cy="1727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980000"/>
                <a:gridCol w="3690000"/>
                <a:gridCol w="2520000"/>
                <a:gridCol w="1080000"/>
                <a:gridCol w="2525124"/>
              </a:tblGrid>
              <a:tr h="381000"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Szenen-ID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Beschreibung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erwartetes Verhalten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KPI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Parametrierung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333500"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Straight_Offset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das Ego startet mit der Pfadgeschwindigkeit auf einer Geraden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06777" marR="0" lvl="0" indent="-206777" algn="l" defTabSz="863992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es besteht ein lateraler Versatz zum gewünschten Pfad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lvl="0" indent="-239821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der Versatz sollte komfortabel abgebaut werden und das Ego dem Pfad mit der Pfadgeschwindigkeit folgen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a_Lat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a_Long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j_Lat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j_Long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t_settle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v_diff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v_path [5, vMax]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s_offset [-1.5, 1.5]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parameterSet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>
                        <a:defRPr/>
                      </a:pP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v_EgoInit = v_path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43616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endParaRPr/>
          </a:p>
        </p:txBody>
      </p:sp>
      <p:pic>
        <p:nvPicPr>
          <p:cNvPr id="1255328894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856386" y="908048"/>
            <a:ext cx="5143523" cy="3325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5885082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1029908" y="1321206"/>
            <a:ext cx="5065199" cy="2534400"/>
          </a:xfrm>
          <a:prstGeom prst="rect">
            <a:avLst/>
          </a:prstGeom>
        </p:spPr>
      </p:pic>
      <p:sp>
        <p:nvSpPr>
          <p:cNvPr id="173009573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sp>
        <p:nvSpPr>
          <p:cNvPr id="113847988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: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Gerade mit initialem Versatz</a:t>
            </a:r>
            <a:endParaRPr/>
          </a:p>
        </p:txBody>
      </p:sp>
      <p:pic>
        <p:nvPicPr>
          <p:cNvPr id="1314816373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6095999" y="1321207"/>
            <a:ext cx="5066089" cy="2533044"/>
          </a:xfrm>
          <a:prstGeom prst="rect">
            <a:avLst/>
          </a:prstGeom>
        </p:spPr>
      </p:pic>
      <p:pic>
        <p:nvPicPr>
          <p:cNvPr id="1515086433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flipH="0" flipV="0">
            <a:off x="6095999" y="3854252"/>
            <a:ext cx="5066089" cy="2533044"/>
          </a:xfrm>
          <a:prstGeom prst="rect">
            <a:avLst/>
          </a:prstGeom>
        </p:spPr>
      </p:pic>
      <p:pic>
        <p:nvPicPr>
          <p:cNvPr id="225578034" name="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 bwMode="auto">
          <a:xfrm flipH="0" flipV="0">
            <a:off x="1029909" y="3854252"/>
            <a:ext cx="5066089" cy="2533044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693258" y="2457789"/>
            <a:ext cx="2772455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980963" name=""/>
          <p:cNvCxnSpPr>
            <a:cxnSpLocks/>
          </p:cNvCxnSpPr>
          <p:nvPr/>
        </p:nvCxnSpPr>
        <p:spPr bwMode="auto">
          <a:xfrm flipH="0" flipV="1">
            <a:off x="2671272" y="4048124"/>
            <a:ext cx="0" cy="1904639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508608" name=""/>
          <p:cNvCxnSpPr>
            <a:cxnSpLocks/>
          </p:cNvCxnSpPr>
          <p:nvPr/>
        </p:nvCxnSpPr>
        <p:spPr bwMode="auto">
          <a:xfrm flipH="0" flipV="0">
            <a:off x="1693258" y="4693783"/>
            <a:ext cx="2772455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011005" name=""/>
          <p:cNvCxnSpPr>
            <a:cxnSpLocks/>
          </p:cNvCxnSpPr>
          <p:nvPr/>
        </p:nvCxnSpPr>
        <p:spPr bwMode="auto">
          <a:xfrm flipH="0" flipV="0">
            <a:off x="1693258" y="5952764"/>
            <a:ext cx="3920557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566409" name=""/>
          <p:cNvSpPr/>
          <p:nvPr/>
        </p:nvSpPr>
        <p:spPr bwMode="auto">
          <a:xfrm flipH="0" flipV="0">
            <a:off x="1693258" y="1513794"/>
            <a:ext cx="2772455" cy="943995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926217" name=""/>
          <p:cNvSpPr/>
          <p:nvPr/>
        </p:nvSpPr>
        <p:spPr bwMode="auto">
          <a:xfrm flipH="0" flipV="0">
            <a:off x="2671272" y="4048124"/>
            <a:ext cx="1794441" cy="645658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139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pic>
        <p:nvPicPr>
          <p:cNvPr id="191793389" name="Grafik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03948" y="1647275"/>
            <a:ext cx="5795960" cy="4697960"/>
          </a:xfrm>
          <a:prstGeom prst="rect">
            <a:avLst/>
          </a:prstGeom>
        </p:spPr>
      </p:pic>
      <p:sp>
        <p:nvSpPr>
          <p:cNvPr id="38227074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endParaRPr/>
          </a:p>
        </p:txBody>
      </p:sp>
      <p:sp>
        <p:nvSpPr>
          <p:cNvPr id="82696523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3"/>
            <a:ext cx="5795961" cy="4284661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Konfiguration eines Jobs pro Fahrzeug in der Stage „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“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Jeder Job erzeugt untergeordnete Jobs, die das jeweilige Szenario definieren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Fahrzeug-Szenario-Kombination wird an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Matlab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-Skript übergeben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Testbericht wird als Artefakt bereitgestellt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Bei entsprechender Runner-Konfiguration auch parallele Ausführung möglich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41852"/>
    </mc:Choice>
    <mc:Fallback>
      <p:transition advClick="1" advTm="418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9815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Implementierung</a:t>
            </a:r>
            <a:endParaRPr/>
          </a:p>
        </p:txBody>
      </p:sp>
      <p:pic>
        <p:nvPicPr>
          <p:cNvPr id="2057183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7" y="1574802"/>
            <a:ext cx="4469228" cy="4770434"/>
          </a:xfrm>
          <a:prstGeom prst="rect">
            <a:avLst/>
          </a:prstGeom>
        </p:spPr>
      </p:pic>
      <p:pic>
        <p:nvPicPr>
          <p:cNvPr id="17685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81507" y="908049"/>
            <a:ext cx="6018405" cy="5437186"/>
          </a:xfrm>
          <a:prstGeom prst="rect">
            <a:avLst/>
          </a:prstGeom>
        </p:spPr>
      </p:pic>
      <p:sp>
        <p:nvSpPr>
          <p:cNvPr id="18149704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r>
              <a:rPr/>
              <a:t>: Testreport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717221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Zusammenfassung &amp; Ausblick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1565728904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37984"/>
            <a:ext cx="6858984" cy="5407251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 für das automatisierte Testen der Pfadfolge MPC wurde implementiert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Neue Szenarien können hinzugefügt werden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Falls benötigt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Erweiterung um neue Fahrzeuge möglich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KPIs und Parametergrenzen sind veränderbar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Automatisierte Ausführung in der GitLab-Pipeline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und Benachrichtigung des Entwicklers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endParaRPr lang="de-DE" sz="2000"/>
          </a:p>
          <a:p>
            <a:pPr marL="0" indent="0">
              <a:buFont typeface="Arial"/>
              <a:buNone/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Einbinden in vollständiges over-the-air Updatesystem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Kritikalitätsbewertung der einzelnen Testdurchläufe, finden kritischer Parameterwerte für Test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34708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95209" y="2358340"/>
            <a:ext cx="3683411" cy="3348154"/>
          </a:xfrm>
          <a:prstGeom prst="rect">
            <a:avLst/>
          </a:prstGeom>
        </p:spPr>
      </p:pic>
      <p:sp>
        <p:nvSpPr>
          <p:cNvPr id="2139341157" name=""/>
          <p:cNvSpPr txBox="1"/>
          <p:nvPr/>
        </p:nvSpPr>
        <p:spPr bwMode="auto">
          <a:xfrm flipH="0" flipV="0">
            <a:off x="10867847" y="5887495"/>
            <a:ext cx="41149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[7]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3869753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8"/>
            <a:ext cx="10656887" cy="46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Referenzen</a:t>
            </a:r>
            <a:endParaRPr/>
          </a:p>
        </p:txBody>
      </p:sp>
      <p:sp>
        <p:nvSpPr>
          <p:cNvPr id="662579795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8"/>
            <a:ext cx="11807823" cy="543718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sz="1600"/>
              <a:t>[1]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Robert Ritschel, Frank Schrödel, Juliane Hädrich und Jens Jäkel. „Nonlinear Model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Predictive Path-Following Control 	for Highly Automated Driving“. In: IFACPapersOnLine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52.8 (2019). 10th 	IFAC Symposium on Intelligent Autonomous 	Vehicles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IAV 2019, S. 350–355. ISSN: 2405-8963. 	DOI: 10.1016/j.ifacol.2019.08.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112.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[2]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Gerrit Bagschik, Till Menzel und Markus Maurer. „Ontology based Scene Creation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for the Development of Automated 	Vehicles“. In: 2018 IEEE Intelligent Vehicles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Symposium (IV). 2018, S. 1813–1820. DOI: 10.1109/IVS.2018.8500632.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[3]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Till Menzel, Gerrit Bagschik und Markus Maurer. „Scenarios for Development, Test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and Validation of Automated 	Vehicles“. In: 2018 IEEE Intelligent Vehicles Symposium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(IV). 2018, S. 1821–1827. DOI: 10.1109/IVS.2018.8500406.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[4]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Red Hat. Was ist CI/CD? Konzepte und CI/CD Tools im Überblick. 2024.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URL: 	https://www.redhat.com/de/topics/devops/what-is-ci-cd (besucht am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18. 03. 2024).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[5]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Robin Preece und Jovica Milanović. „Efficient Estimation of the Probability of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Small-Disturbance Instability of Large 	Uncertain Power Systems“. In: IEEE Transactions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on Power Systems 31 (Apr. 2015), S. 1–10. DOI: 	10.1109/TPWRS.2015.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2417204.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[6]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International Organization for Standardization. ISO 15622:2018. Intelligent transport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systems — Adaptive cruise control 	systems — Performance requirements and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 procedures. Sep. 2018.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[7]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https://quanticor-security.de/ota-updates/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3670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8" y="266698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Vielen Dank für ihre Aufmerksamkeit!</a:t>
            </a:r>
            <a:endParaRPr/>
          </a:p>
        </p:txBody>
      </p:sp>
      <p:pic>
        <p:nvPicPr>
          <p:cNvPr id="2013307992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938089"/>
            <a:ext cx="3323120" cy="1930721"/>
          </a:xfrm>
          <a:prstGeom prst="rect">
            <a:avLst/>
          </a:prstGeom>
        </p:spPr>
      </p:pic>
      <p:pic>
        <p:nvPicPr>
          <p:cNvPr id="1806249416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2517066"/>
            <a:ext cx="3240065" cy="2599117"/>
          </a:xfrm>
          <a:prstGeom prst="rect">
            <a:avLst/>
          </a:prstGeom>
        </p:spPr>
      </p:pic>
      <p:pic>
        <p:nvPicPr>
          <p:cNvPr id="2005075965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1" y="2830462"/>
            <a:ext cx="4076699" cy="2038348"/>
          </a:xfrm>
          <a:prstGeom prst="rect">
            <a:avLst/>
          </a:prstGeom>
        </p:spPr>
      </p:pic>
      <p:pic>
        <p:nvPicPr>
          <p:cNvPr id="212746103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160177" y="-793"/>
            <a:ext cx="2731781" cy="1506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28358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Gliederung</a:t>
            </a:r>
            <a:endParaRPr/>
          </a:p>
        </p:txBody>
      </p:sp>
      <p:sp>
        <p:nvSpPr>
          <p:cNvPr id="1697934798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9"/>
            <a:ext cx="11807824" cy="543718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305908" indent="-305908">
              <a:buFont typeface="Arial"/>
              <a:buAutoNum type="arabicParenR"/>
              <a:defRPr/>
            </a:pPr>
            <a:r>
              <a:rPr/>
              <a:t>Systemüberblick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Modellprädiktiver Pfadfolgeregler – MPFC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Konzeptvorstellung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Szenariobasiertes Testen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Softwareentwicklungsprozess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Implementierung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Ablauf eines Testskriptes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Parametrierung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Key Performance Indicators – KPIs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Szenariendefinition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GitLab CI Pipeline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Zusammenfassung &amp; Ausblick</a:t>
            </a:r>
            <a:endParaRPr/>
          </a:p>
          <a:p>
            <a:pPr marL="305908" indent="-305908">
              <a:buFont typeface="Arial"/>
              <a:buAutoNum type="arabicParenR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Referenzen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790404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11448491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/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sp>
        <p:nvSpPr>
          <p:cNvPr id="1433464822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Teil eines Systems zum autonomen Fahren</a:t>
            </a:r>
            <a:endParaRPr/>
          </a:p>
          <a:p>
            <a:pPr>
              <a:defRPr/>
            </a:pPr>
            <a:r>
              <a:rPr b="1"/>
              <a:t>Eingänge:</a:t>
            </a:r>
            <a:r>
              <a:rPr/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Sollgeschwindigkeit,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Pfaddaten, Fahrzeugzustände,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Beschränkungen und ein Fahrzeugmodell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Ausgänge: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Soll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beschleunigung, Solllenkradwinkelgeschwindigkeit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35187005" name=""/>
          <p:cNvPicPr>
            <a:picLocks noChangeAspect="1"/>
          </p:cNvPicPr>
          <p:nvPr>
            <p:ph type="pic" sz="quarter" idx="10"/>
          </p:nvPr>
        </p:nvPicPr>
        <p:blipFill>
          <a:blip r:embed="rId3"/>
          <a:stretch/>
        </p:blipFill>
        <p:spPr bwMode="auto">
          <a:xfrm rot="0">
            <a:off x="6203949" y="2519188"/>
            <a:ext cx="5795961" cy="3367435"/>
          </a:xfrm>
          <a:prstGeom prst="rect">
            <a:avLst/>
          </a:prstGeom>
        </p:spPr>
      </p:pic>
      <p:sp>
        <p:nvSpPr>
          <p:cNvPr id="497555826" name=""/>
          <p:cNvSpPr txBox="1"/>
          <p:nvPr/>
        </p:nvSpPr>
        <p:spPr bwMode="auto">
          <a:xfrm flipH="0" flipV="0">
            <a:off x="11589495" y="6040075"/>
            <a:ext cx="41041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69827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500"/>
          </a:p>
        </p:txBody>
      </p:sp>
      <p:sp>
        <p:nvSpPr>
          <p:cNvPr id="1308920053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2207506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5" y="1836417"/>
            <a:ext cx="7931373" cy="1200764"/>
          </a:xfrm>
          <a:prstGeom prst="rect">
            <a:avLst/>
          </a:prstGeom>
        </p:spPr>
      </p:pic>
      <p:pic>
        <p:nvPicPr>
          <p:cNvPr id="6790180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2085" y="3511663"/>
            <a:ext cx="6633694" cy="2536583"/>
          </a:xfrm>
          <a:prstGeom prst="rect">
            <a:avLst/>
          </a:prstGeom>
        </p:spPr>
      </p:pic>
      <p:sp>
        <p:nvSpPr>
          <p:cNvPr id="2141380674" name=""/>
          <p:cNvSpPr txBox="1"/>
          <p:nvPr/>
        </p:nvSpPr>
        <p:spPr bwMode="auto">
          <a:xfrm flipH="0" flipV="0">
            <a:off x="7612365" y="4493407"/>
            <a:ext cx="3498443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buFont typeface="Arial"/>
              <a:buChar char="•"/>
              <a:defRPr/>
            </a:pPr>
            <a:r>
              <a:rPr sz="1600"/>
              <a:t>Dynamik des Fahrzeugs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Geschwindigkeitsvorgabe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Pfadabweichung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Beschränkungen von Zuständen und Eingängen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Beschränkung durch Lenkaktorik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6880982" y="4277745"/>
            <a:ext cx="858950" cy="38270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361195" name=""/>
          <p:cNvCxnSpPr>
            <a:cxnSpLocks/>
          </p:cNvCxnSpPr>
          <p:nvPr/>
        </p:nvCxnSpPr>
        <p:spPr bwMode="auto">
          <a:xfrm flipH="1" flipV="1">
            <a:off x="6294173" y="4592410"/>
            <a:ext cx="1445758" cy="315111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127193" name=""/>
          <p:cNvCxnSpPr>
            <a:cxnSpLocks/>
          </p:cNvCxnSpPr>
          <p:nvPr/>
        </p:nvCxnSpPr>
        <p:spPr bwMode="auto">
          <a:xfrm flipH="1" flipV="1">
            <a:off x="6095998" y="4932588"/>
            <a:ext cx="1643933" cy="212611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695103" name=""/>
          <p:cNvCxnSpPr>
            <a:cxnSpLocks/>
          </p:cNvCxnSpPr>
          <p:nvPr/>
        </p:nvCxnSpPr>
        <p:spPr bwMode="auto">
          <a:xfrm flipH="1" flipV="1">
            <a:off x="6071771" y="5332298"/>
            <a:ext cx="1643933" cy="5034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042756" name=""/>
          <p:cNvCxnSpPr>
            <a:cxnSpLocks/>
          </p:cNvCxnSpPr>
          <p:nvPr/>
        </p:nvCxnSpPr>
        <p:spPr bwMode="auto">
          <a:xfrm flipH="1" flipV="0">
            <a:off x="6047544" y="5878272"/>
            <a:ext cx="169238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318175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087165" y="3042541"/>
            <a:ext cx="1912745" cy="938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04070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685728837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0096821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5" y="5450024"/>
            <a:ext cx="2405574" cy="931888"/>
          </a:xfrm>
          <a:prstGeom prst="rect">
            <a:avLst/>
          </a:prstGeom>
        </p:spPr>
      </p:pic>
      <p:pic>
        <p:nvPicPr>
          <p:cNvPr id="1607578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2085" y="1836417"/>
            <a:ext cx="7931373" cy="1200763"/>
          </a:xfrm>
          <a:prstGeom prst="rect">
            <a:avLst/>
          </a:prstGeom>
        </p:spPr>
      </p:pic>
      <p:pic>
        <p:nvPicPr>
          <p:cNvPr id="50012228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2085" y="3501507"/>
            <a:ext cx="4812660" cy="1761417"/>
          </a:xfrm>
          <a:prstGeom prst="rect">
            <a:avLst/>
          </a:prstGeom>
        </p:spPr>
      </p:pic>
      <p:pic>
        <p:nvPicPr>
          <p:cNvPr id="116993058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996665" y="3015336"/>
            <a:ext cx="3003246" cy="972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6785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Systemüberblick</a:t>
            </a:r>
            <a:endParaRPr sz="2800"/>
          </a:p>
        </p:txBody>
      </p:sp>
      <p:sp>
        <p:nvSpPr>
          <p:cNvPr id="49954996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</p:txBody>
      </p:sp>
      <p:sp>
        <p:nvSpPr>
          <p:cNvPr id="66021719" name="Textfeld 12"/>
          <p:cNvSpPr txBox="1"/>
          <p:nvPr/>
        </p:nvSpPr>
        <p:spPr bwMode="auto">
          <a:xfrm flipH="0" flipV="0">
            <a:off x="2297509" y="4007180"/>
            <a:ext cx="970627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en-US" sz="1600">
                <a:solidFill>
                  <a:srgbClr val="010E49"/>
                </a:solidFill>
              </a:rPr>
              <a:t>Parameter</a:t>
            </a:r>
            <a:endParaRPr sz="2000">
              <a:solidFill>
                <a:srgbClr val="010E49"/>
              </a:solidFill>
            </a:endParaRPr>
          </a:p>
        </p:txBody>
      </p:sp>
      <p:sp>
        <p:nvSpPr>
          <p:cNvPr id="227407425" name="Rechteck 18"/>
          <p:cNvSpPr/>
          <p:nvPr/>
        </p:nvSpPr>
        <p:spPr bwMode="auto">
          <a:xfrm rot="0" flipH="0" flipV="0">
            <a:off x="844013" y="2692391"/>
            <a:ext cx="1728191" cy="752190"/>
          </a:xfrm>
          <a:prstGeom prst="rect">
            <a:avLst/>
          </a:prstGeom>
          <a:solidFill>
            <a:srgbClr val="009900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latin typeface="Roboto"/>
                <a:ea typeface="Roboto"/>
                <a:cs typeface="Roboto"/>
              </a:rPr>
              <a:t>Pfadfolge</a:t>
            </a:r>
            <a:r>
              <a:rPr lang="en-US" sz="1600">
                <a:latin typeface="Roboto"/>
                <a:ea typeface="Roboto"/>
                <a:cs typeface="Roboto"/>
              </a:rPr>
              <a:t> MPC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8540732" name="Rechteck 24"/>
          <p:cNvSpPr/>
          <p:nvPr/>
        </p:nvSpPr>
        <p:spPr bwMode="auto">
          <a:xfrm rot="0" flipH="0" flipV="0">
            <a:off x="357930" y="2221185"/>
            <a:ext cx="6228605" cy="1711399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9900"/>
                </a:solidFill>
                <a:latin typeface="Roboto"/>
                <a:ea typeface="Roboto"/>
                <a:cs typeface="Roboto"/>
              </a:rPr>
              <a:t>Simulationsmodel</a:t>
            </a:r>
            <a:endParaRPr>
              <a:solidFill>
                <a:srgbClr val="009900"/>
              </a:solidFill>
              <a:latin typeface="Roboto"/>
              <a:cs typeface="Roboto"/>
            </a:endParaRPr>
          </a:p>
        </p:txBody>
      </p:sp>
      <p:cxnSp>
        <p:nvCxnSpPr>
          <p:cNvPr id="63943872" name="Gerade Verbindung mit Pfeil 14"/>
          <p:cNvCxnSpPr>
            <a:cxnSpLocks/>
            <a:stCxn id="1749462775" idx="0"/>
          </p:cNvCxnSpPr>
          <p:nvPr/>
        </p:nvCxnSpPr>
        <p:spPr bwMode="auto">
          <a:xfrm rot="16199969" flipH="0" flipV="1">
            <a:off x="3189123" y="4156664"/>
            <a:ext cx="357187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395976" name="Gerade Verbindung mit Pfeil 15"/>
          <p:cNvCxnSpPr>
            <a:cxnSpLocks/>
            <a:endCxn id="899525576" idx="0"/>
          </p:cNvCxnSpPr>
          <p:nvPr/>
        </p:nvCxnSpPr>
        <p:spPr bwMode="auto">
          <a:xfrm rot="5399976" flipH="0" flipV="1">
            <a:off x="5455897" y="4124822"/>
            <a:ext cx="35065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880187" name="Textfeld 16"/>
          <p:cNvSpPr txBox="1"/>
          <p:nvPr/>
        </p:nvSpPr>
        <p:spPr bwMode="auto">
          <a:xfrm flipH="0" flipV="0">
            <a:off x="3955088" y="3978071"/>
            <a:ext cx="1615515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2060"/>
                </a:solidFill>
              </a:rPr>
              <a:t>Simulationsdaten</a:t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46694767" name="Rechteck 17"/>
          <p:cNvSpPr/>
          <p:nvPr/>
        </p:nvSpPr>
        <p:spPr bwMode="auto">
          <a:xfrm>
            <a:off x="205767" y="1792883"/>
            <a:ext cx="6552727" cy="3110071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  <a:latin typeface="Roboto"/>
                <a:ea typeface="Roboto"/>
                <a:cs typeface="Roboto"/>
              </a:rPr>
              <a:t>Simulations Framework (MATLAB/Simulink)</a:t>
            </a:r>
            <a:endParaRPr sz="2000">
              <a:solidFill>
                <a:srgbClr val="032DE4"/>
              </a:solidFill>
              <a:latin typeface="Roboto"/>
              <a:cs typeface="Roboto"/>
            </a:endParaRPr>
          </a:p>
        </p:txBody>
      </p:sp>
      <p:sp>
        <p:nvSpPr>
          <p:cNvPr id="1111958747" name="Rechteck 35"/>
          <p:cNvSpPr/>
          <p:nvPr/>
        </p:nvSpPr>
        <p:spPr bwMode="auto">
          <a:xfrm>
            <a:off x="205767" y="5257500"/>
            <a:ext cx="6552727" cy="1071885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</a:rPr>
              <a:t>Test Framework</a:t>
            </a:r>
            <a:endParaRPr sz="2000">
              <a:solidFill>
                <a:srgbClr val="032DE4"/>
              </a:solidFill>
            </a:endParaRPr>
          </a:p>
        </p:txBody>
      </p:sp>
      <p:sp>
        <p:nvSpPr>
          <p:cNvPr id="1637101510" name="Rechteck 40"/>
          <p:cNvSpPr/>
          <p:nvPr/>
        </p:nvSpPr>
        <p:spPr bwMode="auto">
          <a:xfrm flipH="0" flipV="0">
            <a:off x="2313696" y="5665916"/>
            <a:ext cx="2283421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Parametergenerierung</a:t>
            </a:r>
            <a:endParaRPr sz="2400"/>
          </a:p>
        </p:txBody>
      </p:sp>
      <p:sp>
        <p:nvSpPr>
          <p:cNvPr id="285373181" name="Rechteck 40"/>
          <p:cNvSpPr/>
          <p:nvPr/>
        </p:nvSpPr>
        <p:spPr bwMode="auto">
          <a:xfrm flipH="0" flipV="0">
            <a:off x="4963711" y="5683044"/>
            <a:ext cx="1449326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Auswertung</a:t>
            </a:r>
            <a:endParaRPr sz="2400"/>
          </a:p>
        </p:txBody>
      </p:sp>
      <p:sp>
        <p:nvSpPr>
          <p:cNvPr id="99779062" name="Rechteck 40"/>
          <p:cNvSpPr/>
          <p:nvPr/>
        </p:nvSpPr>
        <p:spPr bwMode="auto">
          <a:xfrm flipH="0" flipV="0">
            <a:off x="357930" y="5683045"/>
            <a:ext cx="1421709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sp>
        <p:nvSpPr>
          <p:cNvPr id="575812696" name="Rechteck 40"/>
          <p:cNvSpPr/>
          <p:nvPr/>
        </p:nvSpPr>
        <p:spPr bwMode="auto">
          <a:xfrm flipH="0" flipV="0">
            <a:off x="3090069" y="2820837"/>
            <a:ext cx="1212459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Fahrzeug-modell</a:t>
            </a:r>
            <a:endParaRPr sz="2400"/>
          </a:p>
        </p:txBody>
      </p:sp>
      <p:sp>
        <p:nvSpPr>
          <p:cNvPr id="53455603" name="Rechteck 40"/>
          <p:cNvSpPr/>
          <p:nvPr/>
        </p:nvSpPr>
        <p:spPr bwMode="auto">
          <a:xfrm flipH="0" flipV="0">
            <a:off x="4762846" y="2820837"/>
            <a:ext cx="1392972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Umgebungs-modell</a:t>
            </a:r>
            <a:endParaRPr sz="2400"/>
          </a:p>
        </p:txBody>
      </p:sp>
      <p:sp>
        <p:nvSpPr>
          <p:cNvPr id="899525576" name="Rechteck 40"/>
          <p:cNvSpPr/>
          <p:nvPr/>
        </p:nvSpPr>
        <p:spPr bwMode="auto">
          <a:xfrm flipH="0" flipV="0">
            <a:off x="4978125" y="4300149"/>
            <a:ext cx="131254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Auswertung</a:t>
            </a:r>
            <a:endParaRPr sz="2400"/>
          </a:p>
        </p:txBody>
      </p:sp>
      <p:sp>
        <p:nvSpPr>
          <p:cNvPr id="1749462775" name="Rechteck 40"/>
          <p:cNvSpPr/>
          <p:nvPr/>
        </p:nvSpPr>
        <p:spPr bwMode="auto">
          <a:xfrm flipH="0" flipV="0">
            <a:off x="2653916" y="4335257"/>
            <a:ext cx="144083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cxnSp>
        <p:nvCxnSpPr>
          <p:cNvPr id="1691502447" name="Gerade Verbindung mit Pfeil 14"/>
          <p:cNvCxnSpPr>
            <a:cxnSpLocks/>
          </p:cNvCxnSpPr>
          <p:nvPr/>
        </p:nvCxnSpPr>
        <p:spPr bwMode="auto">
          <a:xfrm rot="0" flipH="0" flipV="0">
            <a:off x="2581279" y="3068486"/>
            <a:ext cx="51786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822721" name="Gerade Verbindung mit Pfeil 14"/>
          <p:cNvCxnSpPr>
            <a:cxnSpLocks/>
          </p:cNvCxnSpPr>
          <p:nvPr/>
        </p:nvCxnSpPr>
        <p:spPr bwMode="auto">
          <a:xfrm rot="0" flipH="0" flipV="0">
            <a:off x="4302529" y="3076885"/>
            <a:ext cx="460316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575812696" idx="2"/>
            <a:endCxn id="227407425" idx="2"/>
          </p:cNvCxnSpPr>
          <p:nvPr/>
        </p:nvCxnSpPr>
        <p:spPr bwMode="auto">
          <a:xfrm rot="5399976" flipH="0" flipV="0">
            <a:off x="2639003" y="2387770"/>
            <a:ext cx="128445" cy="1988189"/>
          </a:xfrm>
          <a:prstGeom prst="bentConnector3">
            <a:avLst>
              <a:gd name="adj1" fmla="val 217339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837785" name="Verbinder: gewinkelt 27"/>
          <p:cNvCxnSpPr>
            <a:cxnSpLocks/>
            <a:stCxn id="53455603" idx="2"/>
            <a:endCxn id="227407425" idx="1"/>
          </p:cNvCxnSpPr>
          <p:nvPr/>
        </p:nvCxnSpPr>
        <p:spPr bwMode="auto">
          <a:xfrm rot="5399976" flipH="1" flipV="0">
            <a:off x="3027849" y="884652"/>
            <a:ext cx="247649" cy="4615317"/>
          </a:xfrm>
          <a:prstGeom prst="bentConnector4">
            <a:avLst>
              <a:gd name="adj1" fmla="val -182671"/>
              <a:gd name="adj2" fmla="val 104953"/>
            </a:avLst>
          </a:prstGeom>
          <a:ln w="19049" cap="flat" cmpd="sng" algn="ctr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869909" name="Gerade Verbindung mit Pfeil 14"/>
          <p:cNvCxnSpPr>
            <a:cxnSpLocks/>
            <a:stCxn id="1637101510" idx="0"/>
            <a:endCxn id="208540732" idx="2"/>
          </p:cNvCxnSpPr>
          <p:nvPr/>
        </p:nvCxnSpPr>
        <p:spPr bwMode="auto">
          <a:xfrm rot="16199969" flipH="0" flipV="0">
            <a:off x="2597154" y="4799250"/>
            <a:ext cx="1733331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615180" name="Gerade Verbindung mit Pfeil 14"/>
          <p:cNvCxnSpPr>
            <a:cxnSpLocks/>
            <a:stCxn id="285373181" idx="0"/>
          </p:cNvCxnSpPr>
          <p:nvPr/>
        </p:nvCxnSpPr>
        <p:spPr bwMode="auto">
          <a:xfrm rot="5399978" flipH="0" flipV="0">
            <a:off x="4824777" y="4811507"/>
            <a:ext cx="174307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Linie 0"/>
          <p:cNvCxnSpPr>
            <a:cxnSpLocks/>
            <a:stCxn id="99779062" idx="3"/>
            <a:endCxn id="1637101510" idx="1"/>
          </p:cNvCxnSpPr>
          <p:nvPr/>
        </p:nvCxnSpPr>
        <p:spPr bwMode="auto">
          <a:xfrm rot="0" flipH="0" flipV="1">
            <a:off x="1779639" y="5922130"/>
            <a:ext cx="53405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99737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14999" y="1321012"/>
            <a:ext cx="5084912" cy="4002174"/>
          </a:xfrm>
          <a:prstGeom prst="rect">
            <a:avLst/>
          </a:prstGeom>
        </p:spPr>
      </p:pic>
      <p:sp>
        <p:nvSpPr>
          <p:cNvPr id="1207694841" name=""/>
          <p:cNvSpPr txBox="1"/>
          <p:nvPr/>
        </p:nvSpPr>
        <p:spPr bwMode="auto">
          <a:xfrm flipH="0" flipV="0">
            <a:off x="6914999" y="5323186"/>
            <a:ext cx="5087072" cy="100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Automatisierte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Probleme informieren</a:t>
            </a:r>
            <a:endParaRPr lang="de-DE" sz="22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778744377" name=""/>
          <p:cNvSpPr/>
          <p:nvPr/>
        </p:nvSpPr>
        <p:spPr bwMode="auto">
          <a:xfrm flipH="0" flipV="0">
            <a:off x="10793035" y="1372234"/>
            <a:ext cx="1105580" cy="5667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11958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779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710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5373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43869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99525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4946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29880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6021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3943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75395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43510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6412044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Szenariobasiertes Testen</a:t>
            </a:r>
            <a:endParaRPr/>
          </a:p>
        </p:txBody>
      </p:sp>
      <p:grpSp>
        <p:nvGrpSpPr>
          <p:cNvPr id="1100169813" name=""/>
          <p:cNvGrpSpPr/>
          <p:nvPr/>
        </p:nvGrpSpPr>
        <p:grpSpPr bwMode="auto">
          <a:xfrm>
            <a:off x="6018554" y="1790705"/>
            <a:ext cx="5221298" cy="1889277"/>
            <a:chOff x="0" y="0"/>
            <a:chExt cx="5221298" cy="1889277"/>
          </a:xfrm>
        </p:grpSpPr>
        <p:sp>
          <p:nvSpPr>
            <p:cNvPr id="1242305360" name="Gleichschenkliges Dreieck 9"/>
            <p:cNvSpPr/>
            <p:nvPr/>
          </p:nvSpPr>
          <p:spPr bwMode="auto">
            <a:xfrm rot="0" flipH="0" flipV="0">
              <a:off x="0" y="794792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Abstraktionsgrad</a:t>
              </a:r>
              <a:endParaRPr/>
            </a:p>
          </p:txBody>
        </p:sp>
        <p:sp>
          <p:nvSpPr>
            <p:cNvPr id="1188907044" name="Gleichschenkliges Dreieck 13"/>
            <p:cNvSpPr/>
            <p:nvPr/>
          </p:nvSpPr>
          <p:spPr bwMode="auto">
            <a:xfrm rot="10799989" flipH="0" flipV="0">
              <a:off x="0" y="650933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endParaRPr lang="de-DE" sz="1600"/>
            </a:p>
          </p:txBody>
        </p:sp>
        <p:sp>
          <p:nvSpPr>
            <p:cNvPr id="1559087224" name="Textfeld 14"/>
            <p:cNvSpPr txBox="1"/>
            <p:nvPr/>
          </p:nvSpPr>
          <p:spPr bwMode="auto">
            <a:xfrm rot="0" flipH="0" flipV="0">
              <a:off x="3438266" y="782831"/>
              <a:ext cx="1783031" cy="25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863994">
                <a:lnSpc>
                  <a:spcPct val="12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001A54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>
                  <a:solidFill>
                    <a:schemeClr val="bg1"/>
                  </a:solidFill>
                </a:rPr>
                <a:t>Anzahl an Szenarien</a:t>
              </a:r>
              <a:endParaRPr/>
            </a:p>
          </p:txBody>
        </p:sp>
        <p:sp>
          <p:nvSpPr>
            <p:cNvPr id="807212144" name="Rechteck 15"/>
            <p:cNvSpPr/>
            <p:nvPr/>
          </p:nvSpPr>
          <p:spPr bwMode="auto">
            <a:xfrm rot="0" flipH="0" flipV="0">
              <a:off x="1781736" y="7320"/>
              <a:ext cx="1656529" cy="510783"/>
            </a:xfrm>
            <a:prstGeom prst="rect">
              <a:avLst/>
            </a:prstGeom>
            <a:solidFill>
              <a:srgbClr val="7900AD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Logische Szenarien</a:t>
              </a:r>
              <a:endParaRPr/>
            </a:p>
          </p:txBody>
        </p:sp>
        <p:sp>
          <p:nvSpPr>
            <p:cNvPr id="551262584" name="Rechteck 16"/>
            <p:cNvSpPr/>
            <p:nvPr/>
          </p:nvSpPr>
          <p:spPr bwMode="auto">
            <a:xfrm rot="0" flipH="0" flipV="0">
              <a:off x="760" y="0"/>
              <a:ext cx="1655193" cy="510783"/>
            </a:xfrm>
            <a:prstGeom prst="rect">
              <a:avLst/>
            </a:prstGeom>
            <a:solidFill>
              <a:srgbClr val="CD57FF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Funktionale Szenarien</a:t>
              </a:r>
              <a:endParaRPr/>
            </a:p>
          </p:txBody>
        </p:sp>
        <p:sp>
          <p:nvSpPr>
            <p:cNvPr id="1451989655" name="Rechteck 17"/>
            <p:cNvSpPr/>
            <p:nvPr/>
          </p:nvSpPr>
          <p:spPr bwMode="auto">
            <a:xfrm rot="0" flipH="0" flipV="0">
              <a:off x="3564048" y="0"/>
              <a:ext cx="1656529" cy="510783"/>
            </a:xfrm>
            <a:prstGeom prst="rect">
              <a:avLst/>
            </a:prstGeom>
            <a:solidFill>
              <a:srgbClr val="51007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Konkrete Szenarien</a:t>
              </a:r>
              <a:endParaRPr/>
            </a:p>
          </p:txBody>
        </p:sp>
      </p:grpSp>
      <p:sp>
        <p:nvSpPr>
          <p:cNvPr id="166071896" name=""/>
          <p:cNvSpPr txBox="1"/>
          <p:nvPr/>
        </p:nvSpPr>
        <p:spPr bwMode="auto">
          <a:xfrm flipH="0" flipV="0">
            <a:off x="6019314" y="4065516"/>
            <a:ext cx="5589575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Funktional: verbale Beschreibung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Logisch: Parameter und Parametergrenzen festgelegt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Konkret: genauer Wert für jeden Parameter</a:t>
            </a:r>
            <a:endParaRPr/>
          </a:p>
          <a:p>
            <a:pPr lvl="1">
              <a:defRPr/>
            </a:pPr>
            <a:endParaRPr/>
          </a:p>
        </p:txBody>
      </p:sp>
      <p:grpSp>
        <p:nvGrpSpPr>
          <p:cNvPr id="992120564" name=""/>
          <p:cNvGrpSpPr/>
          <p:nvPr/>
        </p:nvGrpSpPr>
        <p:grpSpPr bwMode="auto">
          <a:xfrm>
            <a:off x="455725" y="1550827"/>
            <a:ext cx="4599894" cy="4155668"/>
            <a:chOff x="0" y="0"/>
            <a:chExt cx="4599894" cy="4155668"/>
          </a:xfrm>
        </p:grpSpPr>
        <p:pic>
          <p:nvPicPr>
            <p:cNvPr id="3183183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4599894" cy="4155668"/>
            </a:xfrm>
            <a:prstGeom prst="rect">
              <a:avLst/>
            </a:prstGeom>
          </p:spPr>
        </p:pic>
        <p:sp>
          <p:nvSpPr>
            <p:cNvPr id="484068739" name=""/>
            <p:cNvSpPr txBox="1"/>
            <p:nvPr/>
          </p:nvSpPr>
          <p:spPr bwMode="auto">
            <a:xfrm flipH="0" flipV="0">
              <a:off x="946535" y="121104"/>
              <a:ext cx="2732443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Straßen-Level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(L1)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376075113" name=""/>
            <p:cNvSpPr txBox="1"/>
            <p:nvPr/>
          </p:nvSpPr>
          <p:spPr bwMode="auto">
            <a:xfrm flipH="0" flipV="0">
              <a:off x="890864" y="2560229"/>
              <a:ext cx="274180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Objekte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(L4)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691374999" name=""/>
            <p:cNvSpPr txBox="1"/>
            <p:nvPr/>
          </p:nvSpPr>
          <p:spPr bwMode="auto">
            <a:xfrm flipH="0" flipV="0">
              <a:off x="946535" y="3340453"/>
              <a:ext cx="274468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Umwelt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(L5)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474728362" name=""/>
            <p:cNvSpPr txBox="1"/>
            <p:nvPr/>
          </p:nvSpPr>
          <p:spPr bwMode="auto">
            <a:xfrm flipH="0" flipV="0">
              <a:off x="956255" y="958438"/>
              <a:ext cx="273820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Infrastruktur-Level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(L2)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86057188" name=""/>
            <p:cNvSpPr txBox="1"/>
            <p:nvPr/>
          </p:nvSpPr>
          <p:spPr bwMode="auto">
            <a:xfrm flipH="0" flipV="0">
              <a:off x="961655" y="1786074"/>
              <a:ext cx="274468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temporäre Veränderungen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(L3)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</p:grpSp>
      <p:sp>
        <p:nvSpPr>
          <p:cNvPr id="1340989841" name=""/>
          <p:cNvSpPr txBox="1"/>
          <p:nvPr/>
        </p:nvSpPr>
        <p:spPr bwMode="auto">
          <a:xfrm flipH="0" flipV="0">
            <a:off x="332544" y="5821519"/>
            <a:ext cx="52808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jedes Level erhöht Komplexität/Parameterzahl</a:t>
            </a:r>
            <a:endParaRPr/>
          </a:p>
        </p:txBody>
      </p:sp>
      <p:sp>
        <p:nvSpPr>
          <p:cNvPr id="83551774" name=""/>
          <p:cNvSpPr txBox="1"/>
          <p:nvPr/>
        </p:nvSpPr>
        <p:spPr bwMode="auto">
          <a:xfrm flipH="0" flipV="0">
            <a:off x="10823995" y="3717901"/>
            <a:ext cx="41257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[3]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2856781" name=""/>
          <p:cNvSpPr txBox="1"/>
          <p:nvPr/>
        </p:nvSpPr>
        <p:spPr bwMode="auto">
          <a:xfrm flipH="0" flipV="0">
            <a:off x="4644126" y="5516359"/>
            <a:ext cx="41149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67381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11743980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Softwareentwicklungsprozess</a:t>
            </a:r>
            <a:endParaRPr/>
          </a:p>
        </p:txBody>
      </p:sp>
      <p:sp>
        <p:nvSpPr>
          <p:cNvPr id="1561859396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492425" y="3867115"/>
            <a:ext cx="11807824" cy="22683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Unit-Test: kleinster Baustein im Testprozess, deckt üblicherweise eine einzelne Funktion/Klasse ab</a:t>
            </a:r>
            <a:endParaRPr/>
          </a:p>
          <a:p>
            <a:pPr>
              <a:defRPr/>
            </a:pPr>
            <a:r>
              <a:rPr/>
              <a:t>Pipeline: fasst alle notwendigen Testschritte zusammen</a:t>
            </a:r>
            <a:endParaRPr/>
          </a:p>
          <a:p>
            <a:pPr>
              <a:defRPr/>
            </a:pPr>
            <a:r>
              <a:rPr/>
              <a:t>Continuous Integration: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fortlaufendes Zusammenfügen von Teilkomponenten einer zu einer vollständigen Software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18108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3851" y="1716284"/>
            <a:ext cx="9663175" cy="1825006"/>
          </a:xfrm>
          <a:prstGeom prst="rect">
            <a:avLst/>
          </a:prstGeom>
        </p:spPr>
      </p:pic>
      <p:sp>
        <p:nvSpPr>
          <p:cNvPr id="1406455942" name=""/>
          <p:cNvSpPr txBox="1"/>
          <p:nvPr/>
        </p:nvSpPr>
        <p:spPr bwMode="auto">
          <a:xfrm flipH="0" flipV="0">
            <a:off x="10059274" y="3561954"/>
            <a:ext cx="411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[4]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48503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Implementierung</a:t>
            </a:r>
            <a:endParaRPr/>
          </a:p>
        </p:txBody>
      </p:sp>
      <p:pic>
        <p:nvPicPr>
          <p:cNvPr id="1611135471" name="Grafik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5813140" y="2185647"/>
            <a:ext cx="6186769" cy="4159588"/>
          </a:xfrm>
          <a:prstGeom prst="rect">
            <a:avLst/>
          </a:prstGeom>
        </p:spPr>
      </p:pic>
      <p:sp>
        <p:nvSpPr>
          <p:cNvPr id="4356504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Ablauf eines Testskriptes</a:t>
            </a:r>
            <a:endParaRPr/>
          </a:p>
        </p:txBody>
      </p:sp>
      <p:sp>
        <p:nvSpPr>
          <p:cNvPr id="1440222583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3"/>
            <a:ext cx="5795961" cy="42846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Laden von Parametersätzen, abhängig von Szenario und Fahrzeug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Umgebungsklasse stellt definierte Anfangszustände durch Laden von Fahrzeugparametern und Initialisierung der Simulation her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Jedes Szenario existiert als eigene Testklasse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Testrunner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führt Test Suite aus, sorgt für korrekten Ablauf von Setup- und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Teardown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-Funktionen und erstellt Testbericht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KPIs werden dynamisch vor Ausführung einer Simulation geladen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C Startfolie">
  <a:themeElements>
    <a:clrScheme name="ETIT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E4032D"/>
      </a:accent2>
      <a:accent3>
        <a:srgbClr val="00C6A7"/>
      </a:accent3>
      <a:accent4>
        <a:srgbClr val="F2F2F2"/>
      </a:accent4>
      <a:accent5>
        <a:srgbClr val="00B0F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>TU Chemnitz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Jacob Müller</dc:creator>
  <cp:keywords/>
  <dc:description/>
  <cp:lastModifiedBy/>
  <cp:revision>11</cp:revision>
  <dcterms:created xsi:type="dcterms:W3CDTF">2021-10-01T12:12:13Z</dcterms:created>
  <dcterms:modified xsi:type="dcterms:W3CDTF">2024-11-21T13:37:03Z</dcterms:modified>
  <cp:category>Corporate Design der TU Chemnitz</cp:category>
</cp:coreProperties>
</file>