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howSpecialPlsOnTitleSld="0">
  <p:sldMasterIdLst>
    <p:sldMasterId id="2147483648" r:id="rId1"/>
    <p:sldMasterId id="2147483653" r:id="rId2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9928225" cy="6797675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50" d="100"/>
          <a:sy n="150" d="100"/>
        </p:scale>
        <p:origin x="872" y="4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992360" y="3228190"/>
            <a:ext cx="7943508" cy="30597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8070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5EB2B633-7BEC-49A7-B3BF-92E0C7E450E6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A30236-2359-EF7E-7A76-67C63899F7A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58879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790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73722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33CA4-A218-D22C-8205-FEA76CC3981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21AFF1-263F-099E-C0F4-19C33F21460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1657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185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ISO 15622:2018</a:t>
            </a:r>
            <a:r>
              <a:rPr/>
              <a:t>,</a:t>
            </a:r>
            <a:endParaRPr/>
          </a:p>
        </p:txBody>
      </p:sp>
      <p:sp>
        <p:nvSpPr>
          <p:cNvPr id="3742296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AED2AC-8F4A-ADD7-AABB-F7BD0F6E72E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0538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2817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42985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81226-C60A-95AE-E5A4-CE642BDF72E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5095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85359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61518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025AE8-ED70-482F-01FA-8FC22C58DCD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3308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8760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24457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108405-1E7B-F374-B5C1-72651EA0730E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0CDFE-7C19-7B0E-E966-605D7169A76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035CFB-152E-245E-5C0C-51FE98A06BFA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5C3093-1141-8DF5-EEA6-FB9AB4C05C4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CE07DE-C521-6835-95DD-9FC01C58ED5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29F53B-D8B5-7CB8-8442-CE269561044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Die Systemdynamik wird durch die Gleichungen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2.6b und 2.6c repräsentiert. Die Abweichung des Systems vom Pfad geht durch Gleichung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2.6d in das Optimierungsproblem ein. Die Gleichungen 2.6e und 2.6f geben Beschränkungen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für Zustände und Eingangsgrößen vor. Geschwindigkeitsabhängige Beschränkungen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der Lenkaktorik werden mit Gleichung 2.6g</a:t>
            </a:r>
            <a:endParaRPr lang="de-DE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A2CD30-F6A3-DD73-6E47-5E6B0885D43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BD8C4E-CFB1-1D92-A39F-DDD0E5AB37C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693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0899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8935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11512-C11F-6FC0-4975-C1F14B7B0F3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5AAF88-CF82-C395-F34A-9634E65F74E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A7099-FD49-E3A8-5103-5F8A71D1D06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E925A2-9E52-AEBE-E921-52321902C86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iegma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rfenschla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192088" y="908050"/>
            <a:ext cx="790576" cy="928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ablenz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 bwMode="auto"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 bwMode="auto"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dels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34963" y="5200967"/>
            <a:ext cx="1404937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2387601" y="5139267"/>
            <a:ext cx="9504362" cy="1061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lös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334963" y="1844675"/>
            <a:ext cx="1404937" cy="13811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Kaß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8115300" y="1484313"/>
            <a:ext cx="4076699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eichenha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015715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7193316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33181297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6203949" y="2060574"/>
            <a:ext cx="5795961" cy="428466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49392510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4"/>
            <a:ext cx="5795962" cy="4284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insied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abenste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512000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4" name="Gerader Verbinder 13"/>
          <p:cNvCxnSpPr>
            <a:cxnSpLocks/>
          </p:cNvCxnSpPr>
          <p:nvPr userDrawn="1"/>
        </p:nvCxnSpPr>
        <p:spPr bwMode="auto">
          <a:xfrm>
            <a:off x="2061369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 userDrawn="1"/>
        </p:nvCxnSpPr>
        <p:spPr bwMode="auto"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334963" y="333375"/>
            <a:ext cx="1388034" cy="827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1" ftr="1" hdr="0" sldNum="1"/>
  <p:txStyles>
    <p:titleStyle>
      <a:lvl1pPr algn="l">
        <a:spcBef>
          <a:spcPts val="0"/>
        </a:spcBef>
        <a:spcAft>
          <a:spcPts val="0"/>
        </a:spcAft>
        <a:defRPr sz="2800" b="0">
          <a:solidFill>
            <a:schemeClr val="bg1"/>
          </a:solidFill>
          <a:latin typeface="Roboto"/>
          <a:ea typeface="Roboto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74"/>
            <a:ext cx="12192000" cy="764704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1" name="Gerader Verbinder 10"/>
          <p:cNvCxnSpPr>
            <a:cxnSpLocks/>
          </p:cNvCxnSpPr>
          <p:nvPr userDrawn="1"/>
        </p:nvCxnSpPr>
        <p:spPr bwMode="auto">
          <a:xfrm>
            <a:off x="1166867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sp>
        <p:nvSpPr>
          <p:cNvPr id="34" name="Fußzeilenplatzhalter 4"/>
          <p:cNvSpPr txBox="1"/>
          <p:nvPr userDrawn="1"/>
        </p:nvSpPr>
        <p:spPr bwMode="auto"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Roboto Condensed"/>
                <a:ea typeface="Roboto Condensed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>
                <a:latin typeface="Roboto"/>
                <a:ea typeface="Roboto"/>
              </a:rPr>
              <a:t>‹Nr.›</a:t>
            </a:fld>
            <a:endParaRPr lang="de-DE" sz="1400">
              <a:latin typeface="Roboto"/>
              <a:ea typeface="Roboto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192089" y="152400"/>
            <a:ext cx="785406" cy="46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1600" b="1">
          <a:solidFill>
            <a:schemeClr val="bg1"/>
          </a:solidFill>
          <a:latin typeface="Roboto"/>
          <a:ea typeface="Roboto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400">
          <a:solidFill>
            <a:schemeClr val="tx1"/>
          </a:solidFill>
          <a:latin typeface="Roboto"/>
          <a:ea typeface="Roboto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Roboto"/>
          <a:ea typeface="Roboto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Roboto"/>
          <a:ea typeface="Roboto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media1.sv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media2.svg"/><Relationship Id="rId5" Type="http://schemas.openxmlformats.org/officeDocument/2006/relationships/image" Target="../media/image17.png"/><Relationship Id="rId6" Type="http://schemas.openxmlformats.org/officeDocument/2006/relationships/image" Target="../media/media3.svg"/><Relationship Id="rId7" Type="http://schemas.openxmlformats.org/officeDocument/2006/relationships/image" Target="../media/image18.png"/><Relationship Id="rId8" Type="http://schemas.openxmlformats.org/officeDocument/2006/relationships/image" Target="../media/media4.svg"/><Relationship Id="rId9" Type="http://schemas.openxmlformats.org/officeDocument/2006/relationships/image" Target="../media/image19.png"/><Relationship Id="rId10" Type="http://schemas.openxmlformats.org/officeDocument/2006/relationships/image" Target="../media/media5.sv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861105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9" y="266699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Praktikumsbericht</a:t>
            </a:r>
            <a:br>
              <a:rPr/>
            </a:br>
            <a:r>
              <a:rPr/>
              <a:t>Verteidigung</a:t>
            </a:r>
            <a:endParaRPr/>
          </a:p>
        </p:txBody>
      </p:sp>
      <p:pic>
        <p:nvPicPr>
          <p:cNvPr id="1602817296" name=""/>
          <p:cNvPicPr>
            <a:picLocks noChangeAspect="1"/>
          </p:cNvPicPr>
          <p:nvPr>
            <p:ph type="pic" sz="quarter" idx="14"/>
          </p:nvPr>
        </p:nvPicPr>
        <p:blipFill>
          <a:blip r:embed="rId3"/>
          <a:stretch/>
        </p:blipFill>
        <p:spPr bwMode="auto">
          <a:xfrm rot="0" flipH="0" flipV="0">
            <a:off x="334962" y="2264456"/>
            <a:ext cx="3323120" cy="1930722"/>
          </a:xfrm>
          <a:prstGeom prst="rect">
            <a:avLst/>
          </a:prstGeom>
        </p:spPr>
      </p:pic>
      <p:pic>
        <p:nvPicPr>
          <p:cNvPr id="1475109731" name=""/>
          <p:cNvPicPr>
            <a:picLocks noChangeAspect="1"/>
          </p:cNvPicPr>
          <p:nvPr>
            <p:ph type="pic" sz="quarter" idx="10"/>
          </p:nvPr>
        </p:nvPicPr>
        <p:blipFill>
          <a:blip r:embed="rId4"/>
          <a:stretch/>
        </p:blipFill>
        <p:spPr bwMode="auto">
          <a:xfrm rot="0" flipH="0" flipV="0">
            <a:off x="4258589" y="1843432"/>
            <a:ext cx="3240066" cy="2599118"/>
          </a:xfrm>
          <a:prstGeom prst="rect">
            <a:avLst/>
          </a:prstGeom>
        </p:spPr>
      </p:pic>
      <p:pic>
        <p:nvPicPr>
          <p:cNvPr id="451836453" name=""/>
          <p:cNvPicPr>
            <a:picLocks noChangeAspect="1"/>
          </p:cNvPicPr>
          <p:nvPr>
            <p:ph type="pic" sz="quarter" idx="15"/>
          </p:nvPr>
        </p:nvPicPr>
        <p:blipFill>
          <a:blip r:embed="rId5"/>
          <a:stretch/>
        </p:blipFill>
        <p:spPr bwMode="auto">
          <a:xfrm rot="0">
            <a:off x="7815262" y="2156829"/>
            <a:ext cx="4076699" cy="2038349"/>
          </a:xfrm>
          <a:prstGeom prst="rect">
            <a:avLst/>
          </a:prstGeom>
        </p:spPr>
      </p:pic>
      <p:sp>
        <p:nvSpPr>
          <p:cNvPr id="1846065830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2" y="4938394"/>
            <a:ext cx="11556999" cy="1262379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algn="ctr"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Entwicklung und Implementierung einer automatisierten szenariobasierten Unit-Test Strategie für einen modellprädiktiven Pfadfolgeregler in einer GitLab CI Pipeline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76018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Implementierung</a:t>
            </a:r>
            <a:endParaRPr/>
          </a:p>
        </p:txBody>
      </p:sp>
      <p:sp>
        <p:nvSpPr>
          <p:cNvPr id="1635374208" name="Textplatzhalter 4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571120" y="2181794"/>
            <a:ext cx="4026344" cy="3636267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lang="de-DE" sz="2800"/>
              <a:t>Laden von Parametersätzen, abhängig von Szenario und Fahrzeug</a:t>
            </a:r>
            <a:endParaRPr sz="2800"/>
          </a:p>
          <a:p>
            <a:pPr>
              <a:defRPr/>
            </a:pPr>
            <a:r>
              <a:rPr lang="de-DE" sz="2800"/>
              <a:t>Umgebungsklasse stellt definierte Anfangszustände durch Laden von Fahrzeugparametern und Initialisierung der Simulation her</a:t>
            </a:r>
            <a:endParaRPr sz="2800"/>
          </a:p>
          <a:p>
            <a:pPr>
              <a:defRPr/>
            </a:pPr>
            <a:r>
              <a:rPr lang="de-DE" sz="2800"/>
              <a:t>Jedes Szenario existiert als eigene Testklasse</a:t>
            </a:r>
            <a:endParaRPr sz="2800"/>
          </a:p>
          <a:p>
            <a:pPr>
              <a:defRPr/>
            </a:pPr>
            <a:r>
              <a:rPr lang="de-DE" sz="2800"/>
              <a:t>Testrunner</a:t>
            </a:r>
            <a:r>
              <a:rPr lang="de-DE" sz="2800"/>
              <a:t> führt Testsuite aus, sorgt für Korrekten Ablauf von Setup- und </a:t>
            </a:r>
            <a:r>
              <a:rPr lang="de-DE" sz="2800"/>
              <a:t>Teardown</a:t>
            </a:r>
            <a:r>
              <a:rPr lang="de-DE" sz="2800"/>
              <a:t>-Funktionen und erstellt Testbericht</a:t>
            </a:r>
            <a:endParaRPr sz="2800"/>
          </a:p>
          <a:p>
            <a:pPr>
              <a:defRPr/>
            </a:pPr>
            <a:r>
              <a:rPr lang="de-DE" sz="2800"/>
              <a:t>KPIs werden dynamisch vor Ausführung einer Simulation geladen</a:t>
            </a:r>
            <a:endParaRPr sz="2800"/>
          </a:p>
        </p:txBody>
      </p:sp>
      <p:pic>
        <p:nvPicPr>
          <p:cNvPr id="208325816" name="Grafik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5536730" y="1882335"/>
            <a:ext cx="5587455" cy="3756648"/>
          </a:xfrm>
          <a:prstGeom prst="rect">
            <a:avLst/>
          </a:prstGeom>
        </p:spPr>
      </p:pic>
      <p:sp>
        <p:nvSpPr>
          <p:cNvPr id="125079417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Ablauf eines Testskriptes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761792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Implementierung</a:t>
            </a:r>
            <a:endParaRPr/>
          </a:p>
        </p:txBody>
      </p:sp>
      <p:pic>
        <p:nvPicPr>
          <p:cNvPr id="597554866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4398" y="3597964"/>
            <a:ext cx="4833559" cy="2359226"/>
          </a:xfrm>
          <a:prstGeom prst="rect">
            <a:avLst/>
          </a:prstGeom>
        </p:spPr>
      </p:pic>
      <p:sp>
        <p:nvSpPr>
          <p:cNvPr id="677439706" name="Textplatzhalter 4"/>
          <p:cNvSpPr>
            <a:spLocks noGrp="1"/>
          </p:cNvSpPr>
          <p:nvPr/>
        </p:nvSpPr>
        <p:spPr bwMode="auto">
          <a:xfrm>
            <a:off x="6095999" y="2456537"/>
            <a:ext cx="5275805" cy="2689913"/>
          </a:xfr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 fontScale="80000" lnSpcReduction="4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/>
              <a:t>Anzahl an Simulationen </a:t>
            </a:r>
            <a:r>
              <a:rPr lang="de-DE" sz="2800" i="1"/>
              <a:t>n</a:t>
            </a:r>
            <a:r>
              <a:rPr lang="de-DE" sz="2800"/>
              <a:t> steigt exponentiell mit Anzahl der Parameter </a:t>
            </a:r>
            <a:r>
              <a:rPr lang="de-DE" sz="2800" i="1"/>
              <a:t>N</a:t>
            </a:r>
            <a:r>
              <a:rPr lang="de-DE" sz="2800"/>
              <a:t>, bei </a:t>
            </a:r>
            <a:r>
              <a:rPr lang="de-DE" sz="2800" i="1"/>
              <a:t>k</a:t>
            </a:r>
            <a:r>
              <a:rPr lang="de-DE" sz="2800"/>
              <a:t> Werten für jeden Parameter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800" b="0" i="1">
                          <a:latin typeface="Cambria Math"/>
                        </a:rPr>
                        <m:t>𝑛</m:t>
                      </m:r>
                      <m:r>
                        <m:rPr/>
                        <a:rPr lang="de-DE" sz="28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8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de-DE" sz="2800"/>
          </a:p>
          <a:p>
            <a:pPr>
              <a:defRPr/>
            </a:pPr>
            <a:r>
              <a:rPr lang="de-DE" sz="2800"/>
              <a:t>Reduzierung durch Sampling, festlegen von Anzahl der Simulationen</a:t>
            </a:r>
            <a:endParaRPr sz="2800"/>
          </a:p>
          <a:p>
            <a:pPr>
              <a:defRPr/>
            </a:pPr>
            <a:r>
              <a:rPr lang="de-DE" sz="2800"/>
              <a:t>Latin</a:t>
            </a:r>
            <a:r>
              <a:rPr lang="de-DE" sz="2800"/>
              <a:t> Hypercube Sampling bietet bessere Abdeckung</a:t>
            </a:r>
            <a:endParaRPr sz="2800"/>
          </a:p>
        </p:txBody>
      </p:sp>
      <p:sp>
        <p:nvSpPr>
          <p:cNvPr id="608791395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Parametrierung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83728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Implementierung</a:t>
            </a:r>
            <a:endParaRPr/>
          </a:p>
        </p:txBody>
      </p:sp>
      <p:sp>
        <p:nvSpPr>
          <p:cNvPr id="149125335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Key Performance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Indicators</a:t>
            </a:r>
            <a:r>
              <a:rPr sz="2400"/>
              <a:t> - KPIs</a:t>
            </a:r>
            <a:endParaRPr sz="2400"/>
          </a:p>
        </p:txBody>
      </p:sp>
      <p:sp>
        <p:nvSpPr>
          <p:cNvPr id="188225725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7" y="2554209"/>
            <a:ext cx="11807824" cy="43487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Grenzwerte für Messdaten, ab denen ein Test als fehlgeschlagen bewertet wird</a:t>
            </a:r>
            <a:endParaRPr/>
          </a:p>
          <a:p>
            <a:pPr>
              <a:defRPr/>
            </a:pPr>
            <a:r>
              <a:rPr/>
              <a:t>stark szenario- und parameterabhängig</a:t>
            </a:r>
            <a:endParaRPr/>
          </a:p>
          <a:p>
            <a:pPr>
              <a:defRPr/>
            </a:pPr>
            <a:r>
              <a:rPr/>
              <a:t>longitudinale/laterale Beschleunigung, Ruck, Pfadabweichung, Geschwindigkeitsabweichung, Distanzfehler (ACC)</a:t>
            </a:r>
            <a:endParaRPr/>
          </a:p>
          <a:p>
            <a:pPr>
              <a:defRPr/>
            </a:pPr>
            <a:r>
              <a:rPr/>
              <a:t>Teilweise exisitieren Normen/gesetzliche Vorgaben: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362840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88513" y="3912203"/>
            <a:ext cx="2560831" cy="2225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40889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 lang="de-DE"/>
          </a:p>
        </p:txBody>
      </p:sp>
      <p:sp>
        <p:nvSpPr>
          <p:cNvPr id="960133446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571210" y="1712850"/>
            <a:ext cx="7259423" cy="2390252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de-DE" sz="2800"/>
              <a:t>Berücksichtung</a:t>
            </a:r>
            <a:r>
              <a:rPr lang="de-DE" sz="2800"/>
              <a:t> versch. Quellen</a:t>
            </a:r>
            <a:endParaRPr sz="2800"/>
          </a:p>
          <a:p>
            <a:pPr lvl="2">
              <a:defRPr/>
            </a:pPr>
            <a:r>
              <a:rPr lang="de-DE" sz="2200"/>
              <a:t>Szenariendatenbank</a:t>
            </a:r>
            <a:endParaRPr lang="de-DE" sz="2200"/>
          </a:p>
          <a:p>
            <a:pPr lvl="2">
              <a:defRPr/>
            </a:pPr>
            <a:r>
              <a:rPr lang="de-DE" sz="2200"/>
              <a:t>Normen</a:t>
            </a:r>
            <a:endParaRPr sz="2200"/>
          </a:p>
          <a:p>
            <a:pPr>
              <a:defRPr/>
            </a:pPr>
            <a:r>
              <a:rPr lang="de-DE" sz="2800"/>
              <a:t>Beschreibung, Anforderungsdefinition, logische Beschreibung</a:t>
            </a:r>
            <a:endParaRPr sz="2800"/>
          </a:p>
          <a:p>
            <a:pPr>
              <a:defRPr/>
            </a:pPr>
            <a:r>
              <a:rPr lang="de-DE" sz="2800"/>
              <a:t>Beispiel: ACC mit konstanter Objektgeschwindigkeit</a:t>
            </a:r>
            <a:endParaRPr sz="2800"/>
          </a:p>
        </p:txBody>
      </p:sp>
      <p:graphicFrame>
        <p:nvGraphicFramePr>
          <p:cNvPr id="2125329857" name="Tabelle 5"/>
          <p:cNvGraphicFramePr>
            <a:graphicFrameLocks xmlns:a="http://schemas.openxmlformats.org/drawingml/2006/main"/>
          </p:cNvGraphicFramePr>
          <p:nvPr/>
        </p:nvGraphicFramePr>
        <p:xfrm>
          <a:off x="667543" y="4371092"/>
          <a:ext cx="10198099" cy="172719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587499"/>
                <a:gridCol w="2870199"/>
                <a:gridCol w="2171700"/>
                <a:gridCol w="1269999"/>
                <a:gridCol w="2286000"/>
              </a:tblGrid>
              <a:tr h="381000"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Scene Identifier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Beschreibung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erwartetes Verhalten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KPI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Parametrierung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</a:tr>
              <a:tr h="1333500"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/>
                        <a:t>ACC_Straigth_VelConst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/>
                        <a:t>* das Ego startet mit einer Initialgeschwindigkeit auf einer Geraden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* das Target fährt vor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dem Ego mit konstanter Geschwindigkeit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* es </a:t>
                      </a:r>
                      <a:r>
                        <a:rPr lang="de-DE" sz="1100" u="none" strike="noStrike"/>
                        <a:t>exisitiert</a:t>
                      </a:r>
                      <a:r>
                        <a:rPr lang="de-DE" sz="1100" u="none" strike="noStrike"/>
                        <a:t> eine Geschwindigkeitsdifferenz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* die initiale Zeitlücke weicht von der gewünschten Lücke ab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/>
                        <a:t>* das Ego sollte die Geschwindigkeitsdifferenz beseitigen und die gewünschte Zeitlücke herstellen.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a_Long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j_Long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t_settle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t_reaction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v_EgoInit</a:t>
                      </a:r>
                      <a:r>
                        <a:rPr lang="en-US" sz="1100" u="none" strike="noStrike"/>
                        <a:t> [0.25, 0.75]*</a:t>
                      </a:r>
                      <a:r>
                        <a:rPr lang="en-US" sz="1100" u="none" strike="noStrike"/>
                        <a:t>vMax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t_gap</a:t>
                      </a:r>
                      <a:r>
                        <a:rPr lang="en-US" sz="1100" u="none" strike="noStrike"/>
                        <a:t> [-1, 1]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v_diff</a:t>
                      </a:r>
                      <a:r>
                        <a:rPr lang="en-US" sz="1100" u="none" strike="noStrike"/>
                        <a:t> [-0.2, 0.2]*</a:t>
                      </a:r>
                      <a:r>
                        <a:rPr lang="en-US" sz="1100" u="none" strike="noStrike"/>
                        <a:t>v_EgoInit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parameterSet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</a:tr>
            </a:tbl>
          </a:graphicData>
        </a:graphic>
      </p:graphicFrame>
      <p:sp>
        <p:nvSpPr>
          <p:cNvPr id="9743616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endParaRPr/>
          </a:p>
        </p:txBody>
      </p:sp>
      <p:pic>
        <p:nvPicPr>
          <p:cNvPr id="1217111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242468" y="1069202"/>
            <a:ext cx="3294124" cy="2637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009573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grpSp>
        <p:nvGrpSpPr>
          <p:cNvPr id="1692790326" name=""/>
          <p:cNvGrpSpPr/>
          <p:nvPr/>
        </p:nvGrpSpPr>
        <p:grpSpPr bwMode="auto">
          <a:xfrm flipH="0" flipV="0">
            <a:off x="937051" y="1725897"/>
            <a:ext cx="10195254" cy="4449314"/>
            <a:chOff x="0" y="0"/>
            <a:chExt cx="10195254" cy="4449314"/>
          </a:xfrm>
        </p:grpSpPr>
        <p:pic>
          <p:nvPicPr>
            <p:cNvPr id="625903113" name="Grafik 12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 bwMode="auto">
            <a:xfrm>
              <a:off x="0" y="1684"/>
              <a:ext cx="5096716" cy="2224657"/>
            </a:xfrm>
            <a:prstGeom prst="rect">
              <a:avLst/>
            </a:prstGeom>
          </p:spPr>
        </p:pic>
        <p:pic>
          <p:nvPicPr>
            <p:cNvPr id="1336906326" name="Grafik 16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 bwMode="auto">
            <a:xfrm>
              <a:off x="1820" y="2224657"/>
              <a:ext cx="5096716" cy="2224657"/>
            </a:xfrm>
            <a:prstGeom prst="rect">
              <a:avLst/>
            </a:prstGeom>
          </p:spPr>
        </p:pic>
        <p:pic>
          <p:nvPicPr>
            <p:cNvPr id="1053108578" name="Grafik 18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/>
          </p:blipFill>
          <p:spPr bwMode="auto">
            <a:xfrm>
              <a:off x="5098537" y="0"/>
              <a:ext cx="5096716" cy="2224657"/>
            </a:xfrm>
            <a:prstGeom prst="rect">
              <a:avLst/>
            </a:prstGeom>
          </p:spPr>
        </p:pic>
        <p:pic>
          <p:nvPicPr>
            <p:cNvPr id="74087342" name="Grafik 20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/>
          </p:blipFill>
          <p:spPr bwMode="auto">
            <a:xfrm>
              <a:off x="5098537" y="2224657"/>
              <a:ext cx="5096716" cy="2224657"/>
            </a:xfrm>
            <a:prstGeom prst="rect">
              <a:avLst/>
            </a:prstGeom>
          </p:spPr>
        </p:pic>
      </p:grpSp>
      <p:sp>
        <p:nvSpPr>
          <p:cNvPr id="113847988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: ACC mit konstanter Objektgeschwindigkeit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139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sp>
        <p:nvSpPr>
          <p:cNvPr id="1546245738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571210" y="1819121"/>
            <a:ext cx="5334711" cy="3219755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de-DE" sz="2800"/>
              <a:t>Konfiguration eines Jobs pro Fahrzeug in der Stage „</a:t>
            </a:r>
            <a:r>
              <a:rPr lang="de-DE" sz="2800"/>
              <a:t>test</a:t>
            </a:r>
            <a:r>
              <a:rPr lang="de-DE" sz="2800"/>
              <a:t>“</a:t>
            </a:r>
            <a:endParaRPr sz="2800"/>
          </a:p>
          <a:p>
            <a:pPr>
              <a:defRPr/>
            </a:pPr>
            <a:r>
              <a:rPr lang="de-DE" sz="2800"/>
              <a:t>Jeder Job erzeugt untergeordnete Jobs, die das jeweilige Szenario definieren</a:t>
            </a:r>
            <a:endParaRPr sz="2800"/>
          </a:p>
          <a:p>
            <a:pPr>
              <a:defRPr/>
            </a:pPr>
            <a:r>
              <a:rPr lang="de-DE" sz="2800"/>
              <a:t>Fahrzeug-Szenario-Kombination wird an </a:t>
            </a:r>
            <a:r>
              <a:rPr lang="de-DE" sz="2800"/>
              <a:t>Matlab</a:t>
            </a:r>
            <a:r>
              <a:rPr lang="de-DE" sz="2800"/>
              <a:t>-Skript übergeben</a:t>
            </a:r>
            <a:endParaRPr sz="2800"/>
          </a:p>
          <a:p>
            <a:pPr>
              <a:defRPr/>
            </a:pPr>
            <a:r>
              <a:rPr lang="de-DE" sz="2800"/>
              <a:t>Testbericht wird als Artefakt bereitgestellt</a:t>
            </a:r>
            <a:endParaRPr sz="2800"/>
          </a:p>
          <a:p>
            <a:pPr>
              <a:defRPr/>
            </a:pPr>
            <a:r>
              <a:rPr lang="de-DE" sz="2800"/>
              <a:t>Bei entsprechender Runner-Konfiguration auch parallele Ausführung möglich</a:t>
            </a:r>
            <a:endParaRPr sz="2800"/>
          </a:p>
        </p:txBody>
      </p:sp>
      <p:pic>
        <p:nvPicPr>
          <p:cNvPr id="191793389" name="Grafik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44846" y="1535258"/>
            <a:ext cx="5526825" cy="4479810"/>
          </a:xfrm>
          <a:prstGeom prst="rect">
            <a:avLst/>
          </a:prstGeom>
        </p:spPr>
      </p:pic>
      <p:sp>
        <p:nvSpPr>
          <p:cNvPr id="38227074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41852"/>
    </mc:Choice>
    <mc:Fallback>
      <p:transition advClick="1" advTm="418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9815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Implementierung</a:t>
            </a:r>
            <a:endParaRPr/>
          </a:p>
        </p:txBody>
      </p:sp>
      <p:pic>
        <p:nvPicPr>
          <p:cNvPr id="20571831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35895" y="1753575"/>
            <a:ext cx="3592317" cy="3834423"/>
          </a:xfrm>
          <a:prstGeom prst="rect">
            <a:avLst/>
          </a:prstGeom>
        </p:spPr>
      </p:pic>
      <p:pic>
        <p:nvPicPr>
          <p:cNvPr id="17685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671468" y="1753575"/>
            <a:ext cx="3709040" cy="3350845"/>
          </a:xfrm>
          <a:prstGeom prst="rect">
            <a:avLst/>
          </a:prstGeom>
        </p:spPr>
      </p:pic>
      <p:sp>
        <p:nvSpPr>
          <p:cNvPr id="18149704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r>
              <a:rPr/>
              <a:t>: Testreport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8834117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Zusammenfassung &amp; Ausblick</a:t>
            </a:r>
            <a:endParaRPr/>
          </a:p>
        </p:txBody>
      </p:sp>
      <p:sp>
        <p:nvSpPr>
          <p:cNvPr id="2086157081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tbd.</a:t>
            </a:r>
            <a:endParaRPr/>
          </a:p>
        </p:txBody>
      </p:sp>
      <p:sp>
        <p:nvSpPr>
          <p:cNvPr id="959296755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Kritikalitätsbewertung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599649" name="Textplatzhalter 7"/>
          <p:cNvSpPr>
            <a:spLocks noGrp="1"/>
          </p:cNvSpPr>
          <p:nvPr>
            <p:ph type="body" sz="quarter" idx="13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Vielen Dank!</a:t>
            </a:r>
            <a:endParaRPr/>
          </a:p>
        </p:txBody>
      </p:sp>
      <p:sp>
        <p:nvSpPr>
          <p:cNvPr id="679738931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9" y="266699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09691819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7"/>
            <a:ext cx="12191999" cy="4096739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28358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Gliederung</a:t>
            </a:r>
            <a:endParaRPr/>
          </a:p>
        </p:txBody>
      </p:sp>
      <p:sp>
        <p:nvSpPr>
          <p:cNvPr id="1697934798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08049"/>
            <a:ext cx="11807824" cy="5437187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305908" indent="-305908">
              <a:buFont typeface="Arial"/>
              <a:buAutoNum type="arabicParenR"/>
              <a:defRPr/>
            </a:pPr>
            <a:r>
              <a:rPr/>
              <a:t>Systemüberblick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Modellprädiktiver Pfadfolgeregler – MPFC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Konzeptvorstellung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Szenariobasiertes Testen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Softwareentwicklungsprozess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Implementierung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Ablauf eines Testskriptes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Parametrierung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Key Performance Indicators – KPIs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Szenariendefinition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GitLab CI-Pipeline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Zusammenfassung &amp; Ausblick</a:t>
            </a:r>
            <a:endParaRPr/>
          </a:p>
          <a:p>
            <a:pPr marL="305908" indent="-305908">
              <a:buFont typeface="Arial"/>
              <a:buAutoNum type="arabicParenR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Referenzen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790404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11448491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/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sp>
        <p:nvSpPr>
          <p:cNvPr id="1433464822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Teil eines Systems zum autonomen Fahren</a:t>
            </a:r>
            <a:endParaRPr/>
          </a:p>
          <a:p>
            <a:pPr>
              <a:defRPr/>
            </a:pPr>
            <a:r>
              <a:rPr b="1"/>
              <a:t>Eingänge:</a:t>
            </a:r>
            <a:r>
              <a:rPr/>
              <a:t>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Sollgeschwindigkeit,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Pfaddaten, Fahrzeugzustände,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Beschränkungen und ein Fahrzeugmodell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Ausgänge: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Soll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beschleunigung, Solllenkradwinkelgeschwindigkeit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35187005" name=""/>
          <p:cNvPicPr>
            <a:picLocks noChangeAspect="1"/>
          </p:cNvPicPr>
          <p:nvPr>
            <p:ph type="pic" sz="quarter" idx="10"/>
          </p:nvPr>
        </p:nvPicPr>
        <p:blipFill>
          <a:blip r:embed="rId3"/>
          <a:stretch/>
        </p:blipFill>
        <p:spPr bwMode="auto">
          <a:xfrm rot="0">
            <a:off x="6203949" y="2519188"/>
            <a:ext cx="5795961" cy="3367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869532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79972" y="1784324"/>
            <a:ext cx="7931374" cy="1200765"/>
          </a:xfrm>
          <a:prstGeom prst="rect">
            <a:avLst/>
          </a:prstGeom>
        </p:spPr>
      </p:pic>
      <p:pic>
        <p:nvPicPr>
          <p:cNvPr id="7713200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5634" y="3511663"/>
            <a:ext cx="6633695" cy="2536584"/>
          </a:xfrm>
          <a:prstGeom prst="rect">
            <a:avLst/>
          </a:prstGeom>
        </p:spPr>
      </p:pic>
      <p:sp>
        <p:nvSpPr>
          <p:cNvPr id="173969827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500"/>
          </a:p>
        </p:txBody>
      </p:sp>
      <p:sp>
        <p:nvSpPr>
          <p:cNvPr id="1308920053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04070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685728837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pic>
        <p:nvPicPr>
          <p:cNvPr id="13041295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30311" y="4260422"/>
            <a:ext cx="3284557" cy="1396428"/>
          </a:xfrm>
          <a:prstGeom prst="rect">
            <a:avLst/>
          </a:prstGeom>
        </p:spPr>
      </p:pic>
      <p:pic>
        <p:nvPicPr>
          <p:cNvPr id="15989152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46561" y="4260422"/>
            <a:ext cx="2315124" cy="896850"/>
          </a:xfrm>
          <a:prstGeom prst="rect">
            <a:avLst/>
          </a:prstGeom>
        </p:spPr>
      </p:pic>
      <p:pic>
        <p:nvPicPr>
          <p:cNvPr id="31052455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67271" y="2158498"/>
            <a:ext cx="7931374" cy="1200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967857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Systemüberblick</a:t>
            </a:r>
            <a:endParaRPr sz="2800"/>
          </a:p>
        </p:txBody>
      </p:sp>
      <p:sp>
        <p:nvSpPr>
          <p:cNvPr id="49954996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Konzeptvorstellung</a:t>
            </a:r>
            <a:endParaRPr/>
          </a:p>
        </p:txBody>
      </p:sp>
      <p:sp>
        <p:nvSpPr>
          <p:cNvPr id="66021719" name="Textfeld 12"/>
          <p:cNvSpPr txBox="1"/>
          <p:nvPr/>
        </p:nvSpPr>
        <p:spPr bwMode="auto">
          <a:xfrm flipH="0" flipV="0">
            <a:off x="2452105" y="3801010"/>
            <a:ext cx="970627" cy="292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63994">
              <a:lnSpc>
                <a:spcPct val="12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001A54"/>
                </a:solidFill>
                <a:latin typeface="Arial"/>
                <a:ea typeface="Arial"/>
                <a:cs typeface="Arial"/>
              </a:defRPr>
            </a:pPr>
            <a:r>
              <a:rPr lang="en-US" sz="1600">
                <a:solidFill>
                  <a:srgbClr val="010E49"/>
                </a:solidFill>
              </a:rPr>
              <a:t>Parameter</a:t>
            </a:r>
            <a:endParaRPr sz="2000">
              <a:solidFill>
                <a:srgbClr val="010E49"/>
              </a:solidFill>
            </a:endParaRPr>
          </a:p>
        </p:txBody>
      </p:sp>
      <p:sp>
        <p:nvSpPr>
          <p:cNvPr id="227407425" name="Rechteck 18"/>
          <p:cNvSpPr/>
          <p:nvPr/>
        </p:nvSpPr>
        <p:spPr bwMode="auto">
          <a:xfrm rot="0" flipH="0" flipV="0">
            <a:off x="998610" y="2486220"/>
            <a:ext cx="1728191" cy="752190"/>
          </a:xfrm>
          <a:prstGeom prst="rect">
            <a:avLst/>
          </a:prstGeom>
          <a:solidFill>
            <a:srgbClr val="009900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latin typeface="Roboto"/>
                <a:ea typeface="Roboto"/>
                <a:cs typeface="Roboto"/>
              </a:rPr>
              <a:t>Pfadfolge</a:t>
            </a:r>
            <a:r>
              <a:rPr lang="en-US" sz="1600">
                <a:latin typeface="Roboto"/>
                <a:ea typeface="Roboto"/>
                <a:cs typeface="Roboto"/>
              </a:rPr>
              <a:t> MPC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08540732" name="Rechteck 24"/>
          <p:cNvSpPr/>
          <p:nvPr/>
        </p:nvSpPr>
        <p:spPr bwMode="auto">
          <a:xfrm rot="0" flipH="0" flipV="0">
            <a:off x="512525" y="2015014"/>
            <a:ext cx="6228605" cy="1711399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9900"/>
                </a:solidFill>
                <a:latin typeface="Roboto"/>
                <a:ea typeface="Roboto"/>
                <a:cs typeface="Roboto"/>
              </a:rPr>
              <a:t>Simulationsmodel</a:t>
            </a:r>
            <a:endParaRPr>
              <a:solidFill>
                <a:srgbClr val="009900"/>
              </a:solidFill>
              <a:latin typeface="Roboto"/>
              <a:cs typeface="Roboto"/>
            </a:endParaRPr>
          </a:p>
        </p:txBody>
      </p:sp>
      <p:cxnSp>
        <p:nvCxnSpPr>
          <p:cNvPr id="63943872" name="Gerade Verbindung mit Pfeil 14"/>
          <p:cNvCxnSpPr>
            <a:cxnSpLocks/>
            <a:stCxn id="1749462775" idx="0"/>
          </p:cNvCxnSpPr>
          <p:nvPr/>
        </p:nvCxnSpPr>
        <p:spPr bwMode="auto">
          <a:xfrm rot="16199969" flipH="0" flipV="1">
            <a:off x="3343719" y="3950493"/>
            <a:ext cx="357187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395976" name="Gerade Verbindung mit Pfeil 15"/>
          <p:cNvCxnSpPr>
            <a:cxnSpLocks/>
            <a:endCxn id="899525576" idx="0"/>
          </p:cNvCxnSpPr>
          <p:nvPr/>
        </p:nvCxnSpPr>
        <p:spPr bwMode="auto">
          <a:xfrm rot="5399978" flipH="0" flipV="1">
            <a:off x="5610493" y="3918651"/>
            <a:ext cx="35065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880187" name="Textfeld 16"/>
          <p:cNvSpPr txBox="1"/>
          <p:nvPr/>
        </p:nvSpPr>
        <p:spPr bwMode="auto">
          <a:xfrm flipH="0" flipV="0">
            <a:off x="4109684" y="3771900"/>
            <a:ext cx="1615515" cy="292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63994">
              <a:lnSpc>
                <a:spcPct val="12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001A54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2060"/>
                </a:solidFill>
              </a:rPr>
              <a:t>Simulationsdaten</a:t>
            </a:r>
            <a:endParaRPr sz="2000">
              <a:solidFill>
                <a:srgbClr val="002060"/>
              </a:solidFill>
            </a:endParaRPr>
          </a:p>
        </p:txBody>
      </p:sp>
      <p:sp>
        <p:nvSpPr>
          <p:cNvPr id="46694767" name="Rechteck 17"/>
          <p:cNvSpPr/>
          <p:nvPr/>
        </p:nvSpPr>
        <p:spPr bwMode="auto">
          <a:xfrm>
            <a:off x="360363" y="1586712"/>
            <a:ext cx="6552727" cy="3110071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  <a:latin typeface="Roboto"/>
                <a:ea typeface="Roboto"/>
                <a:cs typeface="Roboto"/>
              </a:rPr>
              <a:t>Simulations Framework (MATLAB/Simulink)</a:t>
            </a:r>
            <a:endParaRPr sz="2000">
              <a:solidFill>
                <a:srgbClr val="032DE4"/>
              </a:solidFill>
              <a:latin typeface="Roboto"/>
              <a:cs typeface="Roboto"/>
            </a:endParaRPr>
          </a:p>
        </p:txBody>
      </p:sp>
      <p:sp>
        <p:nvSpPr>
          <p:cNvPr id="1111958747" name="Rechteck 35"/>
          <p:cNvSpPr/>
          <p:nvPr/>
        </p:nvSpPr>
        <p:spPr bwMode="auto">
          <a:xfrm>
            <a:off x="360363" y="5051330"/>
            <a:ext cx="6552727" cy="1071885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</a:rPr>
              <a:t>Test Framework</a:t>
            </a:r>
            <a:endParaRPr sz="2000">
              <a:solidFill>
                <a:srgbClr val="032DE4"/>
              </a:solidFill>
            </a:endParaRPr>
          </a:p>
        </p:txBody>
      </p:sp>
      <p:sp>
        <p:nvSpPr>
          <p:cNvPr id="1637101510" name="Rechteck 40"/>
          <p:cNvSpPr/>
          <p:nvPr/>
        </p:nvSpPr>
        <p:spPr bwMode="auto">
          <a:xfrm flipH="0" flipV="0">
            <a:off x="2468292" y="5459745"/>
            <a:ext cx="2283421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automatische Parametergenerierung</a:t>
            </a:r>
            <a:endParaRPr sz="2400"/>
          </a:p>
        </p:txBody>
      </p:sp>
      <p:sp>
        <p:nvSpPr>
          <p:cNvPr id="285373181" name="Rechteck 40"/>
          <p:cNvSpPr/>
          <p:nvPr/>
        </p:nvSpPr>
        <p:spPr bwMode="auto">
          <a:xfrm flipH="0" flipV="0">
            <a:off x="5118307" y="5476873"/>
            <a:ext cx="1449326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automatische Auswertung</a:t>
            </a:r>
            <a:endParaRPr sz="2400"/>
          </a:p>
        </p:txBody>
      </p:sp>
      <p:sp>
        <p:nvSpPr>
          <p:cNvPr id="99779062" name="Rechteck 40"/>
          <p:cNvSpPr/>
          <p:nvPr/>
        </p:nvSpPr>
        <p:spPr bwMode="auto">
          <a:xfrm flipH="0" flipV="0">
            <a:off x="512526" y="5476874"/>
            <a:ext cx="1421709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Initialisierung</a:t>
            </a:r>
            <a:endParaRPr sz="2400"/>
          </a:p>
        </p:txBody>
      </p:sp>
      <p:sp>
        <p:nvSpPr>
          <p:cNvPr id="575812696" name="Rechteck 40"/>
          <p:cNvSpPr/>
          <p:nvPr/>
        </p:nvSpPr>
        <p:spPr bwMode="auto">
          <a:xfrm flipH="0" flipV="0">
            <a:off x="3244665" y="2614666"/>
            <a:ext cx="1212459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3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Fahrzeug-modell</a:t>
            </a:r>
            <a:endParaRPr sz="2400"/>
          </a:p>
        </p:txBody>
      </p:sp>
      <p:sp>
        <p:nvSpPr>
          <p:cNvPr id="53455603" name="Rechteck 40"/>
          <p:cNvSpPr/>
          <p:nvPr/>
        </p:nvSpPr>
        <p:spPr bwMode="auto">
          <a:xfrm flipH="0" flipV="0">
            <a:off x="4917442" y="2614666"/>
            <a:ext cx="1392972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3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Umgebungs-modell</a:t>
            </a:r>
            <a:endParaRPr sz="2400"/>
          </a:p>
        </p:txBody>
      </p:sp>
      <p:sp>
        <p:nvSpPr>
          <p:cNvPr id="899525576" name="Rechteck 40"/>
          <p:cNvSpPr/>
          <p:nvPr/>
        </p:nvSpPr>
        <p:spPr bwMode="auto">
          <a:xfrm flipH="0" flipV="0">
            <a:off x="5132720" y="4093978"/>
            <a:ext cx="1312540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3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Auswertung</a:t>
            </a:r>
            <a:endParaRPr sz="2400"/>
          </a:p>
        </p:txBody>
      </p:sp>
      <p:sp>
        <p:nvSpPr>
          <p:cNvPr id="1749462775" name="Rechteck 40"/>
          <p:cNvSpPr/>
          <p:nvPr/>
        </p:nvSpPr>
        <p:spPr bwMode="auto">
          <a:xfrm flipH="0" flipV="0">
            <a:off x="2808512" y="4129087"/>
            <a:ext cx="1440830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3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Initialisierung</a:t>
            </a:r>
            <a:endParaRPr sz="2400"/>
          </a:p>
        </p:txBody>
      </p:sp>
      <p:cxnSp>
        <p:nvCxnSpPr>
          <p:cNvPr id="1691502447" name="Gerade Verbindung mit Pfeil 14"/>
          <p:cNvCxnSpPr>
            <a:cxnSpLocks/>
          </p:cNvCxnSpPr>
          <p:nvPr/>
        </p:nvCxnSpPr>
        <p:spPr bwMode="auto">
          <a:xfrm rot="0" flipH="0" flipV="0">
            <a:off x="2735875" y="2862315"/>
            <a:ext cx="51786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822721" name="Gerade Verbindung mit Pfeil 14"/>
          <p:cNvCxnSpPr>
            <a:cxnSpLocks/>
          </p:cNvCxnSpPr>
          <p:nvPr/>
        </p:nvCxnSpPr>
        <p:spPr bwMode="auto">
          <a:xfrm rot="0" flipH="0" flipV="0">
            <a:off x="4457125" y="2870714"/>
            <a:ext cx="460316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575812696" idx="2"/>
            <a:endCxn id="227407425" idx="2"/>
          </p:cNvCxnSpPr>
          <p:nvPr/>
        </p:nvCxnSpPr>
        <p:spPr bwMode="auto">
          <a:xfrm rot="5399978" flipH="0" flipV="0">
            <a:off x="2793599" y="2181599"/>
            <a:ext cx="128445" cy="1988189"/>
          </a:xfrm>
          <a:prstGeom prst="bentConnector3">
            <a:avLst>
              <a:gd name="adj1" fmla="val 217339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837785" name="Verbinder: gewinkelt 27"/>
          <p:cNvCxnSpPr>
            <a:cxnSpLocks/>
            <a:stCxn id="53455603" idx="2"/>
            <a:endCxn id="227407425" idx="1"/>
          </p:cNvCxnSpPr>
          <p:nvPr/>
        </p:nvCxnSpPr>
        <p:spPr bwMode="auto">
          <a:xfrm rot="5399978" flipH="1" flipV="0">
            <a:off x="3182445" y="678481"/>
            <a:ext cx="247649" cy="4615317"/>
          </a:xfrm>
          <a:prstGeom prst="bentConnector4">
            <a:avLst>
              <a:gd name="adj1" fmla="val -182671"/>
              <a:gd name="adj2" fmla="val 104953"/>
            </a:avLst>
          </a:prstGeom>
          <a:ln w="19049" cap="flat" cmpd="sng" algn="ctr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869909" name="Gerade Verbindung mit Pfeil 14"/>
          <p:cNvCxnSpPr>
            <a:cxnSpLocks/>
            <a:stCxn id="1637101510" idx="0"/>
            <a:endCxn id="208540732" idx="2"/>
          </p:cNvCxnSpPr>
          <p:nvPr/>
        </p:nvCxnSpPr>
        <p:spPr bwMode="auto">
          <a:xfrm rot="16199969" flipH="0" flipV="0">
            <a:off x="2751750" y="4593079"/>
            <a:ext cx="1733331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5615180" name="Gerade Verbindung mit Pfeil 14"/>
          <p:cNvCxnSpPr>
            <a:cxnSpLocks/>
            <a:stCxn id="285373181" idx="0"/>
          </p:cNvCxnSpPr>
          <p:nvPr/>
        </p:nvCxnSpPr>
        <p:spPr bwMode="auto">
          <a:xfrm rot="16199969" flipH="0" flipV="0">
            <a:off x="4979373" y="4605336"/>
            <a:ext cx="174307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Linie 0"/>
          <p:cNvCxnSpPr>
            <a:cxnSpLocks/>
            <a:stCxn id="99779062" idx="3"/>
            <a:endCxn id="1637101510" idx="1"/>
          </p:cNvCxnSpPr>
          <p:nvPr/>
        </p:nvCxnSpPr>
        <p:spPr bwMode="auto">
          <a:xfrm rot="0" flipH="0" flipV="1">
            <a:off x="1934235" y="5715959"/>
            <a:ext cx="534057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11958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779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3710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5373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43869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99525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74946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29880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6021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3943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75395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65439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endParaRPr/>
          </a:p>
        </p:txBody>
      </p:sp>
      <p:sp>
        <p:nvSpPr>
          <p:cNvPr id="1138633348" name="Textplatzhalter 7"/>
          <p:cNvSpPr>
            <a:spLocks noGrp="1"/>
          </p:cNvSpPr>
          <p:nvPr/>
        </p:nvSpPr>
        <p:spPr bwMode="auto">
          <a:xfrm flipH="0" flipV="0">
            <a:off x="7459788" y="4939177"/>
            <a:ext cx="4053438" cy="433329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Automatiserte Initialisierung, Ausführung und Auswertung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Entwickler über mögliche Probleme informieren</a:t>
            </a:r>
            <a:endParaRPr/>
          </a:p>
        </p:txBody>
      </p:sp>
      <p:sp>
        <p:nvSpPr>
          <p:cNvPr id="1490827929" name=""/>
          <p:cNvSpPr txBox="1"/>
          <p:nvPr/>
        </p:nvSpPr>
        <p:spPr bwMode="auto">
          <a:xfrm flipH="0" flipV="0">
            <a:off x="2077425" y="1381124"/>
            <a:ext cx="292957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Roboto"/>
                <a:ea typeface="Roboto"/>
                <a:cs typeface="Roboto"/>
              </a:rPr>
              <a:t>this is a test</a:t>
            </a:r>
            <a:endParaRPr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243510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6412044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Szenariobasiertes Testen</a:t>
            </a:r>
            <a:endParaRPr/>
          </a:p>
        </p:txBody>
      </p:sp>
      <p:pic>
        <p:nvPicPr>
          <p:cNvPr id="318318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75575" y="1710322"/>
            <a:ext cx="3227545" cy="2915851"/>
          </a:xfrm>
          <a:prstGeom prst="rect">
            <a:avLst/>
          </a:prstGeom>
        </p:spPr>
      </p:pic>
      <p:grpSp>
        <p:nvGrpSpPr>
          <p:cNvPr id="1100169813" name=""/>
          <p:cNvGrpSpPr/>
          <p:nvPr/>
        </p:nvGrpSpPr>
        <p:grpSpPr bwMode="auto">
          <a:xfrm>
            <a:off x="191367" y="1810395"/>
            <a:ext cx="5221298" cy="1889277"/>
            <a:chOff x="0" y="0"/>
            <a:chExt cx="5221298" cy="1889277"/>
          </a:xfrm>
        </p:grpSpPr>
        <p:sp>
          <p:nvSpPr>
            <p:cNvPr id="1242305360" name="Gleichschenkliges Dreieck 9"/>
            <p:cNvSpPr/>
            <p:nvPr/>
          </p:nvSpPr>
          <p:spPr bwMode="auto">
            <a:xfrm rot="0" flipH="0" flipV="0">
              <a:off x="0" y="794792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Abstraktionsgrad</a:t>
              </a:r>
              <a:endParaRPr/>
            </a:p>
          </p:txBody>
        </p:sp>
        <p:sp>
          <p:nvSpPr>
            <p:cNvPr id="1188907044" name="Gleichschenkliges Dreieck 13"/>
            <p:cNvSpPr/>
            <p:nvPr/>
          </p:nvSpPr>
          <p:spPr bwMode="auto">
            <a:xfrm rot="10799989" flipH="0" flipV="0">
              <a:off x="0" y="650933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endParaRPr lang="de-DE" sz="1600"/>
            </a:p>
          </p:txBody>
        </p:sp>
        <p:sp>
          <p:nvSpPr>
            <p:cNvPr id="1559087224" name="Textfeld 14"/>
            <p:cNvSpPr txBox="1"/>
            <p:nvPr/>
          </p:nvSpPr>
          <p:spPr bwMode="auto">
            <a:xfrm rot="0" flipH="0" flipV="0">
              <a:off x="3438266" y="782831"/>
              <a:ext cx="1783031" cy="256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863994">
                <a:lnSpc>
                  <a:spcPct val="12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001A54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>
                  <a:solidFill>
                    <a:schemeClr val="bg1"/>
                  </a:solidFill>
                </a:rPr>
                <a:t>Anzahl an Szenarien</a:t>
              </a:r>
              <a:endParaRPr/>
            </a:p>
          </p:txBody>
        </p:sp>
        <p:sp>
          <p:nvSpPr>
            <p:cNvPr id="807212144" name="Rechteck 15"/>
            <p:cNvSpPr/>
            <p:nvPr/>
          </p:nvSpPr>
          <p:spPr bwMode="auto">
            <a:xfrm rot="0" flipH="0" flipV="0">
              <a:off x="1781736" y="7320"/>
              <a:ext cx="1656529" cy="510783"/>
            </a:xfrm>
            <a:prstGeom prst="rect">
              <a:avLst/>
            </a:prstGeom>
            <a:solidFill>
              <a:srgbClr val="7900AD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Logische Szenarien</a:t>
              </a:r>
              <a:endParaRPr/>
            </a:p>
          </p:txBody>
        </p:sp>
        <p:sp>
          <p:nvSpPr>
            <p:cNvPr id="551262584" name="Rechteck 16"/>
            <p:cNvSpPr/>
            <p:nvPr/>
          </p:nvSpPr>
          <p:spPr bwMode="auto">
            <a:xfrm rot="0" flipH="0" flipV="0">
              <a:off x="760" y="0"/>
              <a:ext cx="1655193" cy="510783"/>
            </a:xfrm>
            <a:prstGeom prst="rect">
              <a:avLst/>
            </a:prstGeom>
            <a:solidFill>
              <a:srgbClr val="CD57FF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Funktionale Szenarien</a:t>
              </a:r>
              <a:endParaRPr/>
            </a:p>
          </p:txBody>
        </p:sp>
        <p:sp>
          <p:nvSpPr>
            <p:cNvPr id="1451989655" name="Rechteck 17"/>
            <p:cNvSpPr/>
            <p:nvPr/>
          </p:nvSpPr>
          <p:spPr bwMode="auto">
            <a:xfrm rot="0" flipH="0" flipV="0">
              <a:off x="3564048" y="0"/>
              <a:ext cx="1656529" cy="510783"/>
            </a:xfrm>
            <a:prstGeom prst="rect">
              <a:avLst/>
            </a:prstGeom>
            <a:solidFill>
              <a:srgbClr val="510073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Konkrete Szenarien</a:t>
              </a:r>
              <a:endParaRPr/>
            </a:p>
          </p:txBody>
        </p:sp>
      </p:grpSp>
      <p:sp>
        <p:nvSpPr>
          <p:cNvPr id="166071896" name=""/>
          <p:cNvSpPr txBox="1"/>
          <p:nvPr/>
        </p:nvSpPr>
        <p:spPr bwMode="auto">
          <a:xfrm flipH="0" flipV="0">
            <a:off x="2923690" y="3658257"/>
            <a:ext cx="5586696" cy="2834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Klassifizierung von Szenarien nach ...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lvl="0" indent="-283879">
              <a:buFont typeface="Arial"/>
              <a:buChar char="•"/>
              <a:defRPr/>
            </a:pPr>
            <a:r>
              <a:rPr/>
              <a:t>Abstraktionsgrad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Funktional: verbale Beschreibung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Logisch: Parameter und Parametergrenzen festgelegt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Konkret: genauer Wert für jeden Parameter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endParaRPr/>
          </a:p>
          <a:p>
            <a:pPr marL="283879" lvl="0" indent="-283879">
              <a:buFont typeface="Arial"/>
              <a:buChar char="•"/>
              <a:defRPr/>
            </a:pPr>
            <a:r>
              <a:rPr/>
              <a:t>Informationsgehalt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/>
              <a:t>jedes Level erhöht Komplexität/Parameterzahl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67381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11743980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Softwareentwicklungsprozess</a:t>
            </a:r>
            <a:endParaRPr/>
          </a:p>
        </p:txBody>
      </p:sp>
      <p:sp>
        <p:nvSpPr>
          <p:cNvPr id="1561859396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492425" y="3867115"/>
            <a:ext cx="11807824" cy="22683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gute Software ist ausführlich getestet</a:t>
            </a:r>
            <a:endParaRPr/>
          </a:p>
          <a:p>
            <a:pPr>
              <a:defRPr/>
            </a:pPr>
            <a:r>
              <a:rPr/>
              <a:t>Unit-Test: „kleinster Baustein“, deckt üblicherweise eine einzelne Funktion/Klasse ab</a:t>
            </a:r>
            <a:endParaRPr/>
          </a:p>
          <a:p>
            <a:pPr>
              <a:defRPr/>
            </a:pPr>
            <a:r>
              <a:rPr/>
              <a:t>Testautomatisierung notwendig</a:t>
            </a:r>
            <a:endParaRPr/>
          </a:p>
          <a:p>
            <a:pPr>
              <a:defRPr/>
            </a:pPr>
            <a:r>
              <a:rPr/>
              <a:t>Pipeline fasst alle notwendigen Testschritte zusammen</a:t>
            </a:r>
            <a:endParaRPr/>
          </a:p>
        </p:txBody>
      </p:sp>
      <p:pic>
        <p:nvPicPr>
          <p:cNvPr id="8181083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83851" y="1716284"/>
            <a:ext cx="9663175" cy="1825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C Startfolie">
  <a:themeElements>
    <a:clrScheme name="ETIT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E4032D"/>
      </a:accent2>
      <a:accent3>
        <a:srgbClr val="00C6A7"/>
      </a:accent3>
      <a:accent4>
        <a:srgbClr val="F2F2F2"/>
      </a:accent4>
      <a:accent5>
        <a:srgbClr val="00B0F0"/>
      </a:accent5>
      <a:accent6>
        <a:srgbClr val="00322A"/>
      </a:accent6>
      <a:hlink>
        <a:srgbClr val="005F50"/>
      </a:hlink>
      <a:folHlink>
        <a:srgbClr val="00AC8F"/>
      </a:folHlink>
    </a:clrScheme>
    <a:fontScheme name="4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ONLYOFFICE/8.2.1.38</Application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>TU Chemnitz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Startfolie</dc:title>
  <dc:subject/>
  <dc:creator>Jacob Müller</dc:creator>
  <cp:keywords/>
  <dc:description/>
  <cp:lastModifiedBy/>
  <cp:revision>7</cp:revision>
  <dcterms:created xsi:type="dcterms:W3CDTF">2021-10-01T12:12:13Z</dcterms:created>
  <dcterms:modified xsi:type="dcterms:W3CDTF">2024-11-18T16:18:09Z</dcterms:modified>
  <cp:category>Corporate Design der TU Chemnitz</cp:category>
</cp:coreProperties>
</file>