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35CFB-152E-245E-5C0C-51FE98A06BF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38A07B-D5FD-7AA5-2727-B65A30BEA10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5C3093-1141-8DF5-EEA6-FB9AB4C05C4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5737E7-B37B-F9A0-D878-612B2102E1A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Systemdynamik wird durch die Gleichungen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2.6b und 2.6c repräsentiert. Die Abweichung des Systems vom Pfad geht durch Gleichung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2.6d in das Optimierungsproblem ein. Die Gleichungen 2.6e und 2.6f geben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für Zustände und Eingangsgrößen vor. Geschwindigkeitsabhängige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der Lenkaktorik werden mit Gleichung 2.6g</a:t>
            </a: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7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79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372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33CA4-A218-D22C-8205-FEA76CC398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media2.svg"/><Relationship Id="rId5" Type="http://schemas.openxmlformats.org/officeDocument/2006/relationships/image" Target="../media/image17.png"/><Relationship Id="rId6" Type="http://schemas.openxmlformats.org/officeDocument/2006/relationships/image" Target="../media/media3.svg"/><Relationship Id="rId7" Type="http://schemas.openxmlformats.org/officeDocument/2006/relationships/image" Target="../media/image18.png"/><Relationship Id="rId8" Type="http://schemas.openxmlformats.org/officeDocument/2006/relationships/image" Target="../media/media4.svg"/><Relationship Id="rId9" Type="http://schemas.openxmlformats.org/officeDocument/2006/relationships/image" Target="../media/image19.png"/><Relationship Id="rId10" Type="http://schemas.openxmlformats.org/officeDocument/2006/relationships/image" Target="../media/media5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4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8" y="3597964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255420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exisitieren Normen/gesetzliche Vorgaben: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8513" y="3912203"/>
            <a:ext cx="2560831" cy="22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712850"/>
            <a:ext cx="7259423" cy="239025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/>
              <a:t>Berücksichtung</a:t>
            </a:r>
            <a:r>
              <a:rPr lang="de-DE" sz="2800"/>
              <a:t> versch. Quellen</a:t>
            </a:r>
            <a:endParaRPr sz="2800"/>
          </a:p>
          <a:p>
            <a:pPr lvl="2">
              <a:defRPr/>
            </a:pPr>
            <a:r>
              <a:rPr lang="de-DE" sz="2200"/>
              <a:t>Szenariendatenbank</a:t>
            </a:r>
            <a:endParaRPr lang="de-DE" sz="2200"/>
          </a:p>
          <a:p>
            <a:pPr lvl="2">
              <a:defRPr/>
            </a:pPr>
            <a:r>
              <a:rPr lang="de-DE" sz="2200"/>
              <a:t>Normen</a:t>
            </a:r>
            <a:endParaRPr sz="2200"/>
          </a:p>
          <a:p>
            <a:pPr>
              <a:defRPr/>
            </a:pPr>
            <a:r>
              <a:rPr lang="de-DE" sz="2800"/>
              <a:t>Beschreibung, Anforderungsdefinition, logische Beschreibung</a:t>
            </a:r>
            <a:endParaRPr sz="2800"/>
          </a:p>
          <a:p>
            <a:pPr>
              <a:defRPr/>
            </a:pPr>
            <a:r>
              <a:rPr lang="de-DE" sz="2800"/>
              <a:t>Beispiel: ACC mit konstanter Objektgeschwindigkeit</a:t>
            </a:r>
            <a:endParaRPr sz="28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667543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587499"/>
                <a:gridCol w="2870199"/>
                <a:gridCol w="2171700"/>
                <a:gridCol w="1269999"/>
                <a:gridCol w="2286000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Scene Identifier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Beschreibung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erwartetes Verhalten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Parametrierung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ACC_Straigth_VelConst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startet mit einer Initialgeschwindigkeit auf einer Geraden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das Target fährt vor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dem Ego mit konstanter Geschwindigkeit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es </a:t>
                      </a:r>
                      <a:r>
                        <a:rPr lang="de-DE" sz="1100" u="none" strike="noStrike"/>
                        <a:t>exisitiert</a:t>
                      </a:r>
                      <a:r>
                        <a:rPr lang="de-DE" sz="1100" u="none" strike="noStrike"/>
                        <a:t> eine Geschwindigkeitsdifferenz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die initiale Zeitlücke weicht von der gewünschten Lücke ab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sollte die Geschwindigkeitsdifferenz beseitigen und die gewünschte Zeitlücke herstellen.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a_Long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j_Long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t_settle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t_reaction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v_EgoInit</a:t>
                      </a:r>
                      <a:r>
                        <a:rPr lang="en-US" sz="1100" u="none" strike="noStrike"/>
                        <a:t> [0.25, 0.75]*</a:t>
                      </a:r>
                      <a:r>
                        <a:rPr lang="en-US" sz="1100" u="none" strike="noStrike"/>
                        <a:t>vMax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t_gap</a:t>
                      </a:r>
                      <a:r>
                        <a:rPr lang="en-US" sz="1100" u="none" strike="noStrike"/>
                        <a:t> [-1, 1]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v_diff</a:t>
                      </a:r>
                      <a:r>
                        <a:rPr lang="en-US" sz="1100" u="none" strike="noStrike"/>
                        <a:t> [-0.2, 0.2]*</a:t>
                      </a:r>
                      <a:r>
                        <a:rPr lang="en-US" sz="1100" u="none" strike="noStrike"/>
                        <a:t>v_EgoInit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parameterSet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1711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42468" y="1069202"/>
            <a:ext cx="3294124" cy="2637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Szenario: ACC konstante Objektgeschwindigkeit</a:t>
            </a:r>
            <a:endParaRPr/>
          </a:p>
        </p:txBody>
      </p:sp>
      <p:grpSp>
        <p:nvGrpSpPr>
          <p:cNvPr id="1692790326" name=""/>
          <p:cNvGrpSpPr/>
          <p:nvPr/>
        </p:nvGrpSpPr>
        <p:grpSpPr bwMode="auto">
          <a:xfrm flipH="0" flipV="0">
            <a:off x="937051" y="1725897"/>
            <a:ext cx="10195254" cy="4449314"/>
            <a:chOff x="0" y="0"/>
            <a:chExt cx="10195254" cy="4449314"/>
          </a:xfrm>
        </p:grpSpPr>
        <p:pic>
          <p:nvPicPr>
            <p:cNvPr id="625903113" name="Grafik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0" y="1684"/>
              <a:ext cx="5096716" cy="2224657"/>
            </a:xfrm>
            <a:prstGeom prst="rect">
              <a:avLst/>
            </a:prstGeom>
          </p:spPr>
        </p:pic>
        <p:pic>
          <p:nvPicPr>
            <p:cNvPr id="1336906326" name="Grafik 1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1820" y="2224657"/>
              <a:ext cx="5096716" cy="2224657"/>
            </a:xfrm>
            <a:prstGeom prst="rect">
              <a:avLst/>
            </a:prstGeom>
          </p:spPr>
        </p:pic>
        <p:pic>
          <p:nvPicPr>
            <p:cNvPr id="1053108578" name="Grafik 1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5098537" y="0"/>
              <a:ext cx="5096716" cy="2224657"/>
            </a:xfrm>
            <a:prstGeom prst="rect">
              <a:avLst/>
            </a:prstGeom>
          </p:spPr>
        </p:pic>
        <p:pic>
          <p:nvPicPr>
            <p:cNvPr id="74087342" name="Grafik 2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5098537" y="2224657"/>
              <a:ext cx="5096716" cy="2224657"/>
            </a:xfrm>
            <a:prstGeom prst="rect">
              <a:avLst/>
            </a:prstGeom>
          </p:spPr>
        </p:pic>
      </p:grp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063867" y="706248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KPIs bei versch. Parametrierung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546245738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819121"/>
            <a:ext cx="5334711" cy="3219755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 sz="2800"/>
              <a:t>Konfiguration eines Jobs pro Fahrzeug in der Stage „</a:t>
            </a:r>
            <a:r>
              <a:rPr lang="de-DE" sz="2800"/>
              <a:t>test</a:t>
            </a:r>
            <a:r>
              <a:rPr lang="de-DE" sz="2800"/>
              <a:t>“</a:t>
            </a:r>
            <a:endParaRPr sz="2800"/>
          </a:p>
          <a:p>
            <a:pPr>
              <a:defRPr/>
            </a:pPr>
            <a:r>
              <a:rPr lang="de-DE" sz="2800"/>
              <a:t>Jeder Job erzeugt untergeordnete Jobs, die das jeweilige Szenario definieren</a:t>
            </a:r>
            <a:endParaRPr sz="2800"/>
          </a:p>
          <a:p>
            <a:pPr>
              <a:defRPr/>
            </a:pPr>
            <a:r>
              <a:rPr lang="de-DE" sz="2800"/>
              <a:t>Fahrzeug-Szenario-Kombination wird an </a:t>
            </a:r>
            <a:r>
              <a:rPr lang="de-DE" sz="2800"/>
              <a:t>Matlab</a:t>
            </a:r>
            <a:r>
              <a:rPr lang="de-DE" sz="2800"/>
              <a:t>-Skript übergeben</a:t>
            </a:r>
            <a:endParaRPr sz="2800"/>
          </a:p>
          <a:p>
            <a:pPr>
              <a:defRPr/>
            </a:pPr>
            <a:r>
              <a:rPr lang="de-DE" sz="2800"/>
              <a:t>Testbericht wird als Artefakt bereitgestellt</a:t>
            </a:r>
            <a:endParaRPr sz="2800"/>
          </a:p>
          <a:p>
            <a:pPr>
              <a:defRPr/>
            </a:pPr>
            <a:r>
              <a:rPr lang="de-DE" sz="2800"/>
              <a:t>Bei entsprechender Runner-Konfiguration auch parallele Ausführung möglich</a:t>
            </a:r>
            <a:endParaRPr sz="2800"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4846" y="1535258"/>
            <a:ext cx="5526825" cy="447981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5895" y="1753575"/>
            <a:ext cx="3592317" cy="3834423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71468" y="1753575"/>
            <a:ext cx="3709040" cy="3350845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34117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Zusammenfassung &amp; Ausblick</a:t>
            </a:r>
            <a:endParaRPr/>
          </a:p>
        </p:txBody>
      </p:sp>
      <p:sp>
        <p:nvSpPr>
          <p:cNvPr id="2086157081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95929675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199643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Kritikalitätsbewertung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053921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Referenzen</a:t>
            </a:r>
            <a:endParaRPr/>
          </a:p>
        </p:txBody>
      </p:sp>
      <p:sp>
        <p:nvSpPr>
          <p:cNvPr id="1844068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103099180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199643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097327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04599649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1776094"/>
            <a:ext cx="11556999" cy="4489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Vielen Dank!</a:t>
            </a:r>
            <a:endParaRPr/>
          </a:p>
        </p:txBody>
      </p:sp>
      <p:sp>
        <p:nvSpPr>
          <p:cNvPr id="16537446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7"/>
            <a:ext cx="12191999" cy="409673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366793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994653214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44358"/>
            <a:ext cx="11807824" cy="5400878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Pfadfolgeregler -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Szenarienbasiertes Testen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05908" lvl="0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Implementierung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Aufbau eines Testskriptes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Parametrierung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Indicators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KPIs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 CI-Pipeline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05908" lvl="0" indent="-305908">
              <a:buFont typeface="Arial"/>
              <a:buAutoNum type="arabicPeriod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Zusammenfassung &amp; Ausblick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705958" lvl="1" indent="-305908">
              <a:buFont typeface="Arial"/>
              <a:buAutoNum type="arabicPeriod"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MPFC – Modelpredictive Path-Following Control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2216247"/>
            <a:ext cx="6479380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6713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9" y="1996439"/>
            <a:ext cx="5326692" cy="30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69532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4269" y="1784325"/>
            <a:ext cx="7931374" cy="1200765"/>
          </a:xfrm>
          <a:prstGeom prst="rect">
            <a:avLst/>
          </a:prstGeom>
        </p:spPr>
      </p:pic>
      <p:pic>
        <p:nvPicPr>
          <p:cNvPr id="771320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43814" y="3511664"/>
            <a:ext cx="6633695" cy="2536584"/>
          </a:xfrm>
          <a:prstGeom prst="rect">
            <a:avLst/>
          </a:prstGeom>
        </p:spPr>
      </p:pic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5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 – Model predictive Path-Following Control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 – Model predictive Path-Following Control</a:t>
            </a:r>
            <a:endParaRPr sz="2400"/>
          </a:p>
          <a:p>
            <a:pPr>
              <a:defRPr/>
            </a:pPr>
            <a:endParaRPr/>
          </a:p>
        </p:txBody>
      </p:sp>
      <p:pic>
        <p:nvPicPr>
          <p:cNvPr id="130412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0311" y="4260422"/>
            <a:ext cx="3284557" cy="1396428"/>
          </a:xfrm>
          <a:prstGeom prst="rect">
            <a:avLst/>
          </a:prstGeom>
        </p:spPr>
      </p:pic>
      <p:pic>
        <p:nvPicPr>
          <p:cNvPr id="1598915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46561" y="4260422"/>
            <a:ext cx="2315124" cy="896850"/>
          </a:xfrm>
          <a:prstGeom prst="rect">
            <a:avLst/>
          </a:prstGeom>
        </p:spPr>
      </p:pic>
      <p:pic>
        <p:nvPicPr>
          <p:cNvPr id="3105245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7271" y="2158498"/>
            <a:ext cx="7931374" cy="120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517534" name="Rechteck 10"/>
          <p:cNvSpPr/>
          <p:nvPr/>
        </p:nvSpPr>
        <p:spPr bwMode="auto">
          <a:xfrm flipH="0" flipV="0">
            <a:off x="2086210" y="3910752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07133766" name="Rechteck 11"/>
          <p:cNvSpPr/>
          <p:nvPr/>
        </p:nvSpPr>
        <p:spPr bwMode="auto">
          <a:xfrm flipH="0" flipV="0">
            <a:off x="4714167" y="3895904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Evaluation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853964231" name="Textfeld 12"/>
          <p:cNvSpPr txBox="1"/>
          <p:nvPr/>
        </p:nvSpPr>
        <p:spPr bwMode="auto">
          <a:xfrm flipH="0" flipV="0">
            <a:off x="1902869" y="3557704"/>
            <a:ext cx="805636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Parameter</a:t>
            </a:r>
            <a:endParaRPr/>
          </a:p>
        </p:txBody>
      </p:sp>
      <p:grpSp>
        <p:nvGrpSpPr>
          <p:cNvPr id="981544595" name="Gruppieren 13"/>
          <p:cNvGrpSpPr/>
          <p:nvPr/>
        </p:nvGrpSpPr>
        <p:grpSpPr bwMode="auto">
          <a:xfrm flipH="0" flipV="0">
            <a:off x="328143" y="1773649"/>
            <a:ext cx="6329495" cy="1683218"/>
            <a:chOff x="0" y="0"/>
            <a:chExt cx="6329495" cy="1683218"/>
          </a:xfrm>
        </p:grpSpPr>
        <p:sp>
          <p:nvSpPr>
            <p:cNvPr id="1427589729" name="Rechteck 18"/>
            <p:cNvSpPr/>
            <p:nvPr/>
          </p:nvSpPr>
          <p:spPr bwMode="auto">
            <a:xfrm>
              <a:off x="621895" y="463446"/>
              <a:ext cx="1756184" cy="739804"/>
            </a:xfrm>
            <a:prstGeom prst="rect">
              <a:avLst/>
            </a:prstGeom>
            <a:solidFill>
              <a:srgbClr val="144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Path-Following MPC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sp>
          <p:nvSpPr>
            <p:cNvPr id="504992721" name="Rechteck 19"/>
            <p:cNvSpPr/>
            <p:nvPr/>
          </p:nvSpPr>
          <p:spPr bwMode="auto">
            <a:xfrm>
              <a:off x="2738776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Vehicle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17354977" name="Gerade Verbindung mit Pfeil 21"/>
            <p:cNvCxnSpPr>
              <a:cxnSpLocks/>
              <a:stCxn id="1427589729" idx="3"/>
              <a:endCxn id="504992721" idx="1"/>
            </p:cNvCxnSpPr>
            <p:nvPr/>
          </p:nvCxnSpPr>
          <p:spPr bwMode="auto">
            <a:xfrm>
              <a:off x="2378080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24394" name="Gerade Verbindung mit Pfeil 23"/>
            <p:cNvCxnSpPr>
              <a:cxnSpLocks/>
              <a:stCxn id="504992721" idx="3"/>
              <a:endCxn id="1398994957" idx="1"/>
            </p:cNvCxnSpPr>
            <p:nvPr/>
          </p:nvCxnSpPr>
          <p:spPr bwMode="auto">
            <a:xfrm>
              <a:off x="4023302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870451" name="Rechteck 24"/>
            <p:cNvSpPr/>
            <p:nvPr/>
          </p:nvSpPr>
          <p:spPr bwMode="auto">
            <a:xfrm>
              <a:off x="0" y="0"/>
              <a:ext cx="6329495" cy="1683218"/>
            </a:xfrm>
            <a:prstGeom prst="rect">
              <a:avLst/>
            </a:prstGeom>
            <a:noFill/>
            <a:ln w="28575">
              <a:solidFill>
                <a:srgbClr val="0091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algn="l">
                <a:spcBef>
                  <a:spcPts val="799"/>
                </a:spcBef>
                <a:defRPr/>
              </a:pPr>
              <a:r>
                <a:rPr lang="de-DE" sz="1200">
                  <a:solidFill>
                    <a:srgbClr val="0091FF"/>
                  </a:solidFill>
                </a:rPr>
                <a:t>Simulation Model</a:t>
              </a:r>
              <a:endParaRPr/>
            </a:p>
          </p:txBody>
        </p:sp>
        <p:sp>
          <p:nvSpPr>
            <p:cNvPr id="1398994957" name="Rechteck 25"/>
            <p:cNvSpPr/>
            <p:nvPr/>
          </p:nvSpPr>
          <p:spPr bwMode="auto">
            <a:xfrm>
              <a:off x="4383999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Environment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766023975" name="Verbinder: gewinkelt 26"/>
            <p:cNvCxnSpPr>
              <a:cxnSpLocks/>
              <a:stCxn id="504992721" idx="2"/>
              <a:endCxn id="1427589729" idx="2"/>
            </p:cNvCxnSpPr>
            <p:nvPr/>
          </p:nvCxnSpPr>
          <p:spPr bwMode="auto">
            <a:xfrm rot="5399977">
              <a:off x="2361798" y="183992"/>
              <a:ext cx="157432" cy="1881080"/>
            </a:xfrm>
            <a:prstGeom prst="bentConnector3">
              <a:avLst>
                <a:gd name="adj1" fmla="val 242812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755803" name="Verbinder: gewinkelt 27"/>
            <p:cNvCxnSpPr>
              <a:cxnSpLocks/>
              <a:stCxn id="1398994957" idx="3"/>
              <a:endCxn id="1427589729" idx="1"/>
            </p:cNvCxnSpPr>
            <p:nvPr/>
          </p:nvCxnSpPr>
          <p:spPr bwMode="auto">
            <a:xfrm flipH="1">
              <a:off x="621895" y="833349"/>
              <a:ext cx="5046629" cy="12490"/>
            </a:xfrm>
            <a:prstGeom prst="bentConnector5">
              <a:avLst>
                <a:gd name="adj1" fmla="val -4603"/>
                <a:gd name="adj2" fmla="val 5667047"/>
                <a:gd name="adj3" fmla="val 104603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7124143" name="Gerade Verbindung mit Pfeil 14"/>
          <p:cNvCxnSpPr>
            <a:cxnSpLocks/>
            <a:stCxn id="900517534" idx="0"/>
          </p:cNvCxnSpPr>
          <p:nvPr/>
        </p:nvCxnSpPr>
        <p:spPr bwMode="auto">
          <a:xfrm flipH="0" flipV="1">
            <a:off x="2755076" y="3518153"/>
            <a:ext cx="45720" cy="36029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48086" name="Gerade Verbindung mit Pfeil 15"/>
          <p:cNvCxnSpPr>
            <a:cxnSpLocks/>
            <a:endCxn id="507133766" idx="0"/>
          </p:cNvCxnSpPr>
          <p:nvPr/>
        </p:nvCxnSpPr>
        <p:spPr bwMode="auto">
          <a:xfrm flipH="0" flipV="0">
            <a:off x="5383032" y="3514891"/>
            <a:ext cx="45720" cy="3487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349686" name="Textfeld 16"/>
          <p:cNvSpPr txBox="1"/>
          <p:nvPr/>
        </p:nvSpPr>
        <p:spPr bwMode="auto">
          <a:xfrm flipH="0" flipV="0">
            <a:off x="5531720" y="3557704"/>
            <a:ext cx="1142470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Simulation Data</a:t>
            </a:r>
            <a:endParaRPr/>
          </a:p>
        </p:txBody>
      </p:sp>
      <p:sp>
        <p:nvSpPr>
          <p:cNvPr id="733221713" name="Rechteck 17"/>
          <p:cNvSpPr/>
          <p:nvPr/>
        </p:nvSpPr>
        <p:spPr bwMode="auto">
          <a:xfrm flipH="0" flipV="0">
            <a:off x="167112" y="1424955"/>
            <a:ext cx="6658867" cy="3058859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Simulation Framework (MATLAB/Simulink)</a:t>
            </a:r>
            <a:endParaRPr/>
          </a:p>
        </p:txBody>
      </p:sp>
      <p:sp>
        <p:nvSpPr>
          <p:cNvPr id="1641161171" name="Rechteck 35"/>
          <p:cNvSpPr/>
          <p:nvPr/>
        </p:nvSpPr>
        <p:spPr bwMode="auto">
          <a:xfrm flipH="0" flipV="0">
            <a:off x="167112" y="4939178"/>
            <a:ext cx="6658867" cy="1054235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Test Framework</a:t>
            </a:r>
            <a:endParaRPr/>
          </a:p>
        </p:txBody>
      </p:sp>
      <p:cxnSp>
        <p:nvCxnSpPr>
          <p:cNvPr id="869721899" name="Gerade Verbindung mit Pfeil 36"/>
          <p:cNvCxnSpPr>
            <a:cxnSpLocks/>
            <a:stCxn id="530704184" idx="0"/>
          </p:cNvCxnSpPr>
          <p:nvPr/>
        </p:nvCxnSpPr>
        <p:spPr bwMode="auto">
          <a:xfrm flipH="1" flipV="1">
            <a:off x="2755076" y="3616908"/>
            <a:ext cx="45720" cy="169062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770242" name="Rechteck 39"/>
          <p:cNvSpPr/>
          <p:nvPr/>
        </p:nvSpPr>
        <p:spPr bwMode="auto">
          <a:xfrm flipH="0" flipV="0">
            <a:off x="306933" y="5339862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30704184" name="Rechteck 40"/>
          <p:cNvSpPr/>
          <p:nvPr/>
        </p:nvSpPr>
        <p:spPr bwMode="auto">
          <a:xfrm flipH="0" flipV="0">
            <a:off x="2017226" y="5339836"/>
            <a:ext cx="1425637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parameter</a:t>
            </a:r>
            <a:r>
              <a:rPr lang="en-US" sz="1100">
                <a:ea typeface="Times New Roman"/>
                <a:cs typeface="Times New Roman"/>
              </a:rPr>
              <a:t> </a:t>
            </a:r>
            <a:r>
              <a:rPr lang="en-US" sz="1000">
                <a:ea typeface="Times New Roman"/>
                <a:cs typeface="Times New Roman"/>
              </a:rPr>
              <a:t>generation</a:t>
            </a:r>
            <a:endParaRPr/>
          </a:p>
        </p:txBody>
      </p:sp>
      <p:sp>
        <p:nvSpPr>
          <p:cNvPr id="1844800623" name="Rechteck 41"/>
          <p:cNvSpPr/>
          <p:nvPr/>
        </p:nvSpPr>
        <p:spPr bwMode="auto">
          <a:xfrm flipH="0" flipV="0">
            <a:off x="4714166" y="5339836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evaluation</a:t>
            </a:r>
            <a:endParaRPr lang="en-US" sz="1100">
              <a:ea typeface="Times New Roman"/>
              <a:cs typeface="Times New Roman"/>
            </a:endParaRPr>
          </a:p>
        </p:txBody>
      </p:sp>
      <p:cxnSp>
        <p:nvCxnSpPr>
          <p:cNvPr id="764710024" name="Gerade Verbindung mit Pfeil 42"/>
          <p:cNvCxnSpPr>
            <a:cxnSpLocks/>
            <a:stCxn id="1760770242" idx="3"/>
            <a:endCxn id="530704184" idx="1"/>
          </p:cNvCxnSpPr>
          <p:nvPr/>
        </p:nvCxnSpPr>
        <p:spPr bwMode="auto">
          <a:xfrm flipH="0" flipV="1">
            <a:off x="1644663" y="5490457"/>
            <a:ext cx="346240" cy="4572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887137" name="Gerade Verbindung mit Pfeil 49"/>
          <p:cNvCxnSpPr>
            <a:cxnSpLocks/>
            <a:endCxn id="1844800623" idx="0"/>
          </p:cNvCxnSpPr>
          <p:nvPr/>
        </p:nvCxnSpPr>
        <p:spPr bwMode="auto">
          <a:xfrm flipH="0" flipV="0">
            <a:off x="5383032" y="3644254"/>
            <a:ext cx="45720" cy="166327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Konzept</a:t>
            </a:r>
            <a:endParaRPr/>
          </a:p>
        </p:txBody>
      </p:sp>
      <p:pic>
        <p:nvPicPr>
          <p:cNvPr id="8598163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1281" y="1372234"/>
            <a:ext cx="4356673" cy="3429000"/>
          </a:xfrm>
          <a:prstGeom prst="rect">
            <a:avLst/>
          </a:prstGeom>
        </p:spPr>
      </p:pic>
      <p:sp>
        <p:nvSpPr>
          <p:cNvPr id="405393230" name="Textplatzhalter 7"/>
          <p:cNvSpPr>
            <a:spLocks noGrp="1"/>
          </p:cNvSpPr>
          <p:nvPr/>
        </p:nvSpPr>
        <p:spPr bwMode="auto">
          <a:xfrm flipH="0" flipV="0">
            <a:off x="7459790" y="4939178"/>
            <a:ext cx="4053438" cy="433329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mögliche Probleme informieren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712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12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7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97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44548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54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28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0713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13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00517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5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77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077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7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47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07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8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11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517534" grpId="0" animBg="1"/>
      <p:bldP spid="507133766" grpId="0" animBg="1"/>
      <p:bldP spid="1641161171" grpId="0" animBg="1"/>
      <p:bldP spid="1760770242" grpId="0" animBg="1"/>
      <p:bldP spid="530704184" grpId="0" animBg="1"/>
      <p:bldP spid="18448006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endParaRPr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Szenarienbasiertes Testen</a:t>
            </a:r>
            <a:endParaRPr/>
          </a:p>
        </p:txBody>
      </p:sp>
      <p:pic>
        <p:nvPicPr>
          <p:cNvPr id="31831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75575" y="1710322"/>
            <a:ext cx="3227545" cy="2915851"/>
          </a:xfrm>
          <a:prstGeom prst="rect">
            <a:avLst/>
          </a:prstGeom>
        </p:spPr>
      </p:pic>
      <p:grpSp>
        <p:nvGrpSpPr>
          <p:cNvPr id="1100169813" name=""/>
          <p:cNvGrpSpPr/>
          <p:nvPr/>
        </p:nvGrpSpPr>
        <p:grpSpPr bwMode="auto">
          <a:xfrm>
            <a:off x="191367" y="181039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2923690" y="3658257"/>
            <a:ext cx="558669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Klassifizierung von Szenarien nach ...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Abstraktionsgrad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Informationsgehalt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jedes Level erhöht Komplexität/Parameterzahl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endParaRPr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gute Software ist ausführlich getestet</a:t>
            </a:r>
            <a:endParaRPr/>
          </a:p>
          <a:p>
            <a:pPr>
              <a:defRPr/>
            </a:pPr>
            <a:r>
              <a:rPr/>
              <a:t>Unit-Test: „kleinster Baustein“, deckt üblicherweise eine einzelne Funktion/Klasse ab</a:t>
            </a:r>
            <a:endParaRPr/>
          </a:p>
          <a:p>
            <a:pPr>
              <a:defRPr/>
            </a:pPr>
            <a:r>
              <a:rPr/>
              <a:t>Testautomatisierung notwendig</a:t>
            </a:r>
            <a:endParaRPr/>
          </a:p>
          <a:p>
            <a:pPr>
              <a:defRPr/>
            </a:pPr>
            <a:r>
              <a:rPr/>
              <a:t>Pipeline fasst alle notwendigen Testschritte zusammen</a:t>
            </a:r>
            <a:endParaRPr/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601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sp>
        <p:nvSpPr>
          <p:cNvPr id="1635374208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571120" y="2181794"/>
            <a:ext cx="4026344" cy="363626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 sz="2800"/>
              <a:t>Laden von Parametersätzen, abhängig von Szenario und Fahrzeug</a:t>
            </a:r>
            <a:endParaRPr sz="2800"/>
          </a:p>
          <a:p>
            <a:pPr>
              <a:defRPr/>
            </a:pPr>
            <a:r>
              <a:rPr lang="de-DE" sz="2800"/>
              <a:t>Umgebungsklasse stellt definierte Anfangszustände durch Laden von Fahrzeugparametern und Initialisierung der Simulation her</a:t>
            </a:r>
            <a:endParaRPr sz="2800"/>
          </a:p>
          <a:p>
            <a:pPr>
              <a:defRPr/>
            </a:pPr>
            <a:r>
              <a:rPr lang="de-DE" sz="2800"/>
              <a:t>Jedes Szenario existiert als eigene Testklasse</a:t>
            </a:r>
            <a:endParaRPr sz="2800"/>
          </a:p>
          <a:p>
            <a:pPr>
              <a:defRPr/>
            </a:pPr>
            <a:r>
              <a:rPr lang="de-DE" sz="2800"/>
              <a:t>Testrunner</a:t>
            </a:r>
            <a:r>
              <a:rPr lang="de-DE" sz="2800"/>
              <a:t> führt Testsuite aus, sorgt für Korrekten Ablauf von Setup- und </a:t>
            </a:r>
            <a:r>
              <a:rPr lang="de-DE" sz="2800"/>
              <a:t>Teardown</a:t>
            </a:r>
            <a:r>
              <a:rPr lang="de-DE" sz="2800"/>
              <a:t>-Funktionen und erstellt Testbericht</a:t>
            </a:r>
            <a:endParaRPr sz="2800"/>
          </a:p>
          <a:p>
            <a:pPr>
              <a:defRPr/>
            </a:pPr>
            <a:r>
              <a:rPr lang="de-DE" sz="2800"/>
              <a:t>KPIs werden dynamisch vor Ausführung einer Simulation geladen</a:t>
            </a:r>
            <a:endParaRPr sz="2800"/>
          </a:p>
        </p:txBody>
      </p:sp>
      <p:pic>
        <p:nvPicPr>
          <p:cNvPr id="208325816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536730" y="1882335"/>
            <a:ext cx="5587455" cy="3756648"/>
          </a:xfrm>
          <a:prstGeom prst="rect">
            <a:avLst/>
          </a:prstGeom>
        </p:spPr>
      </p:pic>
      <p:sp>
        <p:nvSpPr>
          <p:cNvPr id="125079417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Aufbau eines Testskriptes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5</cp:revision>
  <dcterms:created xsi:type="dcterms:W3CDTF">2021-10-01T12:12:13Z</dcterms:created>
  <dcterms:modified xsi:type="dcterms:W3CDTF">2024-11-18T13:09:01Z</dcterms:modified>
  <cp:category>Corporate Design der TU Chemnitz</cp:category>
</cp:coreProperties>
</file>