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95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03064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932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CBF433-6E25-E55E-E2B6-3667EC2C698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51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6403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0669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ADF3F-F3DA-6C8D-C5D8-F6582EDAFFC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455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0814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797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2AC3A-06F9-342E-6DC6-7196551B8C6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834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60741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7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BF673E-B5E7-484D-F848-B4B96F71574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media3.sv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media4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media5.svg"/><Relationship Id="rId5" Type="http://schemas.openxmlformats.org/officeDocument/2006/relationships/image" Target="../media/image22.png"/><Relationship Id="rId6" Type="http://schemas.openxmlformats.org/officeDocument/2006/relationships/image" Target="../media/media6.svg"/><Relationship Id="rId7" Type="http://schemas.openxmlformats.org/officeDocument/2006/relationships/image" Target="../media/image23.png"/><Relationship Id="rId8" Type="http://schemas.openxmlformats.org/officeDocument/2006/relationships/image" Target="../media/media7.svg"/><Relationship Id="rId9" Type="http://schemas.openxmlformats.org/officeDocument/2006/relationships/image" Target="../media/image2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media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3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  <p:pic>
        <p:nvPicPr>
          <p:cNvPr id="589971060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9160178" y="-793"/>
            <a:ext cx="2731782" cy="150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7" y="2621880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  <p:sp>
        <p:nvSpPr>
          <p:cNvPr id="226274673" name=""/>
          <p:cNvSpPr txBox="1"/>
          <p:nvPr/>
        </p:nvSpPr>
        <p:spPr bwMode="auto">
          <a:xfrm flipH="0" flipV="0">
            <a:off x="4886103" y="4981106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[5]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3810480" name=""/>
          <p:cNvSpPr txBox="1"/>
          <p:nvPr/>
        </p:nvSpPr>
        <p:spPr bwMode="auto">
          <a:xfrm rot="16199969" flipH="0" flipV="0">
            <a:off x="-622049" y="3799563"/>
            <a:ext cx="19341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996389451" name=""/>
          <p:cNvSpPr txBox="1"/>
          <p:nvPr/>
        </p:nvSpPr>
        <p:spPr bwMode="auto">
          <a:xfrm flipH="0" flipV="0">
            <a:off x="497246" y="4981106"/>
            <a:ext cx="199615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  <p:sp>
        <p:nvSpPr>
          <p:cNvPr id="406915852" name=""/>
          <p:cNvSpPr txBox="1"/>
          <p:nvPr/>
        </p:nvSpPr>
        <p:spPr bwMode="auto">
          <a:xfrm rot="16199969" flipH="0" flipV="0">
            <a:off x="2132717" y="3799383"/>
            <a:ext cx="19345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174445832" name=""/>
          <p:cNvSpPr txBox="1"/>
          <p:nvPr/>
        </p:nvSpPr>
        <p:spPr bwMode="auto">
          <a:xfrm flipH="0" flipV="0">
            <a:off x="3252011" y="4980746"/>
            <a:ext cx="199651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existieren Normen/gesetzliche Vorgaben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05463" y="3485482"/>
            <a:ext cx="3290473" cy="2859753"/>
          </a:xfrm>
          <a:prstGeom prst="rect">
            <a:avLst/>
          </a:prstGeom>
        </p:spPr>
      </p:pic>
      <p:grpSp>
        <p:nvGrpSpPr>
          <p:cNvPr id="1675892926" name=""/>
          <p:cNvGrpSpPr/>
          <p:nvPr/>
        </p:nvGrpSpPr>
        <p:grpSpPr bwMode="auto">
          <a:xfrm>
            <a:off x="6466628" y="908048"/>
            <a:ext cx="5066088" cy="2533043"/>
            <a:chOff x="0" y="0"/>
            <a:chExt cx="5066088" cy="2533043"/>
          </a:xfrm>
        </p:grpSpPr>
        <p:pic>
          <p:nvPicPr>
            <p:cNvPr id="324659429" name="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 flipH="0" flipV="0">
              <a:off x="0" y="0"/>
              <a:ext cx="5066088" cy="2533043"/>
            </a:xfrm>
            <a:prstGeom prst="rect">
              <a:avLst/>
            </a:prstGeom>
          </p:spPr>
        </p:pic>
        <p:sp>
          <p:nvSpPr>
            <p:cNvPr id="1828779442" name=""/>
            <p:cNvSpPr/>
            <p:nvPr/>
          </p:nvSpPr>
          <p:spPr bwMode="auto">
            <a:xfrm flipH="0" flipV="0">
              <a:off x="671852" y="431035"/>
              <a:ext cx="2772454" cy="943994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4717495" name=""/>
            <p:cNvCxnSpPr>
              <a:cxnSpLocks/>
            </p:cNvCxnSpPr>
            <p:nvPr/>
          </p:nvCxnSpPr>
          <p:spPr bwMode="auto">
            <a:xfrm flipH="0" flipV="0">
              <a:off x="671852" y="1375030"/>
              <a:ext cx="2772454" cy="0"/>
            </a:xfrm>
            <a:prstGeom prst="line">
              <a:avLst/>
            </a:prstGeom>
            <a:ln w="19049" cap="flat" cmpd="sng" algn="ctr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0019108" name=""/>
          <p:cNvSpPr txBox="1"/>
          <p:nvPr/>
        </p:nvSpPr>
        <p:spPr bwMode="auto">
          <a:xfrm flipH="0" flipV="0">
            <a:off x="10284443" y="6040075"/>
            <a:ext cx="4122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[6]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192086" y="2060573"/>
            <a:ext cx="6479381" cy="2390251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000"/>
              <a:t>Berücksichtung</a:t>
            </a:r>
            <a:r>
              <a:rPr lang="de-DE" sz="2000"/>
              <a:t> verschiedener Quellen</a:t>
            </a:r>
            <a:r>
              <a:rPr sz="2000"/>
              <a:t>:</a:t>
            </a:r>
            <a:endParaRPr sz="2000"/>
          </a:p>
          <a:p>
            <a:pPr lvl="2">
              <a:defRPr/>
            </a:pPr>
            <a:r>
              <a:rPr lang="de-DE" sz="2000"/>
              <a:t>Szenariendatenbank</a:t>
            </a:r>
            <a:endParaRPr sz="2000"/>
          </a:p>
          <a:p>
            <a:pPr lvl="2">
              <a:defRPr/>
            </a:pPr>
            <a:r>
              <a:rPr lang="de-DE" sz="2000"/>
              <a:t>Normen</a:t>
            </a:r>
            <a:endParaRPr sz="2000"/>
          </a:p>
          <a:p>
            <a:pPr>
              <a:defRPr/>
            </a:pPr>
            <a:r>
              <a:rPr lang="de-DE" sz="2000"/>
              <a:t>Beschreibung, Anforderungsdefinition, KPI, Parametervariation</a:t>
            </a:r>
            <a:endParaRPr sz="2000"/>
          </a:p>
          <a:p>
            <a:pPr>
              <a:defRPr/>
            </a:pPr>
            <a:r>
              <a:rPr lang="de-DE" sz="2000"/>
              <a:t>Beispiel: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 sz="20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192088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80000"/>
                <a:gridCol w="3690000"/>
                <a:gridCol w="2520000"/>
                <a:gridCol w="1080000"/>
                <a:gridCol w="2525124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Szenen-ID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Beschreibung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erwartetes Verhalten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KPI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Parametrierung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Straight_Offset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das Ego startet mit der Pfadgeschwindigkeit auf einer Geraden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06777" marR="0" lvl="0" indent="-206777" algn="l" defTabSz="863992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es besteht ein lateraler Versatz zum gewünschten Pfad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lvl="0" indent="-239821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der Versatz sollte komfortabel abgebaut werden und das Ego dem Pfad mit der Pfadgeschwindigkeit folgen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t_settle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v_diff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v_path [5, vMax]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s_offset [-1.5, 1.5]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parameterSet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>
                        <a:defRPr/>
                      </a:pP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v_EgoInit = v_path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5532889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856386" y="908048"/>
            <a:ext cx="5143523" cy="332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/>
          </a:p>
        </p:txBody>
      </p:sp>
      <p:pic>
        <p:nvPicPr>
          <p:cNvPr id="131481637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095999" y="1321207"/>
            <a:ext cx="5066089" cy="2533044"/>
          </a:xfrm>
          <a:prstGeom prst="rect">
            <a:avLst/>
          </a:prstGeom>
        </p:spPr>
      </p:pic>
      <p:pic>
        <p:nvPicPr>
          <p:cNvPr id="1515086433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095999" y="3854252"/>
            <a:ext cx="5066089" cy="2533044"/>
          </a:xfrm>
          <a:prstGeom prst="rect">
            <a:avLst/>
          </a:prstGeom>
        </p:spPr>
      </p:pic>
      <p:pic>
        <p:nvPicPr>
          <p:cNvPr id="225578034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1029909" y="3854252"/>
            <a:ext cx="5066089" cy="2533044"/>
          </a:xfrm>
          <a:prstGeom prst="rect">
            <a:avLst/>
          </a:prstGeom>
        </p:spPr>
      </p:pic>
      <p:pic>
        <p:nvPicPr>
          <p:cNvPr id="5415287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029909" y="1321207"/>
            <a:ext cx="5066089" cy="253304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693258" y="2457789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980963" name=""/>
          <p:cNvCxnSpPr>
            <a:cxnSpLocks/>
          </p:cNvCxnSpPr>
          <p:nvPr/>
        </p:nvCxnSpPr>
        <p:spPr bwMode="auto">
          <a:xfrm flipH="0" flipV="1">
            <a:off x="2671272" y="4048124"/>
            <a:ext cx="0" cy="1904639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508608" name=""/>
          <p:cNvCxnSpPr>
            <a:cxnSpLocks/>
          </p:cNvCxnSpPr>
          <p:nvPr/>
        </p:nvCxnSpPr>
        <p:spPr bwMode="auto">
          <a:xfrm flipH="0" flipV="0">
            <a:off x="1693258" y="4693783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011005" name=""/>
          <p:cNvCxnSpPr>
            <a:cxnSpLocks/>
          </p:cNvCxnSpPr>
          <p:nvPr/>
        </p:nvCxnSpPr>
        <p:spPr bwMode="auto">
          <a:xfrm flipH="0" flipV="0">
            <a:off x="1693258" y="5952764"/>
            <a:ext cx="3920557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566409" name=""/>
          <p:cNvSpPr/>
          <p:nvPr/>
        </p:nvSpPr>
        <p:spPr bwMode="auto">
          <a:xfrm flipH="0" flipV="0">
            <a:off x="1693258" y="1513794"/>
            <a:ext cx="2772455" cy="943995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926217" name=""/>
          <p:cNvSpPr/>
          <p:nvPr/>
        </p:nvSpPr>
        <p:spPr bwMode="auto">
          <a:xfrm flipH="0" flipV="0">
            <a:off x="2671272" y="4048124"/>
            <a:ext cx="1794441" cy="645658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03948" y="1647275"/>
            <a:ext cx="5795960" cy="469796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  <p:sp>
        <p:nvSpPr>
          <p:cNvPr id="82696523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Konfiguration eines Jobs pro Fahrzeug in der Stage „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“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Jeder Job erzeugt untergeordnete Jobs, die das jeweilige Szenario definieren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Fahrzeug-Szenario-Kombination wird an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Matlab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-Skript übergeben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Testbericht wird als Artefakt bereitgestellt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Bei entsprechender Runner-Konfiguration auch parallele Ausführung möglich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7" y="1574802"/>
            <a:ext cx="4469228" cy="4770434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81507" y="908049"/>
            <a:ext cx="6018405" cy="5437186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717221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Zusammenfassung &amp; Ausblick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565728904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37984"/>
            <a:ext cx="6858984" cy="540725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 für das automatisierte Testen der Pfadfolge MPC wurde implementiert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Neue Szenarien können hinzugefügt werden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Falls benötigt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Erweiterung um neue Fahrzeuge möglich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und Parametergrenzen sind veränderbar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Ausführung in der GitLab-Pipeline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und Benachrichtigung des Entwicklers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de-DE" sz="2000"/>
          </a:p>
          <a:p>
            <a:pPr marL="0" indent="0">
              <a:buFont typeface="Arial"/>
              <a:buNone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Einbinden in vollständiges over-the-air Updatesystem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Kritikalitätsbewertung der einzelnen Testdurchläufe, finden kritischer Parameterwerte für Test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34708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95209" y="2358340"/>
            <a:ext cx="3683411" cy="3348154"/>
          </a:xfrm>
          <a:prstGeom prst="rect">
            <a:avLst/>
          </a:prstGeom>
        </p:spPr>
      </p:pic>
      <p:sp>
        <p:nvSpPr>
          <p:cNvPr id="2139341157" name=""/>
          <p:cNvSpPr txBox="1"/>
          <p:nvPr/>
        </p:nvSpPr>
        <p:spPr bwMode="auto">
          <a:xfrm flipH="0" flipV="0">
            <a:off x="10867847" y="5887495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[7]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869753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8"/>
            <a:ext cx="10656887" cy="46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Referenzen</a:t>
            </a:r>
            <a:endParaRPr/>
          </a:p>
        </p:txBody>
      </p:sp>
      <p:sp>
        <p:nvSpPr>
          <p:cNvPr id="66257979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8"/>
            <a:ext cx="11807823" cy="543718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1600"/>
              <a:t>[1]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Robert Ritschel, Frank Schrödel, Juliane Hädrich und Jens Jäkel. „Nonlinear Model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Predictive Path-Following Control 	for Highly Automated Driving“. In: IFACPapersOnLine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52.8 (2019). 10th 	IFAC Symposium on Intelligent Autonomous 	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IAV 2019, S. 350–355. ISSN: 2405-8963. 	DOI: 10.1016/j.ifacol.2019.08.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112.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[2]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Gerrit Bagschik, Till Menzel und Markus Maurer. „Ontology based Scene Creation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 the Development of Automated 	Vehicles“. In: 2018 IEEE Intelligent 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Symposium (IV). 2018, S. 1813–1820. DOI: 10.1109/IVS.2018.8500632.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[3]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Till Menzel, Gerrit Bagschik und Markus Maurer. „Scenarios for Development, Test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and Validation of Automated 	Vehicles“. In: 2018 IEEE Intelligent Vehicles Symposium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(IV). 2018, S. 1821–1827. DOI: 10.1109/IVS.2018.8500406.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[4]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Red Hat. Was ist CI/CD? Konzepte und CI/CD Tools im Überblick. 2024.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URL: 	https://www.redhat.com/de/topics/devops/what-is-ci-cd (besucht am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18. 03. 2024).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[5]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Robin Preece und Jovica Milanović. „Efficient Estimation of the Probability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Small-Disturbance Instability of Large 	Uncertain Power Systems“. In: IEEE Transactions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on Power Systems 31 (Apr. 2015), S. 1–10. DOI: 	10.1109/TPWRS.2015.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2417204.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[6]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International Organization for Standardization. ISO 15622:2018. Intelligent transport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systems — Adaptive cruise control 	systems — Performance requirements and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 procedures. Sep. 2018.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[7]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https://quanticor-security.de/ota-updates/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3670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8" y="266698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Vielen Dank für ihre Aufmerksamkeit!</a:t>
            </a:r>
            <a:endParaRPr/>
          </a:p>
        </p:txBody>
      </p:sp>
      <p:pic>
        <p:nvPicPr>
          <p:cNvPr id="2013307992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938089"/>
            <a:ext cx="3323120" cy="1930721"/>
          </a:xfrm>
          <a:prstGeom prst="rect">
            <a:avLst/>
          </a:prstGeom>
        </p:spPr>
      </p:pic>
      <p:pic>
        <p:nvPicPr>
          <p:cNvPr id="1806249416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2517066"/>
            <a:ext cx="3240065" cy="2599117"/>
          </a:xfrm>
          <a:prstGeom prst="rect">
            <a:avLst/>
          </a:prstGeom>
        </p:spPr>
      </p:pic>
      <p:pic>
        <p:nvPicPr>
          <p:cNvPr id="2005075965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1" y="2830462"/>
            <a:ext cx="4076699" cy="2038348"/>
          </a:xfrm>
          <a:prstGeom prst="rect">
            <a:avLst/>
          </a:prstGeom>
        </p:spPr>
      </p:pic>
      <p:pic>
        <p:nvPicPr>
          <p:cNvPr id="2127461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160177" y="-793"/>
            <a:ext cx="2731781" cy="1506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 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  <p:sp>
        <p:nvSpPr>
          <p:cNvPr id="497555826" name=""/>
          <p:cNvSpPr txBox="1"/>
          <p:nvPr/>
        </p:nvSpPr>
        <p:spPr bwMode="auto">
          <a:xfrm flipH="0" flipV="0">
            <a:off x="11589495" y="6040075"/>
            <a:ext cx="41041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220750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1836417"/>
            <a:ext cx="7931373" cy="1200764"/>
          </a:xfrm>
          <a:prstGeom prst="rect">
            <a:avLst/>
          </a:prstGeom>
        </p:spPr>
      </p:pic>
      <p:pic>
        <p:nvPicPr>
          <p:cNvPr id="6790180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3511663"/>
            <a:ext cx="6633694" cy="2536583"/>
          </a:xfrm>
          <a:prstGeom prst="rect">
            <a:avLst/>
          </a:prstGeom>
        </p:spPr>
      </p:pic>
      <p:sp>
        <p:nvSpPr>
          <p:cNvPr id="2141380674" name=""/>
          <p:cNvSpPr txBox="1"/>
          <p:nvPr/>
        </p:nvSpPr>
        <p:spPr bwMode="auto">
          <a:xfrm flipH="0" flipV="0">
            <a:off x="7612365" y="4493407"/>
            <a:ext cx="349844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sz="1600"/>
              <a:t>Dynamik des Fahrzeugs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Geschwindigkeitsvorgabe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Pfadabweichung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Beschränkungen von Zuständen und Eingängen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 durch Lenkaktorik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6880982" y="4277745"/>
            <a:ext cx="858950" cy="3827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361195" name=""/>
          <p:cNvCxnSpPr>
            <a:cxnSpLocks/>
          </p:cNvCxnSpPr>
          <p:nvPr/>
        </p:nvCxnSpPr>
        <p:spPr bwMode="auto">
          <a:xfrm flipH="1" flipV="1">
            <a:off x="6294173" y="4592410"/>
            <a:ext cx="1445758" cy="3151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127193" name=""/>
          <p:cNvCxnSpPr>
            <a:cxnSpLocks/>
          </p:cNvCxnSpPr>
          <p:nvPr/>
        </p:nvCxnSpPr>
        <p:spPr bwMode="auto">
          <a:xfrm flipH="1" flipV="1">
            <a:off x="6095998" y="4932588"/>
            <a:ext cx="1643933" cy="2126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695103" name=""/>
          <p:cNvCxnSpPr>
            <a:cxnSpLocks/>
          </p:cNvCxnSpPr>
          <p:nvPr/>
        </p:nvCxnSpPr>
        <p:spPr bwMode="auto">
          <a:xfrm flipH="1" flipV="1">
            <a:off x="6071771" y="5332298"/>
            <a:ext cx="1643933" cy="5034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042756" name=""/>
          <p:cNvCxnSpPr>
            <a:cxnSpLocks/>
          </p:cNvCxnSpPr>
          <p:nvPr/>
        </p:nvCxnSpPr>
        <p:spPr bwMode="auto">
          <a:xfrm flipH="1" flipV="0">
            <a:off x="6047544" y="5878272"/>
            <a:ext cx="169238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31817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87165" y="3042541"/>
            <a:ext cx="1912745" cy="938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0096821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5450024"/>
            <a:ext cx="2405574" cy="931888"/>
          </a:xfrm>
          <a:prstGeom prst="rect">
            <a:avLst/>
          </a:prstGeom>
        </p:spPr>
      </p:pic>
      <p:pic>
        <p:nvPicPr>
          <p:cNvPr id="1607578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1836417"/>
            <a:ext cx="7931373" cy="1200763"/>
          </a:xfrm>
          <a:prstGeom prst="rect">
            <a:avLst/>
          </a:prstGeom>
        </p:spPr>
      </p:pic>
      <p:pic>
        <p:nvPicPr>
          <p:cNvPr id="5001222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2085" y="3501507"/>
            <a:ext cx="4812660" cy="1761417"/>
          </a:xfrm>
          <a:prstGeom prst="rect">
            <a:avLst/>
          </a:prstGeom>
        </p:spPr>
      </p:pic>
      <p:pic>
        <p:nvPicPr>
          <p:cNvPr id="116993058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996665" y="3015336"/>
            <a:ext cx="3003246" cy="97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297509" y="4007180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844013" y="2692391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357930" y="2221185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189123" y="4156664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6" flipH="0" flipV="1">
            <a:off x="5455897" y="4124822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3955088" y="3978071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205767" y="1792883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205767" y="5257500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313696" y="5665916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4963711" y="5683044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357930" y="5683045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090069" y="2820837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762846" y="2820837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4978125" y="4300149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653916" y="4335257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581279" y="3068486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302529" y="3076885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6" flipH="0" flipV="0">
            <a:off x="2639003" y="2387770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6" flipH="1" flipV="0">
            <a:off x="3027849" y="884652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597154" y="4799250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16199969" flipH="0" flipV="0">
            <a:off x="4824777" y="4811507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779639" y="5922130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99737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9" y="1321012"/>
            <a:ext cx="5084912" cy="4002174"/>
          </a:xfrm>
          <a:prstGeom prst="rect">
            <a:avLst/>
          </a:prstGeom>
        </p:spPr>
      </p:pic>
      <p:sp>
        <p:nvSpPr>
          <p:cNvPr id="1207694841" name=""/>
          <p:cNvSpPr txBox="1"/>
          <p:nvPr/>
        </p:nvSpPr>
        <p:spPr bwMode="auto">
          <a:xfrm flipH="0" flipV="0">
            <a:off x="6914999" y="5323186"/>
            <a:ext cx="5087072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78744377" name=""/>
          <p:cNvSpPr/>
          <p:nvPr/>
        </p:nvSpPr>
        <p:spPr bwMode="auto">
          <a:xfrm flipH="0" flipV="0">
            <a:off x="10793035" y="1372234"/>
            <a:ext cx="1105580" cy="566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grpSp>
        <p:nvGrpSpPr>
          <p:cNvPr id="1100169813" name=""/>
          <p:cNvGrpSpPr/>
          <p:nvPr/>
        </p:nvGrpSpPr>
        <p:grpSpPr bwMode="auto">
          <a:xfrm>
            <a:off x="6018554" y="179070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6019314" y="4065516"/>
            <a:ext cx="5589575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lvl="1">
              <a:defRPr/>
            </a:pPr>
            <a:endParaRPr/>
          </a:p>
        </p:txBody>
      </p:sp>
      <p:grpSp>
        <p:nvGrpSpPr>
          <p:cNvPr id="992120564" name=""/>
          <p:cNvGrpSpPr/>
          <p:nvPr/>
        </p:nvGrpSpPr>
        <p:grpSpPr bwMode="auto">
          <a:xfrm>
            <a:off x="455725" y="1550827"/>
            <a:ext cx="4599894" cy="4155668"/>
            <a:chOff x="0" y="0"/>
            <a:chExt cx="4599894" cy="4155668"/>
          </a:xfrm>
        </p:grpSpPr>
        <p:pic>
          <p:nvPicPr>
            <p:cNvPr id="3183183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4599894" cy="4155668"/>
            </a:xfrm>
            <a:prstGeom prst="rect">
              <a:avLst/>
            </a:prstGeom>
          </p:spPr>
        </p:pic>
        <p:sp>
          <p:nvSpPr>
            <p:cNvPr id="484068739" name=""/>
            <p:cNvSpPr txBox="1"/>
            <p:nvPr/>
          </p:nvSpPr>
          <p:spPr bwMode="auto">
            <a:xfrm flipH="0" flipV="0">
              <a:off x="946535" y="121104"/>
              <a:ext cx="2732443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Straßen-Level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(L1)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376075113" name=""/>
            <p:cNvSpPr txBox="1"/>
            <p:nvPr/>
          </p:nvSpPr>
          <p:spPr bwMode="auto">
            <a:xfrm flipH="0" flipV="0">
              <a:off x="890864" y="2560229"/>
              <a:ext cx="27418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Objekte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(L4)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691374999" name=""/>
            <p:cNvSpPr txBox="1"/>
            <p:nvPr/>
          </p:nvSpPr>
          <p:spPr bwMode="auto">
            <a:xfrm flipH="0" flipV="0">
              <a:off x="946535" y="3340453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Umwelt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(L5)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474728362" name=""/>
            <p:cNvSpPr txBox="1"/>
            <p:nvPr/>
          </p:nvSpPr>
          <p:spPr bwMode="auto">
            <a:xfrm flipH="0" flipV="0">
              <a:off x="956255" y="958438"/>
              <a:ext cx="27382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Infrastruktur-Level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(L2)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86057188" name=""/>
            <p:cNvSpPr txBox="1"/>
            <p:nvPr/>
          </p:nvSpPr>
          <p:spPr bwMode="auto">
            <a:xfrm flipH="0" flipV="0">
              <a:off x="961655" y="1786074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temporäre Veränderungen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(L3)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</p:grpSp>
      <p:sp>
        <p:nvSpPr>
          <p:cNvPr id="1340989841" name=""/>
          <p:cNvSpPr txBox="1"/>
          <p:nvPr/>
        </p:nvSpPr>
        <p:spPr bwMode="auto">
          <a:xfrm flipH="0" flipV="0">
            <a:off x="332544" y="5821519"/>
            <a:ext cx="5280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jedes Level erhöht Komplexität/Parameterzahl</a:t>
            </a:r>
            <a:endParaRPr/>
          </a:p>
        </p:txBody>
      </p:sp>
      <p:sp>
        <p:nvSpPr>
          <p:cNvPr id="83551774" name=""/>
          <p:cNvSpPr txBox="1"/>
          <p:nvPr/>
        </p:nvSpPr>
        <p:spPr bwMode="auto">
          <a:xfrm flipH="0" flipV="0">
            <a:off x="10823995" y="3717901"/>
            <a:ext cx="41257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[3]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2856781" name=""/>
          <p:cNvSpPr txBox="1"/>
          <p:nvPr/>
        </p:nvSpPr>
        <p:spPr bwMode="auto">
          <a:xfrm flipH="0" flipV="0">
            <a:off x="4644126" y="5516359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Unit-Test: kleinster Baustein im Testprozess, deckt üblicherweise eine einzelne Funktion/Klasse ab</a:t>
            </a:r>
            <a:endParaRPr/>
          </a:p>
          <a:p>
            <a:pPr>
              <a:defRPr/>
            </a:pPr>
            <a:r>
              <a:rPr/>
              <a:t>Pipeline: fasst alle notwendigen Testschritte zusammen</a:t>
            </a:r>
            <a:endParaRPr/>
          </a:p>
          <a:p>
            <a:pPr>
              <a:defRPr/>
            </a:pPr>
            <a:r>
              <a:rPr/>
              <a:t>Continuous Integration: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fortlaufendes Zusammenfügen von Teilkomponenten einer zu einer vollständigen Software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  <p:sp>
        <p:nvSpPr>
          <p:cNvPr id="1406455942" name=""/>
          <p:cNvSpPr txBox="1"/>
          <p:nvPr/>
        </p:nvSpPr>
        <p:spPr bwMode="auto">
          <a:xfrm flipH="0" flipV="0">
            <a:off x="10059274" y="3561954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[4]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48503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pic>
        <p:nvPicPr>
          <p:cNvPr id="1611135471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813140" y="2185647"/>
            <a:ext cx="6186769" cy="4159588"/>
          </a:xfrm>
          <a:prstGeom prst="rect">
            <a:avLst/>
          </a:prstGeom>
        </p:spPr>
      </p:pic>
      <p:sp>
        <p:nvSpPr>
          <p:cNvPr id="4356504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  <p:sp>
        <p:nvSpPr>
          <p:cNvPr id="1440222583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Laden von Parametersätzen, abhängig von Szenario und Fahrzeug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Umgebungsklasse stellt definierte Anfangszustände durch Laden von Fahrzeugparametern und Initialisierung der Simulation her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Jedes Szenario existiert als eigene Testklasse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Testrunner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führt Test Suite aus, sorgt für korrekten Ablauf von Setup- und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Teardown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-Funktionen und erstellt Testbericht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werden dynamisch vor Ausführung einer Simulation geladen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10</cp:revision>
  <dcterms:created xsi:type="dcterms:W3CDTF">2021-10-01T12:12:13Z</dcterms:created>
  <dcterms:modified xsi:type="dcterms:W3CDTF">2024-11-21T08:28:08Z</dcterms:modified>
  <cp:category>Corporate Design der TU Chemnitz</cp:category>
</cp:coreProperties>
</file>