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0" r:id="rId5"/>
  </p:sldMasterIdLst>
  <p:notesMasterIdLst>
    <p:notesMasterId r:id="rId40"/>
  </p:notesMasterIdLst>
  <p:sldIdLst>
    <p:sldId id="257" r:id="rId6"/>
    <p:sldId id="394" r:id="rId7"/>
    <p:sldId id="360" r:id="rId8"/>
    <p:sldId id="390" r:id="rId9"/>
    <p:sldId id="388" r:id="rId10"/>
    <p:sldId id="395" r:id="rId11"/>
    <p:sldId id="366" r:id="rId12"/>
    <p:sldId id="368" r:id="rId13"/>
    <p:sldId id="385" r:id="rId14"/>
    <p:sldId id="392" r:id="rId15"/>
    <p:sldId id="396" r:id="rId16"/>
    <p:sldId id="393" r:id="rId17"/>
    <p:sldId id="391" r:id="rId18"/>
    <p:sldId id="397" r:id="rId19"/>
    <p:sldId id="387" r:id="rId20"/>
    <p:sldId id="389" r:id="rId21"/>
    <p:sldId id="367" r:id="rId22"/>
    <p:sldId id="384" r:id="rId23"/>
    <p:sldId id="369" r:id="rId24"/>
    <p:sldId id="372" r:id="rId25"/>
    <p:sldId id="373" r:id="rId26"/>
    <p:sldId id="376" r:id="rId27"/>
    <p:sldId id="381" r:id="rId28"/>
    <p:sldId id="382" r:id="rId29"/>
    <p:sldId id="383" r:id="rId30"/>
    <p:sldId id="365" r:id="rId31"/>
    <p:sldId id="370" r:id="rId32"/>
    <p:sldId id="378" r:id="rId33"/>
    <p:sldId id="374" r:id="rId34"/>
    <p:sldId id="377" r:id="rId35"/>
    <p:sldId id="375" r:id="rId36"/>
    <p:sldId id="380" r:id="rId37"/>
    <p:sldId id="371" r:id="rId38"/>
    <p:sldId id="379" r:id="rId39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uptteil" id="{9E1E885B-5832-4E8C-992D-EC84F392FBB4}">
          <p14:sldIdLst>
            <p14:sldId id="257"/>
            <p14:sldId id="394"/>
            <p14:sldId id="360"/>
            <p14:sldId id="390"/>
            <p14:sldId id="388"/>
            <p14:sldId id="395"/>
            <p14:sldId id="366"/>
            <p14:sldId id="368"/>
            <p14:sldId id="385"/>
            <p14:sldId id="392"/>
            <p14:sldId id="396"/>
            <p14:sldId id="393"/>
          </p14:sldIdLst>
        </p14:section>
        <p14:section name="zusatz_schaubilder" id="{F2190397-5179-447D-B8CD-3553ADDB7292}">
          <p14:sldIdLst>
            <p14:sldId id="391"/>
            <p14:sldId id="397"/>
            <p14:sldId id="387"/>
            <p14:sldId id="389"/>
            <p14:sldId id="367"/>
            <p14:sldId id="384"/>
            <p14:sldId id="369"/>
            <p14:sldId id="372"/>
            <p14:sldId id="373"/>
            <p14:sldId id="376"/>
            <p14:sldId id="381"/>
            <p14:sldId id="382"/>
            <p14:sldId id="383"/>
          </p14:sldIdLst>
        </p14:section>
        <p14:section name="zusatz_screenshots" id="{B17221F7-530F-465D-9A22-F6AB703B3F6E}">
          <p14:sldIdLst>
            <p14:sldId id="365"/>
            <p14:sldId id="370"/>
            <p14:sldId id="378"/>
            <p14:sldId id="374"/>
            <p14:sldId id="377"/>
          </p14:sldIdLst>
        </p14:section>
        <p14:section name="zusatz_uml" id="{6B393017-57DD-4935-9DF5-7EBBEE3C8CC6}">
          <p14:sldIdLst>
            <p14:sldId id="375"/>
            <p14:sldId id="380"/>
            <p14:sldId id="371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chim Dorschel" initials="JD" lastIdx="4" clrIdx="0">
    <p:extLst>
      <p:ext uri="{19B8F6BF-5375-455C-9EA6-DF929625EA0E}">
        <p15:presenceInfo xmlns:p15="http://schemas.microsoft.com/office/powerpoint/2012/main" userId="S-1-5-21-2218468078-3645360563-3684237417-14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E599"/>
    <a:srgbClr val="9DB9D3"/>
    <a:srgbClr val="FFC7E5"/>
    <a:srgbClr val="CCC1A4"/>
    <a:srgbClr val="FFFF93"/>
    <a:srgbClr val="FFFFCC"/>
    <a:srgbClr val="FFFF66"/>
    <a:srgbClr val="FFFFFF"/>
    <a:srgbClr val="FF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9" autoAdjust="0"/>
    <p:restoredTop sz="81851" autoAdjust="0"/>
  </p:normalViewPr>
  <p:slideViewPr>
    <p:cSldViewPr snapToGrid="0" showGuides="1">
      <p:cViewPr varScale="1">
        <p:scale>
          <a:sx n="86" d="100"/>
          <a:sy n="86" d="100"/>
        </p:scale>
        <p:origin x="720" y="90"/>
      </p:cViewPr>
      <p:guideLst>
        <p:guide orient="horz" pos="120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91" y="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/>
          <a:lstStyle>
            <a:lvl1pPr algn="r">
              <a:defRPr sz="1200"/>
            </a:lvl1pPr>
          </a:lstStyle>
          <a:p>
            <a:fld id="{C613CD1A-BD03-431E-8149-2BA95C241B5B}" type="datetimeFigureOut">
              <a:rPr lang="de-DE" smtClean="0"/>
              <a:t>23.09.2021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6" tIns="45698" rIns="91396" bIns="4569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2" y="4776788"/>
            <a:ext cx="5438775" cy="3908425"/>
          </a:xfrm>
          <a:prstGeom prst="rect">
            <a:avLst/>
          </a:prstGeom>
        </p:spPr>
        <p:txBody>
          <a:bodyPr vert="horz" lIns="91396" tIns="45698" rIns="91396" bIns="4569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91" y="942975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 anchor="b"/>
          <a:lstStyle>
            <a:lvl1pPr algn="r">
              <a:defRPr sz="1200"/>
            </a:lvl1pPr>
          </a:lstStyle>
          <a:p>
            <a:fld id="{4DDF3212-7778-4CE9-812A-0FC480516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36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Todo</a:t>
            </a:r>
            <a:r>
              <a:rPr lang="de-DE" dirty="0"/>
              <a:t> Datum checken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Kolloquium insg. 30 Minuten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12 bis max. 15 Minuten Vortrag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Rest Fragen beantworten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40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Todo</a:t>
            </a:r>
            <a:r>
              <a:rPr lang="de-DE" dirty="0"/>
              <a:t> Datum checken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Kolloquium insg. 30 Minuten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12 bis max. 15 Minuten Vortrag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Rest Fragen beantworten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81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Expl. Eigenschaften: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Kapselung von Datenquellen (standardisierte Adapter zu Datenbanken, Message </a:t>
            </a:r>
            <a:r>
              <a:rPr lang="de-DE" noProof="0" dirty="0" err="1"/>
              <a:t>Queueing</a:t>
            </a:r>
            <a:r>
              <a:rPr lang="de-DE" noProof="0" dirty="0"/>
              <a:t>, Verzeichnis-Diensten, Anwendungen)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Schnittstellen zu höherwertigen Diensten: Asynchrone Kommunikation, Transaktionsverarbeitung, Datentransformation und Persistenz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impliziten Eigenschaften: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Skalierbarkeit, ohne die Anwendung modifizieren zu müssen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Monitoring-, Kalibrierungs-, </a:t>
            </a:r>
            <a:r>
              <a:rPr lang="de-DE" noProof="0" dirty="0" err="1"/>
              <a:t>Logging</a:t>
            </a:r>
            <a:r>
              <a:rPr lang="de-DE" noProof="0" dirty="0"/>
              <a:t>- und Management-Funktionen zur Laufzeit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Software Lifecycle Management (</a:t>
            </a:r>
            <a:r>
              <a:rPr lang="de-DE" noProof="0" dirty="0" err="1"/>
              <a:t>Delivery</a:t>
            </a:r>
            <a:r>
              <a:rPr lang="de-DE" noProof="0" dirty="0"/>
              <a:t>, </a:t>
            </a:r>
            <a:r>
              <a:rPr lang="de-DE" noProof="0" dirty="0" err="1"/>
              <a:t>Deployment</a:t>
            </a:r>
            <a:r>
              <a:rPr lang="de-DE" noProof="0" dirty="0"/>
              <a:t>, Patches, Upgrades)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Arbeitsweise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 err="1"/>
              <a:t>Wildfly</a:t>
            </a:r>
            <a:r>
              <a:rPr lang="de-DE" noProof="0" dirty="0"/>
              <a:t> in </a:t>
            </a:r>
            <a:r>
              <a:rPr lang="de-DE" noProof="0" dirty="0" err="1"/>
              <a:t>Dev</a:t>
            </a:r>
            <a:r>
              <a:rPr lang="de-DE" noProof="0" dirty="0"/>
              <a:t>, </a:t>
            </a:r>
            <a:r>
              <a:rPr lang="de-DE" noProof="0" dirty="0" err="1"/>
              <a:t>JBoss</a:t>
            </a:r>
            <a:r>
              <a:rPr lang="de-DE" noProof="0" dirty="0"/>
              <a:t> in </a:t>
            </a:r>
            <a:r>
              <a:rPr lang="de-DE" noProof="0" dirty="0" err="1"/>
              <a:t>Production</a:t>
            </a:r>
            <a:endParaRPr lang="de-DE" noProof="0" dirty="0"/>
          </a:p>
          <a:p>
            <a:pPr marL="171450" indent="-171450">
              <a:buFontTx/>
              <a:buChar char="-"/>
            </a:pPr>
            <a:r>
              <a:rPr lang="en-US" dirty="0"/>
              <a:t>Application Server: .</a:t>
            </a:r>
            <a:r>
              <a:rPr lang="de-DE" noProof="0" dirty="0"/>
              <a:t>war</a:t>
            </a:r>
            <a:r>
              <a:rPr lang="en-US" dirty="0"/>
              <a:t> </a:t>
            </a:r>
            <a:r>
              <a:rPr lang="en-US" dirty="0" err="1"/>
              <a:t>Dateien</a:t>
            </a:r>
            <a:r>
              <a:rPr lang="en-US" dirty="0"/>
              <a:t> deployed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Bietet Laufzeitumgebung in der die Anwendung ausgeführt werden kann</a:t>
            </a:r>
          </a:p>
          <a:p>
            <a:pPr marL="628650" lvl="1" indent="-171450">
              <a:buFontTx/>
              <a:buChar char="-"/>
            </a:pPr>
            <a:r>
              <a:rPr lang="de-DE" noProof="0" dirty="0" err="1"/>
              <a:t>Jboss</a:t>
            </a:r>
            <a:r>
              <a:rPr lang="de-DE" noProof="0" dirty="0"/>
              <a:t> bietet standardisierte Schnittstellen für festgelegten Java-Enterprise-Standard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Loadbalancer: </a:t>
            </a:r>
            <a:r>
              <a:rPr lang="de-DE" noProof="0" dirty="0" err="1"/>
              <a:t>gleichmässiges</a:t>
            </a:r>
            <a:r>
              <a:rPr lang="de-DE" noProof="0" dirty="0"/>
              <a:t> Aufteilen der Last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Instanzen besitzen max. / min. </a:t>
            </a:r>
            <a:r>
              <a:rPr lang="de-DE" noProof="0" dirty="0" err="1"/>
              <a:t>Poolsize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Request-Queue befüllt wenn max. </a:t>
            </a:r>
            <a:r>
              <a:rPr lang="de-DE" noProof="0" dirty="0" err="1"/>
              <a:t>Poolsize</a:t>
            </a:r>
            <a:r>
              <a:rPr lang="de-DE" noProof="0" dirty="0"/>
              <a:t> bereits erreicht</a:t>
            </a:r>
          </a:p>
          <a:p>
            <a:pPr marL="0" indent="0">
              <a:buFontTx/>
              <a:buNone/>
            </a:pPr>
            <a:endParaRPr lang="de-DE" noProof="0" dirty="0"/>
          </a:p>
          <a:p>
            <a:pPr marL="0" indent="0">
              <a:buFontTx/>
              <a:buNone/>
            </a:pPr>
            <a:r>
              <a:rPr lang="de-DE" noProof="0" dirty="0"/>
              <a:t>Probleme</a:t>
            </a:r>
          </a:p>
          <a:p>
            <a:pPr marL="171450" indent="-171450">
              <a:buFontTx/>
              <a:buChar char="-"/>
            </a:pPr>
            <a:r>
              <a:rPr lang="de-DE" noProof="0" dirty="0"/>
              <a:t>Beschriebene Architektur klassischer Monolith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Anwendung wird mittels einer einzigen </a:t>
            </a:r>
            <a:r>
              <a:rPr lang="de-DE" noProof="0" dirty="0" err="1"/>
              <a:t>Codebase</a:t>
            </a:r>
            <a:r>
              <a:rPr lang="de-DE" noProof="0" dirty="0"/>
              <a:t> entwickelt, gebaut und </a:t>
            </a:r>
            <a:r>
              <a:rPr lang="de-DE" noProof="0" dirty="0" err="1"/>
              <a:t>deployed</a:t>
            </a:r>
            <a:endParaRPr lang="de-DE" noProof="0" dirty="0"/>
          </a:p>
          <a:p>
            <a:pPr marL="171450" lvl="0" indent="-171450">
              <a:buFontTx/>
              <a:buChar char="-"/>
            </a:pPr>
            <a:r>
              <a:rPr lang="de-DE" noProof="0" dirty="0"/>
              <a:t>Alternative: service-basierte Designstruktur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Mittels Containern ermöglichte Umgebung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Skalierte Entwicklung: 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Jeder Mitarbeiter benötigt grundlegendes Verständnis des ges. Codes</a:t>
            </a:r>
          </a:p>
          <a:p>
            <a:pPr marL="628650" lvl="1" indent="-171450">
              <a:buFontTx/>
              <a:buChar char="-"/>
            </a:pPr>
            <a:r>
              <a:rPr lang="de-DE" noProof="0" dirty="0" err="1"/>
              <a:t>Mergekonflikte</a:t>
            </a:r>
            <a:r>
              <a:rPr lang="de-DE" noProof="0" dirty="0"/>
              <a:t> während Entwicklungszeit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Designprinzipien (lose Kopplung, Modularisierung etc.) sollen dem vorbeugen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Prinzipien </a:t>
            </a:r>
            <a:r>
              <a:rPr lang="de-DE" noProof="0" dirty="0" err="1"/>
              <a:t>warden</a:t>
            </a:r>
            <a:r>
              <a:rPr lang="de-DE" noProof="0" dirty="0"/>
              <a:t> nicht explizit erzwungen, werden mit der Zeit vernachlässigt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Service-basierte Entwurf erzwingt Implementierung klarer Schnittstellen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Unabhängiges </a:t>
            </a:r>
            <a:r>
              <a:rPr lang="de-DE" noProof="0" dirty="0" err="1"/>
              <a:t>Deployment</a:t>
            </a:r>
            <a:r>
              <a:rPr lang="de-DE" noProof="0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Monolith mittels einzelnen </a:t>
            </a:r>
            <a:r>
              <a:rPr lang="de-DE" noProof="0" dirty="0" err="1"/>
              <a:t>Artifacts</a:t>
            </a:r>
            <a:r>
              <a:rPr lang="de-DE" noProof="0" dirty="0"/>
              <a:t> </a:t>
            </a:r>
            <a:r>
              <a:rPr lang="de-DE" noProof="0" dirty="0" err="1"/>
              <a:t>deployed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Problematisch 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Wenn neue Funktionalität </a:t>
            </a:r>
            <a:r>
              <a:rPr lang="de-DE" noProof="0" dirty="0" err="1"/>
              <a:t>deployed</a:t>
            </a:r>
            <a:r>
              <a:rPr lang="de-DE" noProof="0" dirty="0"/>
              <a:t> wird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Einzelne Teile der Applikation häufiger verändert </a:t>
            </a:r>
            <a:r>
              <a:rPr lang="de-DE" noProof="0" dirty="0" err="1"/>
              <a:t>warden</a:t>
            </a:r>
            <a:r>
              <a:rPr lang="de-DE" noProof="0" dirty="0"/>
              <a:t> als andere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Ges. Applikation muss neu </a:t>
            </a:r>
            <a:r>
              <a:rPr lang="de-DE" noProof="0" dirty="0" err="1"/>
              <a:t>deployed</a:t>
            </a:r>
            <a:r>
              <a:rPr lang="de-DE" noProof="0" dirty="0"/>
              <a:t> </a:t>
            </a:r>
            <a:r>
              <a:rPr lang="de-DE" noProof="0" dirty="0" err="1"/>
              <a:t>warden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Veränderungen müssen dahingehend überprüft werden ob bereits bestehende Module beeinflusst </a:t>
            </a:r>
            <a:r>
              <a:rPr lang="de-DE" noProof="0" dirty="0" err="1"/>
              <a:t>warden</a:t>
            </a:r>
            <a:endParaRPr lang="de-DE" noProof="0" dirty="0"/>
          </a:p>
          <a:p>
            <a:pPr marL="1085850" lvl="2" indent="-171450">
              <a:buFontTx/>
              <a:buChar char="-"/>
            </a:pPr>
            <a:r>
              <a:rPr lang="de-DE" noProof="0" dirty="0"/>
              <a:t>Service-basierter Ansatz braucht nur die neu hinzugefügte Funktionalität zu überprüfen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Skalierung einer Produktivumgebung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In </a:t>
            </a:r>
            <a:r>
              <a:rPr lang="de-DE" noProof="0" dirty="0" err="1"/>
              <a:t>monol</a:t>
            </a:r>
            <a:r>
              <a:rPr lang="de-DE" noProof="0" dirty="0"/>
              <a:t>. nur möglich indem der </a:t>
            </a:r>
            <a:r>
              <a:rPr lang="de-DE" noProof="0" dirty="0" err="1"/>
              <a:t>ausfürbare</a:t>
            </a:r>
            <a:r>
              <a:rPr lang="de-DE" noProof="0" dirty="0"/>
              <a:t> Code auf zus. Servern </a:t>
            </a:r>
            <a:r>
              <a:rPr lang="de-DE" noProof="0" dirty="0" err="1"/>
              <a:t>deployed</a:t>
            </a:r>
            <a:r>
              <a:rPr lang="de-DE" noProof="0" dirty="0"/>
              <a:t> wird (horizontale Skalierung)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Jede Kopie nutzt die gleiche Ressourcenanzahl (ineffizientes Design)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Keine dynamische Anpassungen an geg. Last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Es wird komplette Instanz hochgefahren, selbst wenn nur einzelne Teile skaliert </a:t>
            </a:r>
            <a:r>
              <a:rPr lang="de-DE" noProof="0" dirty="0" err="1"/>
              <a:t>warden</a:t>
            </a:r>
            <a:r>
              <a:rPr lang="de-DE" noProof="0" dirty="0"/>
              <a:t> müssten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Service-basierter Ansatz bietet dynamische Skalierung auf Abruf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Skalierung so schnell wie möglich (da nur betreffende Komponente hochgefahren)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047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Schnittstelle: sowohl physikalisch als auch virtuell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Middleware: ESBs &amp; Message Queues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8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48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041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043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4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39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Begriffserklärung: Cloud</a:t>
            </a:r>
          </a:p>
          <a:p>
            <a:pPr marL="171450" indent="-171450">
              <a:buFontTx/>
              <a:buChar char="-"/>
            </a:pPr>
            <a:r>
              <a:rPr lang="de-DE" noProof="0" dirty="0"/>
              <a:t>Cloud Infrastruktur bezieht sich auf die Abstraktion der Unternehmensinfrastruktur von konkreter Hardware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Auch: Infrastructure-</a:t>
            </a:r>
            <a:r>
              <a:rPr lang="de-DE" noProof="0" dirty="0" err="1"/>
              <a:t>as</a:t>
            </a:r>
            <a:r>
              <a:rPr lang="de-DE" noProof="0" dirty="0"/>
              <a:t>-a-Service (IaaS</a:t>
            </a:r>
            <a:r>
              <a:rPr lang="de-DE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Private Cloud: Hauseigene Hardware virtualisiert in eigenen Rechenzentren betrieben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Grenze zur traditionellen Infrastruktur: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API-Schnitts zur Verwaltung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Oder SDKs wie </a:t>
            </a:r>
            <a:r>
              <a:rPr lang="de-DE" dirty="0" err="1"/>
              <a:t>z.B</a:t>
            </a:r>
            <a:r>
              <a:rPr lang="de-DE" dirty="0"/>
              <a:t> </a:t>
            </a:r>
            <a:r>
              <a:rPr lang="de-DE" dirty="0" err="1"/>
              <a:t>Vmware</a:t>
            </a:r>
            <a:r>
              <a:rPr lang="de-DE" dirty="0"/>
              <a:t>, vSphere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Public Cloud: externer Dienstleister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Wartung / Instandhaltung nicht mehr Sache des 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Hybrid Cloud: Mischung beider Varianten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Bspw. Login Token Generierung in privater Cloud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Business Logik in </a:t>
            </a:r>
            <a:r>
              <a:rPr lang="de-DE" dirty="0" err="1"/>
              <a:t>public</a:t>
            </a:r>
            <a:r>
              <a:rPr lang="de-DE" dirty="0"/>
              <a:t> Cloud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Serverless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Abstraktionsstufe zu Cloud / Infrastructure-</a:t>
            </a:r>
            <a:r>
              <a:rPr lang="de-DE" dirty="0" err="1"/>
              <a:t>as</a:t>
            </a:r>
            <a:r>
              <a:rPr lang="de-DE" dirty="0"/>
              <a:t>-a-Service Plattformen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Auch: </a:t>
            </a:r>
            <a:r>
              <a:rPr lang="de-DE" dirty="0" err="1"/>
              <a:t>Function</a:t>
            </a:r>
            <a:r>
              <a:rPr lang="de-DE" dirty="0"/>
              <a:t>-</a:t>
            </a:r>
            <a:r>
              <a:rPr lang="de-DE" dirty="0" err="1"/>
              <a:t>as</a:t>
            </a:r>
            <a:r>
              <a:rPr lang="de-DE" dirty="0"/>
              <a:t>-a-Service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Genau wie IaaS mit zus. Funktionalität des automatischen Verwaltens von benötigten Instanzen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Instanzen können je nach Bedarf hoch oder heruntergefahren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04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53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Freestyle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11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44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Zwei Lasttests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Payment-Nachrichten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direkte Anweisungen durch den Benutzer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Latenzzeit als Durchschnitt über alle erhaltenen Werte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38,4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61,8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Nachrichteneingang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Node.js – 35,0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Spring Boot – 58,8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Verarbeitungsdauer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388 Millisekunden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29 Millisekunden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Skalierungsdauer beschreibt den Zeitraum zum Hochfahren eines Containers einer Technologie.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Services beschreibt die gesamtdurchschnittliche Dauer.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Skalierungsstufe beschreibt die durchschnittliche Dauer nach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Größe des Bursts.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Containeranzahl beschreibt die durchschnittliche Dauer pro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Containeranzahl.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allen Kategorien sind die Initialisierungszeiten der Node.js Technologie geringer als die der Spring Boot Technologie.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3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Zwei Lasttests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Payment-Nachrichten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direkte Anweisungen durch den Benutzer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Latenzzeit als Durchschnitt über alle erhaltenen Werte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38,4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61,8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Nachrichteneingang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Node.js – 35,0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Spring Boot – 58,8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Verarbeitungsdauer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388 Millisekunden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29 Millisekunden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Skalierungsdauer beschreibt den Zeitraum zum Hochfahren eines Containers einer Technologie.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Services beschreibt die gesamtdurchschnittliche Dauer.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Skalierungsstufe beschreibt die durchschnittliche Dauer nach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Größe des Bursts.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Containeranzahl beschreibt die durchschnittliche Dauer pro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Containeranzahl.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allen Kategorien sind die Initialisierungszeiten der Node.js Technologie geringer als die der Spring Boot Technologie.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11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8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Abschnit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3172" y="197883"/>
            <a:ext cx="1120116" cy="581769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0281139" y="6122781"/>
            <a:ext cx="1732149" cy="675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5" name="Gerade Verbindung 14"/>
          <p:cNvCxnSpPr/>
          <p:nvPr/>
        </p:nvCxnSpPr>
        <p:spPr>
          <a:xfrm>
            <a:off x="666797" y="1953052"/>
            <a:ext cx="11390727" cy="12704"/>
          </a:xfrm>
          <a:prstGeom prst="line">
            <a:avLst/>
          </a:prstGeom>
          <a:ln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666797" y="3213456"/>
            <a:ext cx="11390727" cy="12704"/>
          </a:xfrm>
          <a:prstGeom prst="line">
            <a:avLst/>
          </a:prstGeom>
          <a:ln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398348" y="2195948"/>
            <a:ext cx="11289452" cy="882812"/>
          </a:xfrm>
        </p:spPr>
        <p:txBody>
          <a:bodyPr/>
          <a:lstStyle>
            <a:lvl1pPr>
              <a:defRPr sz="2000" baseline="0">
                <a:solidFill>
                  <a:srgbClr val="FF3399"/>
                </a:solidFill>
              </a:defRPr>
            </a:lvl1pPr>
          </a:lstStyle>
          <a:p>
            <a:r>
              <a:rPr lang="de-DE" dirty="0"/>
              <a:t>Folientitel bearbeiten</a:t>
            </a:r>
            <a:br>
              <a:rPr lang="de-DE" dirty="0"/>
            </a:br>
            <a:r>
              <a:rPr lang="de-DE" dirty="0"/>
              <a:t>&lt;&lt;Kunde&gt;&gt; - DPS Engineering GmbH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9569" y="3338818"/>
            <a:ext cx="11268231" cy="26744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8673" y="382440"/>
            <a:ext cx="3174071" cy="41451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0656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8C26-B4E6-426A-BFEB-64E315722594}" type="datetime1">
              <a:rPr lang="de-DE" smtClean="0"/>
              <a:t>23.09.2021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1743487" cy="506239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85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" b="5773"/>
          <a:stretch/>
        </p:blipFill>
        <p:spPr>
          <a:xfrm>
            <a:off x="0" y="0"/>
            <a:ext cx="12192000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A81A-C2B1-46AC-AE74-2B55BF19628A}" type="datetime1">
              <a:rPr lang="de-DE" smtClean="0"/>
              <a:t>23.09.2021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50581" y="898544"/>
            <a:ext cx="3309078" cy="7200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7174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6172" y="1980000"/>
            <a:ext cx="11743487" cy="393260"/>
          </a:xfrm>
        </p:spPr>
        <p:txBody>
          <a:bodyPr/>
          <a:lstStyle/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2321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D084-6AB9-48F2-93F6-EFCDDED1FBB7}" type="datetime1">
              <a:rPr lang="de-DE" smtClean="0"/>
              <a:t>23.09.2021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50581" y="898544"/>
            <a:ext cx="3309078" cy="7200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5496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6172" y="1980000"/>
            <a:ext cx="11743487" cy="3932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309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174" y="1212575"/>
            <a:ext cx="5760000" cy="506239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212575"/>
            <a:ext cx="5760000" cy="50623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2A47-BBF0-40EF-9801-83EDB89F85EE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58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Grafik/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E8F-CE56-4C8A-B59F-ECC243700C50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85692" y="1292400"/>
            <a:ext cx="3766154" cy="4990953"/>
          </a:xfrm>
        </p:spPr>
        <p:txBody>
          <a:bodyPr/>
          <a:lstStyle/>
          <a:p>
            <a:r>
              <a:rPr lang="de-DE"/>
              <a:t>Grafik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sz="half" idx="1"/>
          </p:nvPr>
        </p:nvSpPr>
        <p:spPr>
          <a:xfrm>
            <a:off x="4053126" y="1212575"/>
            <a:ext cx="7906533" cy="507077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10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6517-FE76-4284-A6D7-A6087C677DF5}" type="datetime1">
              <a:rPr lang="de-DE" smtClean="0"/>
              <a:t>23.09.2021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6"/>
          </p:nvPr>
        </p:nvSpPr>
        <p:spPr>
          <a:xfrm>
            <a:off x="4204839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7"/>
          </p:nvPr>
        </p:nvSpPr>
        <p:spPr>
          <a:xfrm>
            <a:off x="8193506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2751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Grafik/Text DPS-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" y="1179444"/>
            <a:ext cx="130482" cy="523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7F5-24F3-48B6-801A-9146D9102502}" type="datetime1">
              <a:rPr lang="de-DE" smtClean="0"/>
              <a:t>23.09.2021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3338"/>
            <a:ext cx="3987692" cy="4850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8204308" y="1293337"/>
            <a:ext cx="3987692" cy="485028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102154" y="1293338"/>
            <a:ext cx="3987692" cy="48502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02154" y="4220818"/>
            <a:ext cx="3987692" cy="1922809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04308" y="4220817"/>
            <a:ext cx="3987692" cy="1922808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4220818"/>
            <a:ext cx="3987692" cy="1922809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875270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- DPS-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248-BDFF-4466-9C95-37ECA73C4233}" type="datetime1">
              <a:rPr lang="de-DE" smtClean="0"/>
              <a:t>23.09.2021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5749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1743487" cy="5070779"/>
          </a:xfrm>
        </p:spPr>
        <p:txBody>
          <a:bodyPr/>
          <a:lstStyle>
            <a:lvl3pPr>
              <a:defRPr>
                <a:solidFill>
                  <a:srgbClr val="7F7F7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" b="5773"/>
          <a:stretch/>
        </p:blipFill>
        <p:spPr>
          <a:xfrm>
            <a:off x="0" y="0"/>
            <a:ext cx="12192000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959A-ACAA-4DCD-A10E-9278E2809D2F}" type="datetime1">
              <a:rPr lang="de-DE" smtClean="0"/>
              <a:t>23.09.2021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6335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16172" y="1980000"/>
            <a:ext cx="11743487" cy="39326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2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174" y="1212574"/>
            <a:ext cx="5760000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212574"/>
            <a:ext cx="5760000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7C5EBE-EC45-41E7-B2EB-110DE38DEC04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50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Grafik/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85692" y="1292400"/>
            <a:ext cx="3766154" cy="4990954"/>
          </a:xfrm>
        </p:spPr>
        <p:txBody>
          <a:bodyPr/>
          <a:lstStyle/>
          <a:p>
            <a:r>
              <a:rPr lang="de-DE"/>
              <a:t>Grafik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sz="half" idx="1"/>
          </p:nvPr>
        </p:nvSpPr>
        <p:spPr>
          <a:xfrm>
            <a:off x="4053126" y="1212574"/>
            <a:ext cx="7906533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4B70A8-8344-4A34-810F-7A9DCD406A26}" type="datetime1">
              <a:rPr lang="de-DE" smtClean="0"/>
              <a:t>23.09.2021</a:t>
            </a:fld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43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3766154" cy="492152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6"/>
          </p:nvPr>
        </p:nvSpPr>
        <p:spPr>
          <a:xfrm>
            <a:off x="4204839" y="1212575"/>
            <a:ext cx="3766154" cy="492152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7"/>
          </p:nvPr>
        </p:nvSpPr>
        <p:spPr>
          <a:xfrm>
            <a:off x="8193506" y="1212575"/>
            <a:ext cx="3766154" cy="492152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06F742-6DB8-4B59-9AEC-3207D7CCAB0B}" type="datetime1">
              <a:rPr lang="de-DE" smtClean="0"/>
              <a:t>23.09.2021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8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Grafik/Text DPS-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102154" y="1293337"/>
            <a:ext cx="3987692" cy="484076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9" name="Rechteck 8"/>
          <p:cNvSpPr/>
          <p:nvPr/>
        </p:nvSpPr>
        <p:spPr>
          <a:xfrm>
            <a:off x="1" y="1179444"/>
            <a:ext cx="130482" cy="523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3338"/>
            <a:ext cx="3987692" cy="48407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8204308" y="1293337"/>
            <a:ext cx="3987692" cy="484076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02154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04308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4AEC4C-9452-42F1-A466-3AAF02708E98}" type="datetime1">
              <a:rPr lang="de-DE" smtClean="0"/>
              <a:t>23.09.2021</a:t>
            </a:fld>
            <a:endParaRPr lang="de-DE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8390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 - DPS-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3EF982-B1C3-47E7-9AD7-18642D776D16}" type="datetime1">
              <a:rPr lang="de-DE" smtClean="0"/>
              <a:t>23.09.2021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06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bschnit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427" y="197883"/>
            <a:ext cx="1287861" cy="668893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0152185" y="6038851"/>
            <a:ext cx="1861104" cy="759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66797" y="1953052"/>
            <a:ext cx="11390727" cy="12704"/>
          </a:xfrm>
          <a:prstGeom prst="line">
            <a:avLst/>
          </a:prstGeom>
          <a:ln>
            <a:solidFill>
              <a:srgbClr val="ABA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666797" y="3213456"/>
            <a:ext cx="11390727" cy="12704"/>
          </a:xfrm>
          <a:prstGeom prst="line">
            <a:avLst/>
          </a:prstGeom>
          <a:ln>
            <a:solidFill>
              <a:srgbClr val="ABA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8348" y="2195948"/>
            <a:ext cx="11289452" cy="882812"/>
          </a:xfrm>
        </p:spPr>
        <p:txBody>
          <a:bodyPr/>
          <a:lstStyle>
            <a:lvl1pPr>
              <a:defRPr sz="2000" baseline="0">
                <a:solidFill>
                  <a:srgbClr val="ABA274"/>
                </a:solidFill>
              </a:defRPr>
            </a:lvl1pPr>
          </a:lstStyle>
          <a:p>
            <a:r>
              <a:rPr lang="de-DE" dirty="0"/>
              <a:t>Folientitel bearbeiten</a:t>
            </a:r>
            <a:br>
              <a:rPr lang="de-DE" dirty="0"/>
            </a:br>
            <a:r>
              <a:rPr lang="de-DE" dirty="0"/>
              <a:t>&lt;&lt;Kunde&gt;&gt; - DPS Engineering GmbH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9569" y="3338818"/>
            <a:ext cx="11268231" cy="307978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8673" y="382440"/>
            <a:ext cx="3174071" cy="41451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3146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174" y="317150"/>
            <a:ext cx="8216287" cy="378800"/>
          </a:xfrm>
          <a:prstGeom prst="rect">
            <a:avLst/>
          </a:prstGeom>
        </p:spPr>
        <p:txBody>
          <a:bodyPr vert="horz" lIns="180000" tIns="0" rIns="91440" bIns="45720" rtlCol="0" anchor="t" anchorCtr="0">
            <a:noAutofit/>
          </a:bodyPr>
          <a:lstStyle/>
          <a:p>
            <a:r>
              <a:rPr lang="de-DE" dirty="0"/>
              <a:t>Folien-Titel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174" y="1290765"/>
            <a:ext cx="11741538" cy="4995931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/>
          <a:p>
            <a:pPr lvl="0"/>
            <a:r>
              <a:rPr lang="de-DE" dirty="0"/>
              <a:t>Inhalt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362550"/>
            <a:ext cx="88615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BA4B03-B363-4239-B935-F2B4853E533A}" type="datetime1">
              <a:rPr lang="de-DE" smtClean="0"/>
              <a:t>23.09.2021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0379644" y="6517680"/>
            <a:ext cx="93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aseline="0">
                <a:solidFill>
                  <a:srgbClr val="7F7F7F"/>
                </a:solidFill>
                <a:latin typeface="DINPro" charset="0"/>
              </a:rPr>
              <a:t>|</a:t>
            </a:r>
          </a:p>
        </p:txBody>
      </p:sp>
      <p:pic>
        <p:nvPicPr>
          <p:cNvPr id="11" name="Bild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47" y="6286697"/>
            <a:ext cx="786890" cy="3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baseline="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E5007D"/>
        </a:buClr>
        <a:buFontTx/>
        <a:buNone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68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2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0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52500" indent="-250825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18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174" y="317150"/>
            <a:ext cx="8216287" cy="378800"/>
          </a:xfrm>
          <a:prstGeom prst="rect">
            <a:avLst/>
          </a:prstGeom>
        </p:spPr>
        <p:txBody>
          <a:bodyPr vert="horz" lIns="180000" tIns="0" rIns="91440" bIns="45720" rtlCol="0" anchor="t" anchorCtr="0">
            <a:noAutofit/>
          </a:bodyPr>
          <a:lstStyle/>
          <a:p>
            <a:r>
              <a:rPr lang="de-DE" dirty="0"/>
              <a:t>Folien-Titel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174" y="1290766"/>
            <a:ext cx="11741538" cy="4995931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/>
          <a:p>
            <a:pPr lvl="0"/>
            <a:r>
              <a:rPr lang="de-DE" dirty="0"/>
              <a:t>Inhalt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1E1E29B-143A-4EE6-BDB2-1F557AEF61CC}" type="datetime1">
              <a:rPr lang="de-DE" smtClean="0"/>
              <a:t>23.09.2021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47" y="6286697"/>
            <a:ext cx="786890" cy="38487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379644" y="6517680"/>
            <a:ext cx="93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aseline="0">
                <a:solidFill>
                  <a:srgbClr val="7F7F7F"/>
                </a:solidFill>
                <a:latin typeface="DINPro" charset="0"/>
              </a:rPr>
              <a:t>|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362550"/>
            <a:ext cx="88615" cy="288000"/>
          </a:xfrm>
          <a:prstGeom prst="rect">
            <a:avLst/>
          </a:prstGeom>
          <a:solidFill>
            <a:srgbClr val="ABA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8894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baseline="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E5007D"/>
        </a:buClr>
        <a:buFontTx/>
        <a:buNone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68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2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0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52500" indent="-250825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18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Macon/serverless-bsc-thesis/blob/main/thesis/thesis_main.pdf" TargetMode="External"/><Relationship Id="rId2" Type="http://schemas.openxmlformats.org/officeDocument/2006/relationships/hyperlink" Target="https://github.com/derMacon/serverless-bsc-thesi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66" y="2195948"/>
            <a:ext cx="11289452" cy="882812"/>
          </a:xfrm>
        </p:spPr>
        <p:txBody>
          <a:bodyPr/>
          <a:lstStyle/>
          <a:p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Vergleich eines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Usecases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mit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Serverless</a:t>
            </a:r>
            <a:br>
              <a:rPr lang="de-DE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Technologie gegenüber Spring Boot Technologie</a:t>
            </a:r>
            <a:br>
              <a:rPr lang="de-DE" b="1" dirty="0"/>
            </a:br>
            <a:r>
              <a:rPr lang="de-DE" b="1" dirty="0"/>
              <a:t>am Beispiel von Instant Payments</a:t>
            </a: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b="1" dirty="0"/>
              <a:t>Silas Hoffmann</a:t>
            </a:r>
            <a:br>
              <a:rPr lang="de-DE" b="1" dirty="0"/>
            </a:br>
            <a:r>
              <a:rPr lang="de-DE" sz="1600" dirty="0"/>
              <a:t>12 September 2021</a:t>
            </a:r>
            <a:br>
              <a:rPr lang="de-DE" b="1" dirty="0"/>
            </a:br>
            <a:br>
              <a:rPr lang="de-DE" b="1" dirty="0"/>
            </a:b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13824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4543EF-1C96-49AD-8D43-5A4C09A0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Optimierungspotenz</a:t>
            </a:r>
            <a:r>
              <a:rPr lang="en-US" dirty="0" err="1"/>
              <a:t>ial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09F58-19A6-4D0F-BAFF-A71F01D12E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C4B75-4CDF-498D-9D30-76CEDC7B0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2" name="Tabelle 6">
            <a:extLst>
              <a:ext uri="{FF2B5EF4-FFF2-40B4-BE49-F238E27FC236}">
                <a16:creationId xmlns:a16="http://schemas.microsoft.com/office/drawing/2014/main" id="{5689FAB2-B50E-43C8-A13E-D4A166374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1125"/>
              </p:ext>
            </p:extLst>
          </p:nvPr>
        </p:nvGraphicFramePr>
        <p:xfrm>
          <a:off x="1987856" y="1823636"/>
          <a:ext cx="8216288" cy="275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144">
                  <a:extLst>
                    <a:ext uri="{9D8B030D-6E8A-4147-A177-3AD203B41FA5}">
                      <a16:colId xmlns:a16="http://schemas.microsoft.com/office/drawing/2014/main" val="1717026290"/>
                    </a:ext>
                  </a:extLst>
                </a:gridCol>
                <a:gridCol w="4108144">
                  <a:extLst>
                    <a:ext uri="{9D8B030D-6E8A-4147-A177-3AD203B41FA5}">
                      <a16:colId xmlns:a16="http://schemas.microsoft.com/office/drawing/2014/main" val="2412629702"/>
                    </a:ext>
                  </a:extLst>
                </a:gridCol>
              </a:tblGrid>
              <a:tr h="5838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Docker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Spring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70780"/>
                  </a:ext>
                </a:extLst>
              </a:tr>
              <a:tr h="100782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Ressourcenoptimierung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2400" dirty="0"/>
                        <a:t>Spring-Bean - Optimierung der Initialisierungsphase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361637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Ausführungsreihenfolge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39550"/>
                  </a:ext>
                </a:extLst>
              </a:tr>
              <a:tr h="5838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Design For Failure (chaos monkey etc.)</a:t>
                      </a:r>
                      <a:endParaRPr lang="de-D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1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8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7FEE83-9B89-472A-8B90-714AA0B84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728439"/>
            <a:ext cx="11743487" cy="4554915"/>
          </a:xfrm>
        </p:spPr>
        <p:txBody>
          <a:bodyPr/>
          <a:lstStyle/>
          <a:p>
            <a:pPr algn="ctr"/>
            <a:r>
              <a:rPr lang="en-US" dirty="0" err="1"/>
              <a:t>Gesammelte</a:t>
            </a:r>
            <a:r>
              <a:rPr lang="en-US" dirty="0"/>
              <a:t> </a:t>
            </a:r>
            <a:r>
              <a:rPr lang="en-US" dirty="0" err="1"/>
              <a:t>Unterlagen</a:t>
            </a:r>
            <a:r>
              <a:rPr lang="en-US" dirty="0"/>
              <a:t> </a:t>
            </a:r>
            <a:r>
              <a:rPr lang="en-US" dirty="0" err="1"/>
              <a:t>verf</a:t>
            </a:r>
            <a:r>
              <a:rPr lang="de-DE" dirty="0" err="1"/>
              <a:t>ügbar</a:t>
            </a:r>
            <a:r>
              <a:rPr lang="de-DE" dirty="0"/>
              <a:t> unter:</a:t>
            </a:r>
          </a:p>
          <a:p>
            <a:pPr algn="ctr"/>
            <a:r>
              <a:rPr lang="de-DE" dirty="0">
                <a:hlinkClick r:id="rId2"/>
              </a:rPr>
              <a:t>https://github.com/derMacon/serverless-bsc-thesis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Thesis – PDF verfügbar unter:</a:t>
            </a:r>
          </a:p>
          <a:p>
            <a:pPr algn="ctr"/>
            <a:r>
              <a:rPr lang="de-DE" dirty="0">
                <a:hlinkClick r:id="rId3"/>
              </a:rPr>
              <a:t>https://github.com/derMacon/serverless-bsc-thesis/blob/main/thesis/thesis_main.pdf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47C919-634A-4161-94F7-AC29CE2B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- </a:t>
            </a:r>
            <a:r>
              <a:rPr lang="en-US" dirty="0" err="1"/>
              <a:t>Unterlagen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6EAA27-CB60-49E9-A44F-9214FD1A8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7D313-8323-4AF1-9CDC-65AB387C7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64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66" y="2195948"/>
            <a:ext cx="11289452" cy="882812"/>
          </a:xfrm>
        </p:spPr>
        <p:txBody>
          <a:bodyPr/>
          <a:lstStyle/>
          <a:p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Vergleich eines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Usecases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mit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Serverless</a:t>
            </a:r>
            <a:br>
              <a:rPr lang="de-DE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Technologie gegenüber Spring Boot Technologie</a:t>
            </a:r>
            <a:br>
              <a:rPr lang="de-DE" b="1" dirty="0"/>
            </a:br>
            <a:r>
              <a:rPr lang="de-DE" b="1" dirty="0"/>
              <a:t>am Beispiel von Instant Payments</a:t>
            </a: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b="1" dirty="0"/>
              <a:t>Silas Hoffmann</a:t>
            </a:r>
            <a:br>
              <a:rPr lang="de-DE" b="1" dirty="0"/>
            </a:br>
            <a:r>
              <a:rPr lang="de-DE" sz="1600" dirty="0"/>
              <a:t>12 September 2021</a:t>
            </a:r>
            <a:br>
              <a:rPr lang="de-DE" b="1" dirty="0"/>
            </a:br>
            <a:br>
              <a:rPr lang="de-DE" b="1" dirty="0"/>
            </a:b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296963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8979EBC-584A-4A74-9640-E2158C6CA97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3679891"/>
              </p:ext>
            </p:extLst>
          </p:nvPr>
        </p:nvGraphicFramePr>
        <p:xfrm>
          <a:off x="811633" y="1063623"/>
          <a:ext cx="10568733" cy="33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79">
                  <a:extLst>
                    <a:ext uri="{9D8B030D-6E8A-4147-A177-3AD203B41FA5}">
                      <a16:colId xmlns:a16="http://schemas.microsoft.com/office/drawing/2014/main" val="418060731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718916225"/>
                    </a:ext>
                  </a:extLst>
                </a:gridCol>
                <a:gridCol w="2067354">
                  <a:extLst>
                    <a:ext uri="{9D8B030D-6E8A-4147-A177-3AD203B41FA5}">
                      <a16:colId xmlns:a16="http://schemas.microsoft.com/office/drawing/2014/main" val="3425736351"/>
                    </a:ext>
                  </a:extLst>
                </a:gridCol>
              </a:tblGrid>
              <a:tr h="5057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Eigenschaft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Serverless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Application Server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06792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Skalierung innerhalb einer Produktivumgebung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07773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Unabhängiges </a:t>
                      </a:r>
                      <a:r>
                        <a:rPr lang="de-DE" sz="2400" dirty="0" err="1"/>
                        <a:t>Deployment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30866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Skalierte 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45402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r>
                        <a:rPr lang="en-US" sz="2400" dirty="0" err="1"/>
                        <a:t>Konfigurationsoverhead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818014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r>
                        <a:rPr lang="en-US" sz="2400" dirty="0"/>
                        <a:t>Performance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58379"/>
                  </a:ext>
                </a:extLst>
              </a:tr>
            </a:tbl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F9BB07EF-AFCB-49ED-B772-18096199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Vergleich</a:t>
            </a:r>
            <a:r>
              <a:rPr lang="en-US" dirty="0"/>
              <a:t> – Serverless / Application Server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EB5797-EF03-4DDD-B796-5E3BEA47932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59CB9-B4BA-48C1-9F7C-BF346581D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13</a:t>
            </a:fld>
            <a:endParaRPr lang="de-DE"/>
          </a:p>
        </p:txBody>
      </p:sp>
      <p:pic>
        <p:nvPicPr>
          <p:cNvPr id="2050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9D81D135-604A-4647-A1B7-D63720302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1954995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otes Kreuz Falsch Png Transparent Images – Free PNG Images Vector, PSD,  Clipart, Templates">
            <a:extLst>
              <a:ext uri="{FF2B5EF4-FFF2-40B4-BE49-F238E27FC236}">
                <a16:creationId xmlns:a16="http://schemas.microsoft.com/office/drawing/2014/main" id="{E993333B-5B54-47FD-811C-633802F7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667" y="2978019"/>
            <a:ext cx="461627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712F2AF9-D206-4CFB-A211-FCCC1C020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2450295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Rotes Kreuz Falsch Png Transparent Images – Free PNG Images Vector, PSD,  Clipart, Templates">
            <a:extLst>
              <a:ext uri="{FF2B5EF4-FFF2-40B4-BE49-F238E27FC236}">
                <a16:creationId xmlns:a16="http://schemas.microsoft.com/office/drawing/2014/main" id="{AED68E71-B6D1-4C95-A36A-7E74EE521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667" y="2450294"/>
            <a:ext cx="461627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E060F2E8-27FF-478E-9ED1-FF10667E0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2967372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d-OK icon - Openclipart">
            <a:extLst>
              <a:ext uri="{FF2B5EF4-FFF2-40B4-BE49-F238E27FC236}">
                <a16:creationId xmlns:a16="http://schemas.microsoft.com/office/drawing/2014/main" id="{4376DFCF-D7D0-4D4F-8496-AC3E92DBE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353" y="1904418"/>
            <a:ext cx="450200" cy="45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0AFDBBC6-38F9-431D-9AA4-7B0D8F34E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667" y="3448701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mid-OK icon - Openclipart">
            <a:extLst>
              <a:ext uri="{FF2B5EF4-FFF2-40B4-BE49-F238E27FC236}">
                <a16:creationId xmlns:a16="http://schemas.microsoft.com/office/drawing/2014/main" id="{4EC69176-107A-4245-A499-6C98CB939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3461402"/>
            <a:ext cx="450200" cy="45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B6B828A5-F2C3-4187-9FD4-83612DB82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3963239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FF4ABD7C-43A8-4D2E-BE89-6DB4F429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667" y="3937380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47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9F4E9575-F857-4075-94A4-B70D17046E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B0B8562-2D5E-45FC-A960-B3AC647C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(JIT Compiler)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7098DE-07CC-48A6-B82C-802E8634FB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890B21-D093-4B2B-AE8E-188730D0B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14</a:t>
            </a:fld>
            <a:endParaRPr lang="de-DE"/>
          </a:p>
        </p:txBody>
      </p:sp>
      <p:pic>
        <p:nvPicPr>
          <p:cNvPr id="1026" name="Picture 2" descr="HotSpot JVM JIT (just-in-time) compilation overview">
            <a:extLst>
              <a:ext uri="{FF2B5EF4-FFF2-40B4-BE49-F238E27FC236}">
                <a16:creationId xmlns:a16="http://schemas.microsoft.com/office/drawing/2014/main" id="{88B9B731-22B8-4C85-AFCB-62575C9B680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65" y="917882"/>
            <a:ext cx="7079042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86C4F68-BA48-43FA-A161-70D47B25B452}"/>
              </a:ext>
            </a:extLst>
          </p:cNvPr>
          <p:cNvSpPr txBox="1"/>
          <p:nvPr/>
        </p:nvSpPr>
        <p:spPr>
          <a:xfrm>
            <a:off x="5967662" y="5940118"/>
            <a:ext cx="3144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50" dirty="0"/>
              <a:t>https://rieckpil.de/whatis-graalvm/</a:t>
            </a:r>
          </a:p>
        </p:txBody>
      </p:sp>
    </p:spTree>
    <p:extLst>
      <p:ext uri="{BB962C8B-B14F-4D97-AF65-F5344CB8AC3E}">
        <p14:creationId xmlns:p14="http://schemas.microsoft.com/office/powerpoint/2010/main" val="134447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2C11CCA-8796-488B-B378-9A4ABAADA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03" y="3555985"/>
            <a:ext cx="6186518" cy="321895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6E8CF8-C94E-40B0-B956-FA97EBD01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2" y="1212575"/>
            <a:ext cx="4441553" cy="31784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Expl. Eigenschaften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Kapselung von Datenquellen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Schnittstellen für Services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Impl</a:t>
            </a:r>
            <a:r>
              <a:rPr lang="de-DE" dirty="0"/>
              <a:t>. Eigenschaften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Skalierung 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Monitoring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Lifecycle Management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0AEB25B-2B7B-4979-9B59-23EEC41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JBoss</a:t>
            </a:r>
            <a:r>
              <a:rPr lang="de-DE" dirty="0"/>
              <a:t> / </a:t>
            </a:r>
            <a:r>
              <a:rPr lang="en-US" dirty="0"/>
              <a:t>J2EE – </a:t>
            </a:r>
            <a:r>
              <a:rPr lang="en-US" dirty="0" err="1"/>
              <a:t>Begriffserklärung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6158E1-0C52-4434-9597-9EEF915187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33797-56F4-4265-B131-A1D6CBB7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15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8558927-3FDC-40D3-8D54-5631D1BF1681}"/>
              </a:ext>
            </a:extLst>
          </p:cNvPr>
          <p:cNvSpPr txBox="1">
            <a:spLocks/>
          </p:cNvSpPr>
          <p:nvPr/>
        </p:nvSpPr>
        <p:spPr>
          <a:xfrm>
            <a:off x="5439023" y="1212575"/>
            <a:ext cx="5337313" cy="1995813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i="1" dirty="0" err="1"/>
              <a:t>Application</a:t>
            </a:r>
            <a:r>
              <a:rPr lang="de-DE" i="1" dirty="0"/>
              <a:t> Server: „A </a:t>
            </a:r>
            <a:r>
              <a:rPr lang="de-DE" i="1" dirty="0" err="1"/>
              <a:t>software</a:t>
            </a:r>
            <a:r>
              <a:rPr lang="de-DE" i="1" dirty="0"/>
              <a:t> </a:t>
            </a:r>
            <a:r>
              <a:rPr lang="de-DE" i="1" dirty="0" err="1"/>
              <a:t>framework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provides</a:t>
            </a:r>
            <a:r>
              <a:rPr lang="de-DE" i="1" dirty="0"/>
              <a:t> </a:t>
            </a:r>
            <a:r>
              <a:rPr lang="de-DE" i="1" dirty="0" err="1"/>
              <a:t>facilities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create</a:t>
            </a:r>
            <a:r>
              <a:rPr lang="de-DE" i="1" dirty="0"/>
              <a:t> web </a:t>
            </a:r>
            <a:r>
              <a:rPr lang="de-DE" i="1" dirty="0" err="1"/>
              <a:t>applications</a:t>
            </a:r>
            <a:r>
              <a:rPr lang="de-DE" i="1" dirty="0"/>
              <a:t> and a </a:t>
            </a:r>
            <a:r>
              <a:rPr lang="de-DE" i="1" dirty="0" err="1"/>
              <a:t>server</a:t>
            </a:r>
            <a:r>
              <a:rPr lang="de-DE" i="1" dirty="0"/>
              <a:t> </a:t>
            </a:r>
            <a:r>
              <a:rPr lang="de-DE" i="1" dirty="0" err="1"/>
              <a:t>environment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run</a:t>
            </a:r>
            <a:r>
              <a:rPr lang="de-DE" i="1" dirty="0"/>
              <a:t> </a:t>
            </a:r>
            <a:r>
              <a:rPr lang="de-DE" i="1" dirty="0" err="1"/>
              <a:t>them</a:t>
            </a:r>
            <a:r>
              <a:rPr lang="de-DE" i="1" dirty="0"/>
              <a:t>.“ </a:t>
            </a:r>
          </a:p>
          <a:p>
            <a:pPr algn="r"/>
            <a:r>
              <a:rPr lang="de-DE" sz="1400" dirty="0" err="1"/>
              <a:t>Continuous</a:t>
            </a:r>
            <a:r>
              <a:rPr lang="de-DE" sz="1400" dirty="0"/>
              <a:t> </a:t>
            </a:r>
            <a:r>
              <a:rPr lang="de-DE" sz="1400" dirty="0" err="1"/>
              <a:t>Delivery</a:t>
            </a:r>
            <a:r>
              <a:rPr lang="de-DE" sz="1400" dirty="0"/>
              <a:t> in Java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A830030-E417-43A1-ACE0-7586F8B375F9}"/>
              </a:ext>
            </a:extLst>
          </p:cNvPr>
          <p:cNvSpPr txBox="1"/>
          <p:nvPr/>
        </p:nvSpPr>
        <p:spPr>
          <a:xfrm>
            <a:off x="6544639" y="642980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</a:t>
            </a:r>
            <a:r>
              <a:rPr lang="de-DE" sz="1050" dirty="0"/>
              <a:t>Hoffmann</a:t>
            </a:r>
            <a:r>
              <a:rPr lang="en-US" sz="1050" dirty="0"/>
              <a:t>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27881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4860CEDD-2351-4C2B-9FEF-BCA825FAF0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724860-E55E-4C83-8C82-6C0D2DECAB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Schnittstelle zum Verwalten der Applikation (Host)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en-US" dirty="0"/>
              <a:t>(</a:t>
            </a:r>
            <a:r>
              <a:rPr lang="de-DE" dirty="0"/>
              <a:t>Sprachenabhängig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Persistenz-Schicht (block </a:t>
            </a:r>
            <a:r>
              <a:rPr lang="de-DE" dirty="0" err="1"/>
              <a:t>store</a:t>
            </a:r>
            <a:r>
              <a:rPr lang="de-DE" dirty="0"/>
              <a:t> vs. Datenbank)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auf benötigte Middleware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Autmatisiertes</a:t>
            </a:r>
            <a:r>
              <a:rPr lang="de-DE" dirty="0"/>
              <a:t> Verwalten von Instanzen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 Discovery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Sicherheitsvorkehrungen</a:t>
            </a:r>
            <a:r>
              <a:rPr lang="en-US" dirty="0"/>
              <a:t> (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Portbegrenzungen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Mechanismus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Kostengenerierung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DDA323A-0D9D-4FA7-A989-11C092CD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an </a:t>
            </a:r>
            <a:r>
              <a:rPr lang="de-DE" dirty="0" err="1"/>
              <a:t>Deplo</a:t>
            </a:r>
            <a:r>
              <a:rPr lang="en-US" dirty="0" err="1"/>
              <a:t>ymentplattform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D5B7BA-E5FF-4855-A791-4CC2E96424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251F7-C747-42A9-B918-378681CFE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3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17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7F3D550-7F55-425C-AD82-FBAB5F7D20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81" y="1209952"/>
            <a:ext cx="10695238" cy="4438095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CFB1B1-BF27-4B78-B6DA-DD7CD7862A3E}"/>
              </a:ext>
            </a:extLst>
          </p:cNvPr>
          <p:cNvSpPr txBox="1"/>
          <p:nvPr/>
        </p:nvSpPr>
        <p:spPr>
          <a:xfrm>
            <a:off x="8030312" y="552108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4030245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4AADA6A-8099-4291-BDC5-33E393545E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8151" y="1601790"/>
            <a:ext cx="8935697" cy="291505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6DF7460-96C2-470F-9C42-B83A0EC6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Skalierung</a:t>
            </a:r>
            <a:r>
              <a:rPr lang="en-US" dirty="0"/>
              <a:t> - </a:t>
            </a:r>
            <a:r>
              <a:rPr lang="en-US" dirty="0" err="1"/>
              <a:t>Regelsatz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AD6D24-21EC-4D84-9E28-7D352ABC1E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538E7-ACF8-4612-9F5C-EA2D902CA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E8C0EB2-6C9A-4C3C-912B-1F6F800F8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15" y="4885328"/>
            <a:ext cx="673511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1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EAB5E22-0B6B-4811-A5F1-7814CEDE1F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4" y="1808899"/>
            <a:ext cx="9479308" cy="3703758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D262EA8-9BD4-4FAF-8B95-0DCBDF06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/ </a:t>
            </a:r>
            <a:r>
              <a:rPr lang="en-US" dirty="0" err="1"/>
              <a:t>Altermanager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56CDF6-2F7C-4CE9-B2AE-7BAA8DAEA3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821A7-4C79-4D27-B492-04125FE2B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19</a:t>
            </a:fld>
            <a:endParaRPr lang="de-DE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04BC6B6B-F5A4-4EC7-837D-62760D9BA8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16DE88-1383-4235-AED5-E8FE229EC333}"/>
              </a:ext>
            </a:extLst>
          </p:cNvPr>
          <p:cNvSpPr txBox="1"/>
          <p:nvPr/>
        </p:nvSpPr>
        <p:spPr>
          <a:xfrm>
            <a:off x="7303325" y="5512657"/>
            <a:ext cx="30461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Brazil – Prometheus: Up &amp; Running (S. 291)</a:t>
            </a:r>
          </a:p>
        </p:txBody>
      </p:sp>
    </p:spTree>
    <p:extLst>
      <p:ext uri="{BB962C8B-B14F-4D97-AF65-F5344CB8AC3E}">
        <p14:creationId xmlns:p14="http://schemas.microsoft.com/office/powerpoint/2010/main" val="71616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D9D1512D-B767-48FE-944A-05AC59603D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A5956-885A-4826-BD92-2CAC5CE6A4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Zielsetzung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Begriffserklärung</a:t>
            </a:r>
            <a:endParaRPr lang="en-US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/>
              <a:t>JBoss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/>
              <a:t>Serverless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Implementierung Prototyp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Lasttest</a:t>
            </a:r>
            <a:endParaRPr lang="de-DE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Durchführung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Analyse / Fazit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Optimierungspotenzial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5E102E1-4CAF-4493-BC06-EE2BD106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D5EF30-7437-401E-AE19-ED69C870B73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62001-A41F-46CD-9F22-B25E0EAEC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32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435BE3E-870C-4D3E-A9C0-3533732911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58" y="695950"/>
            <a:ext cx="7096284" cy="483742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FE475-2A60-4EE7-9D61-89C13280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- Modell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C7CAF0-A121-4255-A237-DD3CC8F284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D91AF-B77D-4ADD-AB25-D35565EAA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20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4E15251-F8DE-4758-9CB3-DA7E9921DE78}"/>
              </a:ext>
            </a:extLst>
          </p:cNvPr>
          <p:cNvSpPr txBox="1"/>
          <p:nvPr/>
        </p:nvSpPr>
        <p:spPr>
          <a:xfrm>
            <a:off x="2764962" y="5638124"/>
            <a:ext cx="6879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https://www.oreilly.com/library/view/software-architecture-patterns/9781491971437/ch01.html</a:t>
            </a:r>
          </a:p>
        </p:txBody>
      </p:sp>
    </p:spTree>
    <p:extLst>
      <p:ext uri="{BB962C8B-B14F-4D97-AF65-F5344CB8AC3E}">
        <p14:creationId xmlns:p14="http://schemas.microsoft.com/office/powerpoint/2010/main" val="3401954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D91EC3D-5F18-4785-A25E-A917FDD6C8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17" y="610555"/>
            <a:ext cx="4310208" cy="5636889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35930345-088B-48E0-B102-9FE2C5DC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Aufbau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F09BA-9F65-430C-9C78-2B488AA574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5E707-8A4C-4584-8357-FD1238684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21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45CE14-9A05-47E8-9B74-7EE25C21020E}"/>
              </a:ext>
            </a:extLst>
          </p:cNvPr>
          <p:cNvSpPr txBox="1"/>
          <p:nvPr/>
        </p:nvSpPr>
        <p:spPr>
          <a:xfrm>
            <a:off x="312158" y="6120486"/>
            <a:ext cx="6879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J. Turnbull – The Docker Book  (S. 72)</a:t>
            </a:r>
          </a:p>
        </p:txBody>
      </p:sp>
    </p:spTree>
    <p:extLst>
      <p:ext uri="{BB962C8B-B14F-4D97-AF65-F5344CB8AC3E}">
        <p14:creationId xmlns:p14="http://schemas.microsoft.com/office/powerpoint/2010/main" val="2448865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4504AF4-8BAE-4DB5-BFD7-E97301B620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93" y="1361742"/>
            <a:ext cx="8878539" cy="4772691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- Architecture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13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F2DD429-4EA8-41DF-9DF8-260D59552E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07" y="1853286"/>
            <a:ext cx="6203986" cy="315142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Types of mounts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D413D6D-294A-4C80-9C97-A302EE57ED8C}"/>
              </a:ext>
            </a:extLst>
          </p:cNvPr>
          <p:cNvSpPr txBox="1"/>
          <p:nvPr/>
        </p:nvSpPr>
        <p:spPr>
          <a:xfrm>
            <a:off x="4861447" y="5099900"/>
            <a:ext cx="4336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Docker Documentation - </a:t>
            </a:r>
            <a:r>
              <a:rPr lang="en-US" sz="1050" dirty="0" err="1"/>
              <a:t>Kapitel</a:t>
            </a:r>
            <a:r>
              <a:rPr lang="en-US" sz="1050" dirty="0"/>
              <a:t> /storage/volumes/</a:t>
            </a:r>
          </a:p>
        </p:txBody>
      </p:sp>
    </p:spTree>
    <p:extLst>
      <p:ext uri="{BB962C8B-B14F-4D97-AF65-F5344CB8AC3E}">
        <p14:creationId xmlns:p14="http://schemas.microsoft.com/office/powerpoint/2010/main" val="240457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EE29717-44A9-4D4A-B4A6-0427F6EB83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4" y="916347"/>
            <a:ext cx="9933111" cy="55873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Bean - Lifecycle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49AAEF-AC98-4F3E-B42C-5F9B0670162E}"/>
              </a:ext>
            </a:extLst>
          </p:cNvPr>
          <p:cNvSpPr txBox="1"/>
          <p:nvPr/>
        </p:nvSpPr>
        <p:spPr>
          <a:xfrm>
            <a:off x="7393195" y="5814695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553925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339C2A1-297B-4DA5-84C8-DFBD77F951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6" y="1103870"/>
            <a:ext cx="9066667" cy="4752381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Testing Quadrants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25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745C92-AD2E-469E-9D2D-8157381593B6}"/>
              </a:ext>
            </a:extLst>
          </p:cNvPr>
          <p:cNvSpPr txBox="1"/>
          <p:nvPr/>
        </p:nvSpPr>
        <p:spPr>
          <a:xfrm>
            <a:off x="7666328" y="5799112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45353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26</a:t>
            </a:fld>
            <a:endParaRPr lang="de-DE"/>
          </a:p>
        </p:txBody>
      </p:sp>
      <p:pic>
        <p:nvPicPr>
          <p:cNvPr id="14" name="Inhaltsplatzhalter 8">
            <a:extLst>
              <a:ext uri="{FF2B5EF4-FFF2-40B4-BE49-F238E27FC236}">
                <a16:creationId xmlns:a16="http://schemas.microsoft.com/office/drawing/2014/main" id="{8CDCBA69-84D3-4EE9-A62D-90277F43E7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62" y="890864"/>
            <a:ext cx="7583918" cy="4963671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0A3B95D-88AF-4424-8AA6-C3CC1967192F}"/>
              </a:ext>
            </a:extLst>
          </p:cNvPr>
          <p:cNvSpPr txBox="1"/>
          <p:nvPr/>
        </p:nvSpPr>
        <p:spPr>
          <a:xfrm>
            <a:off x="7440124" y="584017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611775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C8C7301-CB04-40B9-B7E2-78AAFFC3C5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8" y="1155410"/>
            <a:ext cx="11018157" cy="452699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FAFA3382-898E-476C-AB19-9019D7A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Activemq</a:t>
            </a:r>
            <a:r>
              <a:rPr lang="en-US" dirty="0"/>
              <a:t> - Dashboard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FD8B3-A3F9-491A-A0F7-02E3BD0C8C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5AF3A7-0784-45B5-A44D-C1007FDA1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27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6EE056C-50DC-450A-A14A-AAFE513BC8C7}"/>
              </a:ext>
            </a:extLst>
          </p:cNvPr>
          <p:cNvSpPr txBox="1"/>
          <p:nvPr/>
        </p:nvSpPr>
        <p:spPr>
          <a:xfrm>
            <a:off x="9007906" y="568240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522791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313E612-CD37-4641-8373-9D3A0DE305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98" y="1113973"/>
            <a:ext cx="9184203" cy="463005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UI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28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3B0631-53DE-48E6-985B-789D6B829337}"/>
              </a:ext>
            </a:extLst>
          </p:cNvPr>
          <p:cNvSpPr txBox="1"/>
          <p:nvPr/>
        </p:nvSpPr>
        <p:spPr>
          <a:xfrm>
            <a:off x="7666328" y="561706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921290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3F994B41-85FD-4305-B942-753DC51A9A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" y="2824033"/>
            <a:ext cx="10955279" cy="1848108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EF194A5-F705-4D8F-83AD-C9FAF706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Grafan</a:t>
            </a:r>
            <a:r>
              <a:rPr lang="en-US" dirty="0"/>
              <a:t> - </a:t>
            </a:r>
            <a:r>
              <a:rPr lang="en-US" dirty="0" err="1"/>
              <a:t>PromQL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66DC92-1633-4FAB-A6BF-813A0D7A6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E1798-E090-43EA-98AA-01197E372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29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B666513-F6D2-4E0A-9BB3-60E9877B9AD0}"/>
              </a:ext>
            </a:extLst>
          </p:cNvPr>
          <p:cNvSpPr txBox="1"/>
          <p:nvPr/>
        </p:nvSpPr>
        <p:spPr>
          <a:xfrm>
            <a:off x="8731084" y="490989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4581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AEB25B-2B7B-4979-9B59-23EEC41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6158E1-0C52-4434-9597-9EEF915187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33797-56F4-4265-B131-A1D6CBB7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A86B15D-9201-4D6F-BD7A-67ABE2C9F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0470300" cy="191423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Definierten</a:t>
            </a:r>
            <a:r>
              <a:rPr lang="en-US" dirty="0"/>
              <a:t> </a:t>
            </a:r>
            <a:r>
              <a:rPr lang="de-DE" dirty="0"/>
              <a:t>Anwendungsfalls ermitteln (Instant-Payments)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Cloudfähigkeit von Spring Boot und </a:t>
            </a:r>
            <a:r>
              <a:rPr lang="de-DE" dirty="0" err="1"/>
              <a:t>Serverless</a:t>
            </a:r>
            <a:r>
              <a:rPr lang="de-DE" dirty="0"/>
              <a:t> Tech. Vergleichen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Container </a:t>
            </a:r>
            <a:r>
              <a:rPr lang="de-DE" dirty="0" err="1"/>
              <a:t>Startupzeiten</a:t>
            </a:r>
            <a:r>
              <a:rPr lang="de-DE" dirty="0"/>
              <a:t> / Verarbeitungsgeschwindigkeiten evaluieren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 err="1"/>
              <a:t>Startupzeiten</a:t>
            </a:r>
            <a:r>
              <a:rPr lang="de-DE" dirty="0"/>
              <a:t> müssen absolut minimal sein um fachliche Timeout bei Instant-Payments zu vermeiden (End-</a:t>
            </a:r>
            <a:r>
              <a:rPr lang="de-DE" dirty="0" err="1"/>
              <a:t>to</a:t>
            </a:r>
            <a:r>
              <a:rPr lang="de-DE" dirty="0"/>
              <a:t>-End max. 7 Sekunden)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198F79B-2F71-4303-A8EF-BE1A838FBB37}"/>
              </a:ext>
            </a:extLst>
          </p:cNvPr>
          <p:cNvGrpSpPr/>
          <p:nvPr/>
        </p:nvGrpSpPr>
        <p:grpSpPr>
          <a:xfrm>
            <a:off x="1308605" y="3125908"/>
            <a:ext cx="8053939" cy="3557814"/>
            <a:chOff x="1690120" y="2511682"/>
            <a:chExt cx="8216287" cy="366927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95E9EBA-4FD0-4028-BA35-EA5E2C645AF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120" y="2511682"/>
              <a:ext cx="8216287" cy="3415358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E643FA8-75E4-4683-92A8-B8CA508956BC}"/>
                </a:ext>
              </a:extLst>
            </p:cNvPr>
            <p:cNvSpPr txBox="1"/>
            <p:nvPr/>
          </p:nvSpPr>
          <p:spPr>
            <a:xfrm>
              <a:off x="4464075" y="5927040"/>
              <a:ext cx="5332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Quelle: https://www.</a:t>
              </a:r>
              <a:r>
                <a:rPr lang="de-DE" sz="1050" dirty="0" err="1"/>
                <a:t>cloudflare</a:t>
              </a:r>
              <a:r>
                <a:rPr lang="en-US" sz="1050" dirty="0"/>
                <a:t>.com/de-de/learning/cloud/what-is-a-public-cloud/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428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5700D35-A43E-440C-8FA1-EA33D80C30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75" y="1538992"/>
            <a:ext cx="8584049" cy="378001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- </a:t>
            </a:r>
            <a:r>
              <a:rPr lang="en-US" dirty="0" err="1"/>
              <a:t>Datasource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30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7ABB9-3F90-4D4A-9DB1-B07E85A0316D}"/>
              </a:ext>
            </a:extLst>
          </p:cNvPr>
          <p:cNvSpPr txBox="1"/>
          <p:nvPr/>
        </p:nvSpPr>
        <p:spPr>
          <a:xfrm>
            <a:off x="7767114" y="531900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526206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07EF16A-453A-4185-8087-5B94BD584D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67" y="1629202"/>
            <a:ext cx="10312665" cy="359959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31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FF38CF-9081-479E-8503-89DB6F840B58}"/>
              </a:ext>
            </a:extLst>
          </p:cNvPr>
          <p:cNvSpPr txBox="1"/>
          <p:nvPr/>
        </p:nvSpPr>
        <p:spPr>
          <a:xfrm>
            <a:off x="8564829" y="5218654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544693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3DD70DE-8C46-44B2-88B6-26AD172752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16" y="897377"/>
            <a:ext cx="6080818" cy="506324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32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B3DB852-DD7E-416A-890A-F4C2C6000446}"/>
              </a:ext>
            </a:extLst>
          </p:cNvPr>
          <p:cNvSpPr txBox="1"/>
          <p:nvPr/>
        </p:nvSpPr>
        <p:spPr>
          <a:xfrm>
            <a:off x="6625795" y="6016044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41428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B6094025-5681-48F2-AA9A-999245B725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17" y="1826152"/>
            <a:ext cx="9778566" cy="371819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B118136-F4EB-4B58-8CB3-4E84E285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232DC3-E273-421F-ABFF-82E4D791A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4971A-05FD-451B-9FB1-E6C9E3610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33</a:t>
            </a:fld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C847A34-971F-471B-839A-DA7AD49D6B79}"/>
              </a:ext>
            </a:extLst>
          </p:cNvPr>
          <p:cNvSpPr txBox="1"/>
          <p:nvPr/>
        </p:nvSpPr>
        <p:spPr>
          <a:xfrm>
            <a:off x="8432461" y="5417391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4185639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1044D02-276C-4252-9EF8-311FB78865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04" y="1115950"/>
            <a:ext cx="7181353" cy="4626099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Scaler Proxy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75247EC-DFBC-45A3-8548-C5216FF3B9B2}"/>
              </a:ext>
            </a:extLst>
          </p:cNvPr>
          <p:cNvSpPr txBox="1"/>
          <p:nvPr/>
        </p:nvSpPr>
        <p:spPr>
          <a:xfrm>
            <a:off x="6780174" y="5908133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92269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0E7825-B779-4ADF-9BBE-BD8D791C8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6966505" cy="50707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Application</a:t>
            </a:r>
            <a:r>
              <a:rPr lang="de-DE" dirty="0"/>
              <a:t> Server implementieren JEE-Standard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standardisierter modularer Komponenten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 err="1"/>
              <a:t>Artefaktbasiert</a:t>
            </a:r>
            <a:r>
              <a:rPr lang="de-DE" dirty="0"/>
              <a:t> (</a:t>
            </a:r>
            <a:r>
              <a:rPr lang="de-DE" dirty="0" err="1"/>
              <a:t>Pre-Compiled</a:t>
            </a:r>
            <a:r>
              <a:rPr lang="de-DE" dirty="0"/>
              <a:t>)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jar</a:t>
            </a:r>
            <a:r>
              <a:rPr lang="de-DE" dirty="0"/>
              <a:t> / .war Dateien auf Server installiert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A12BE56-41F2-412A-8108-A8B4DE87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JBoss</a:t>
            </a:r>
            <a:r>
              <a:rPr lang="de-DE" dirty="0"/>
              <a:t> / </a:t>
            </a:r>
            <a:r>
              <a:rPr lang="en-US" dirty="0"/>
              <a:t>J2EE – </a:t>
            </a:r>
            <a:r>
              <a:rPr lang="en-US" dirty="0" err="1"/>
              <a:t>Begriffserklärung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48B1FF-5CE3-415A-BF6C-41C18E3658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13F1FD-0767-4A52-8C95-EE4304525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4</a:t>
            </a:fld>
            <a:endParaRPr lang="de-DE"/>
          </a:p>
        </p:txBody>
      </p:sp>
      <p:pic>
        <p:nvPicPr>
          <p:cNvPr id="1028" name="Picture 4" descr="J2EE platform components">
            <a:extLst>
              <a:ext uri="{FF2B5EF4-FFF2-40B4-BE49-F238E27FC236}">
                <a16:creationId xmlns:a16="http://schemas.microsoft.com/office/drawing/2014/main" id="{12C1C1EA-9D46-4B8E-9C84-86350347E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702" y="728208"/>
            <a:ext cx="3043922" cy="532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565694E-1E28-4EF1-87C0-B28FE48829BD}"/>
              </a:ext>
            </a:extLst>
          </p:cNvPr>
          <p:cNvSpPr txBox="1"/>
          <p:nvPr/>
        </p:nvSpPr>
        <p:spPr>
          <a:xfrm>
            <a:off x="6321286" y="284892"/>
            <a:ext cx="5398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</a:t>
            </a:r>
            <a:r>
              <a:rPr lang="de-DE" sz="1050" dirty="0"/>
              <a:t>https://docs.oracle.com/cd/E19900-01/819-4741/abfas/index.html</a:t>
            </a:r>
            <a:endParaRPr lang="en-US" sz="105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04CDD12-36CB-4743-8B6E-470072E9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61" y="3747964"/>
            <a:ext cx="3299327" cy="248943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83D5B4CF-37F3-43FC-99A5-14CD5E5BA694}"/>
              </a:ext>
            </a:extLst>
          </p:cNvPr>
          <p:cNvSpPr txBox="1"/>
          <p:nvPr/>
        </p:nvSpPr>
        <p:spPr>
          <a:xfrm>
            <a:off x="1817" y="6283354"/>
            <a:ext cx="5398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https://i.ytimg.com/vi/KUXdQd_14fU/maxresdefault.jpg</a:t>
            </a:r>
          </a:p>
        </p:txBody>
      </p:sp>
    </p:spTree>
    <p:extLst>
      <p:ext uri="{BB962C8B-B14F-4D97-AF65-F5344CB8AC3E}">
        <p14:creationId xmlns:p14="http://schemas.microsoft.com/office/powerpoint/2010/main" val="166506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The Difference Between Horizontal Vs Vertical Scaling">
            <a:extLst>
              <a:ext uri="{FF2B5EF4-FFF2-40B4-BE49-F238E27FC236}">
                <a16:creationId xmlns:a16="http://schemas.microsoft.com/office/drawing/2014/main" id="{B7FC8E77-1395-4C71-8D58-26605BF06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2"/>
          <a:stretch/>
        </p:blipFill>
        <p:spPr bwMode="auto">
          <a:xfrm>
            <a:off x="5228190" y="1741711"/>
            <a:ext cx="6566450" cy="24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4359D-6486-4855-B301-702E44AB3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5060677" cy="507077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Synonym: Function-as-a-Service / Serverless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Business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Skript</a:t>
            </a:r>
            <a:r>
              <a:rPr lang="en-US" dirty="0"/>
              <a:t> </a:t>
            </a:r>
            <a:r>
              <a:rPr lang="en-US" dirty="0" err="1"/>
              <a:t>programmiert</a:t>
            </a:r>
            <a:r>
              <a:rPr lang="en-US" dirty="0"/>
              <a:t> (Function)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 auf </a:t>
            </a:r>
            <a:r>
              <a:rPr lang="en-US" dirty="0" err="1"/>
              <a:t>Skript-Sprachen</a:t>
            </a:r>
            <a:r>
              <a:rPr lang="en-US" dirty="0"/>
              <a:t> </a:t>
            </a:r>
            <a:r>
              <a:rPr lang="en-US" dirty="0" err="1"/>
              <a:t>zurückgegriffen</a:t>
            </a:r>
            <a:endParaRPr lang="en-US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Kompilierung</a:t>
            </a:r>
            <a:endParaRPr lang="en-US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/>
              <a:t>Interpretation der </a:t>
            </a:r>
            <a:r>
              <a:rPr lang="en-US" dirty="0" err="1"/>
              <a:t>Befehle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Anwendungen</a:t>
            </a:r>
            <a:r>
              <a:rPr lang="en-US" dirty="0"/>
              <a:t> </a:t>
            </a:r>
            <a:r>
              <a:rPr lang="en-US" dirty="0" err="1"/>
              <a:t>laufen</a:t>
            </a:r>
            <a:r>
              <a:rPr lang="en-US" dirty="0"/>
              <a:t> in </a:t>
            </a:r>
            <a:r>
              <a:rPr lang="en-US" dirty="0" err="1"/>
              <a:t>Containern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Ein Container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Verarbeitungsthread</a:t>
            </a:r>
            <a:r>
              <a:rPr lang="en-US" dirty="0"/>
              <a:t> (</a:t>
            </a:r>
            <a:r>
              <a:rPr lang="en-US" dirty="0" err="1"/>
              <a:t>Parallelsierungsgrad</a:t>
            </a:r>
            <a:r>
              <a:rPr lang="en-US" dirty="0"/>
              <a:t> = 1)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Sowohl</a:t>
            </a:r>
            <a:r>
              <a:rPr lang="en-US" dirty="0"/>
              <a:t> in </a:t>
            </a:r>
            <a:r>
              <a:rPr lang="en-US" dirty="0" err="1"/>
              <a:t>Jboss</a:t>
            </a:r>
            <a:r>
              <a:rPr lang="en-US" dirty="0"/>
              <a:t> &amp; Cloud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Parallelisierung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Loadbalancer</a:t>
            </a:r>
            <a:r>
              <a:rPr lang="en-US" dirty="0"/>
              <a:t> </a:t>
            </a:r>
            <a:r>
              <a:rPr lang="en-US" dirty="0" err="1"/>
              <a:t>verteilt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9AF0928-A79C-42CF-908B-A4F0FC43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- </a:t>
            </a:r>
            <a:r>
              <a:rPr lang="en-US" dirty="0" err="1"/>
              <a:t>Begriffserklärung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D26B2F-E2FE-4825-8E86-C98E009706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B0D3-2001-4FA1-810E-C78B0CAD0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5</a:t>
            </a:fld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AD18815-E0D5-42E2-9511-5BE5D18A4F9D}"/>
              </a:ext>
            </a:extLst>
          </p:cNvPr>
          <p:cNvSpPr txBox="1">
            <a:spLocks/>
          </p:cNvSpPr>
          <p:nvPr/>
        </p:nvSpPr>
        <p:spPr>
          <a:xfrm>
            <a:off x="6096000" y="5231449"/>
            <a:ext cx="5422627" cy="968629"/>
          </a:xfrm>
          <a:prstGeom prst="rect">
            <a:avLst/>
          </a:prstGeom>
        </p:spPr>
        <p:txBody>
          <a:bodyPr vert="horz" lIns="180000" tIns="46800" rIns="9000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err="1"/>
              <a:t>FaaS</a:t>
            </a:r>
            <a:r>
              <a:rPr lang="en-US" i="1" dirty="0"/>
              <a:t> platforms execute your code only when needed and scale automatically…</a:t>
            </a:r>
          </a:p>
          <a:p>
            <a:pPr algn="r"/>
            <a:r>
              <a:rPr lang="en-US" sz="1400" dirty="0"/>
              <a:t>Continuous Delivery in Java</a:t>
            </a:r>
            <a:endParaRPr lang="de-DE" sz="16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BDEDD7A-39C5-4B91-ADD1-6B59AA47801D}"/>
              </a:ext>
            </a:extLst>
          </p:cNvPr>
          <p:cNvSpPr txBox="1">
            <a:spLocks/>
          </p:cNvSpPr>
          <p:nvPr/>
        </p:nvSpPr>
        <p:spPr>
          <a:xfrm>
            <a:off x="6211230" y="4141848"/>
            <a:ext cx="6285725" cy="869784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Vertical Scaling: </a:t>
            </a:r>
            <a:r>
              <a:rPr lang="en-US" sz="2000" dirty="0" err="1"/>
              <a:t>Jboss</a:t>
            </a:r>
            <a:r>
              <a:rPr lang="en-US" sz="2000" dirty="0"/>
              <a:t> (inc. RAM, CPU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Horizonal Scaling: Cloud (</a:t>
            </a:r>
            <a:r>
              <a:rPr lang="en-US" sz="2000" dirty="0" err="1"/>
              <a:t>zus</a:t>
            </a:r>
            <a:r>
              <a:rPr lang="en-US" sz="2000" dirty="0"/>
              <a:t>. </a:t>
            </a:r>
            <a:r>
              <a:rPr lang="en-US" sz="2000" dirty="0" err="1"/>
              <a:t>Instanzen</a:t>
            </a:r>
            <a:r>
              <a:rPr lang="en-US" sz="2000" dirty="0"/>
              <a:t>) </a:t>
            </a:r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DA6C9BF2-39E3-45F7-8C96-61F35391B418}"/>
              </a:ext>
            </a:extLst>
          </p:cNvPr>
          <p:cNvSpPr txBox="1">
            <a:spLocks/>
          </p:cNvSpPr>
          <p:nvPr/>
        </p:nvSpPr>
        <p:spPr>
          <a:xfrm>
            <a:off x="7229744" y="1143094"/>
            <a:ext cx="2676663" cy="378800"/>
          </a:xfrm>
          <a:prstGeom prst="rect">
            <a:avLst/>
          </a:prstGeom>
        </p:spPr>
        <p:txBody>
          <a:bodyPr vert="horz" lIns="180000" tIns="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none" baseline="0">
                <a:solidFill>
                  <a:srgbClr val="7F7F7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 err="1"/>
              <a:t>Parallelisierung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2939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6D08D0D-238A-4A74-81FC-213415B44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81" y="991551"/>
            <a:ext cx="9014178" cy="50704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74" y="317150"/>
            <a:ext cx="8927826" cy="378800"/>
          </a:xfrm>
        </p:spPr>
        <p:txBody>
          <a:bodyPr/>
          <a:lstStyle/>
          <a:p>
            <a:r>
              <a:rPr lang="de-DE" noProof="0" dirty="0"/>
              <a:t>Implementierung des Prototypen (Instant-Payment)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464B83-70D7-417D-A91E-94D2233D5D4B}"/>
              </a:ext>
            </a:extLst>
          </p:cNvPr>
          <p:cNvSpPr txBox="1"/>
          <p:nvPr/>
        </p:nvSpPr>
        <p:spPr>
          <a:xfrm>
            <a:off x="6943192" y="6156367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3F8793D-A095-41FA-A9D1-A4E59ED80601}"/>
              </a:ext>
            </a:extLst>
          </p:cNvPr>
          <p:cNvSpPr txBox="1">
            <a:spLocks/>
          </p:cNvSpPr>
          <p:nvPr/>
        </p:nvSpPr>
        <p:spPr>
          <a:xfrm>
            <a:off x="216174" y="1212575"/>
            <a:ext cx="4054744" cy="5070779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MU Serif" panose="02000603000000000000" pitchFamily="2" charset="0"/>
              </a:rPr>
              <a:t>Scaling Layer: 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CMU Serif" panose="02000603000000000000" pitchFamily="2" charset="0"/>
              </a:rPr>
              <a:t>Startet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bei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Bedarf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neue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Verarbeitungscontainer</a:t>
            </a:r>
            <a:endParaRPr lang="en-US" dirty="0">
              <a:ea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MU Serif" panose="02000603000000000000" pitchFamily="2" charset="0"/>
              </a:rPr>
              <a:t>Processing Layer: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>
                <a:ea typeface="CMU Serif" panose="02000603000000000000" pitchFamily="2" charset="0"/>
              </a:rPr>
              <a:t>Input </a:t>
            </a:r>
            <a:r>
              <a:rPr lang="en-US" dirty="0" err="1">
                <a:ea typeface="CMU Serif" panose="02000603000000000000" pitchFamily="2" charset="0"/>
              </a:rPr>
              <a:t>ist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eine</a:t>
            </a:r>
            <a:r>
              <a:rPr lang="en-US" dirty="0">
                <a:ea typeface="CMU Serif" panose="02000603000000000000" pitchFamily="2" charset="0"/>
              </a:rPr>
              <a:t> Instant-Payment </a:t>
            </a:r>
            <a:r>
              <a:rPr lang="en-US" dirty="0" err="1">
                <a:ea typeface="CMU Serif" panose="02000603000000000000" pitchFamily="2" charset="0"/>
              </a:rPr>
              <a:t>Nachricht</a:t>
            </a:r>
            <a:endParaRPr lang="en-US" dirty="0">
              <a:ea typeface="CMU Serif" panose="02000603000000000000" pitchFamily="2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ea typeface="CMU Serif" panose="02000603000000000000" pitchFamily="2" charset="0"/>
              </a:rPr>
              <a:t>Consumer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CMU Serif" panose="02000603000000000000" pitchFamily="2" charset="0"/>
              </a:rPr>
              <a:t>implementiert</a:t>
            </a:r>
            <a:r>
              <a:rPr lang="en-US" dirty="0">
                <a:ea typeface="CMU Serif" panose="02000603000000000000" pitchFamily="2" charset="0"/>
              </a:rPr>
              <a:t> Dummy Business-</a:t>
            </a:r>
            <a:r>
              <a:rPr lang="en-US" dirty="0" err="1">
                <a:ea typeface="CMU Serif" panose="02000603000000000000" pitchFamily="2" charset="0"/>
              </a:rPr>
              <a:t>Logik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mit</a:t>
            </a:r>
            <a:r>
              <a:rPr lang="en-US" dirty="0">
                <a:ea typeface="CMU Serif" panose="02000603000000000000" pitchFamily="2" charset="0"/>
              </a:rPr>
              <a:t> DB-</a:t>
            </a:r>
            <a:r>
              <a:rPr lang="en-US" dirty="0" err="1">
                <a:ea typeface="CMU Serif" panose="02000603000000000000" pitchFamily="2" charset="0"/>
              </a:rPr>
              <a:t>Zugriff</a:t>
            </a:r>
            <a:endParaRPr lang="de-DE" dirty="0">
              <a:ea typeface="CMU Serif" panose="02000603000000000000" pitchFamily="2" charset="0"/>
            </a:endParaRP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CMU Serif" panose="02000603000000000000" pitchFamily="2" charset="0"/>
              </a:rPr>
              <a:t>Jede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Instanz</a:t>
            </a:r>
            <a:r>
              <a:rPr lang="en-US" dirty="0">
                <a:ea typeface="CMU Serif" panose="02000603000000000000" pitchFamily="2" charset="0"/>
              </a:rPr>
              <a:t> = </a:t>
            </a:r>
            <a:r>
              <a:rPr lang="en-US" dirty="0" err="1">
                <a:ea typeface="CMU Serif" panose="02000603000000000000" pitchFamily="2" charset="0"/>
              </a:rPr>
              <a:t>ein</a:t>
            </a:r>
            <a:r>
              <a:rPr lang="en-US" dirty="0">
                <a:ea typeface="CMU Serif" panose="02000603000000000000" pitchFamily="2" charset="0"/>
              </a:rPr>
              <a:t> Docker Container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>
                <a:ea typeface="CMU Serif" panose="02000603000000000000" pitchFamily="2" charset="0"/>
              </a:rPr>
              <a:t>Consumer = </a:t>
            </a:r>
            <a:r>
              <a:rPr lang="en-US" dirty="0" err="1">
                <a:ea typeface="CMU Serif" panose="02000603000000000000" pitchFamily="2" charset="0"/>
              </a:rPr>
              <a:t>Skalierungsobjekt</a:t>
            </a:r>
            <a:endParaRPr lang="en-US" dirty="0">
              <a:ea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ea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ea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Dynamische Skalierung in der Cloud (Bsp. Prototyp)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7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5B825B9-6090-4C34-B495-F6F74D989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6" y="1112281"/>
            <a:ext cx="8155688" cy="463343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15A4CB-74AC-4184-ABFB-BBEB96396C84}"/>
              </a:ext>
            </a:extLst>
          </p:cNvPr>
          <p:cNvSpPr txBox="1"/>
          <p:nvPr/>
        </p:nvSpPr>
        <p:spPr>
          <a:xfrm>
            <a:off x="7223251" y="5744297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2161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A033A0D-FE54-41B0-AD54-BCF9AD91A4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6174" y="670560"/>
            <a:ext cx="7174361" cy="412115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2A0867F-E83E-4959-8418-C31401B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Ergebnisanalyse / Fazit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1C279-E667-4038-A03F-CB4B58B77B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BAF5B-18E2-42AE-9435-16BD96A1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7728B0-68C2-482D-87A9-E78140E2A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265" y="1118420"/>
            <a:ext cx="4292129" cy="36100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6AC3A4B-9AA8-47EE-9A2B-64D2AC849503}"/>
              </a:ext>
            </a:extLst>
          </p:cNvPr>
          <p:cNvSpPr txBox="1"/>
          <p:nvPr/>
        </p:nvSpPr>
        <p:spPr>
          <a:xfrm>
            <a:off x="8863551" y="4676822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202786-27C8-421E-AC36-E98666B3419A}"/>
              </a:ext>
            </a:extLst>
          </p:cNvPr>
          <p:cNvSpPr txBox="1"/>
          <p:nvPr/>
        </p:nvSpPr>
        <p:spPr>
          <a:xfrm>
            <a:off x="794588" y="4803780"/>
            <a:ext cx="22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6,9 </a:t>
            </a:r>
            <a:r>
              <a:rPr lang="en-US" dirty="0" err="1"/>
              <a:t>Sek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36,6 </a:t>
            </a:r>
            <a:r>
              <a:rPr lang="en-US" dirty="0" err="1"/>
              <a:t>Sek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626BEE0-3F03-4F66-8120-D97536DCFC89}"/>
              </a:ext>
            </a:extLst>
          </p:cNvPr>
          <p:cNvSpPr txBox="1"/>
          <p:nvPr/>
        </p:nvSpPr>
        <p:spPr>
          <a:xfrm>
            <a:off x="3803354" y="4803780"/>
            <a:ext cx="3810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Stufen</a:t>
            </a:r>
            <a:r>
              <a:rPr lang="en-US" dirty="0"/>
              <a:t> ab </a:t>
            </a:r>
            <a:r>
              <a:rPr lang="en-US" dirty="0" err="1"/>
              <a:t>denen</a:t>
            </a:r>
            <a:r>
              <a:rPr lang="en-US" dirty="0"/>
              <a:t> </a:t>
            </a:r>
            <a:r>
              <a:rPr lang="en-US" dirty="0" err="1"/>
              <a:t>Skalierer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Instanzen</a:t>
            </a:r>
            <a:r>
              <a:rPr lang="en-US" dirty="0"/>
              <a:t> </a:t>
            </a:r>
            <a:r>
              <a:rPr lang="en-US" dirty="0" err="1"/>
              <a:t>startet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1: 15 Msg. -&gt; 5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2: 30 Msg. -&gt; 10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3: 100 Msg. -&gt; 30 Container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63C799D-12BA-4929-843A-076371EDAB40}"/>
              </a:ext>
            </a:extLst>
          </p:cNvPr>
          <p:cNvSpPr txBox="1"/>
          <p:nvPr/>
        </p:nvSpPr>
        <p:spPr>
          <a:xfrm>
            <a:off x="8017494" y="4926308"/>
            <a:ext cx="359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Linearer</a:t>
            </a:r>
            <a:r>
              <a:rPr lang="en-US" dirty="0"/>
              <a:t> </a:t>
            </a:r>
            <a:r>
              <a:rPr lang="en-US" dirty="0" err="1"/>
              <a:t>Anstieg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194 Millis pro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1611 Millis pro Container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01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2A0867F-E83E-4959-8418-C31401B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Ergebnisanalyse / Fazit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1C279-E667-4038-A03F-CB4B58B77B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23.09.2021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BAF5B-18E2-42AE-9435-16BD96A1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AC3A4B-9AA8-47EE-9A2B-64D2AC849503}"/>
              </a:ext>
            </a:extLst>
          </p:cNvPr>
          <p:cNvSpPr txBox="1"/>
          <p:nvPr/>
        </p:nvSpPr>
        <p:spPr>
          <a:xfrm>
            <a:off x="8788785" y="487800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29D69CE6-049E-452D-9BB9-F687282B91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59767" y="695950"/>
            <a:ext cx="3086531" cy="4182059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C12A3FC-0C05-4D31-91A3-F823DA8AD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572" y="695950"/>
            <a:ext cx="3105583" cy="4201111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E1190C5-5CCE-44ED-9DDF-236251DEEFC3}"/>
              </a:ext>
            </a:extLst>
          </p:cNvPr>
          <p:cNvSpPr txBox="1">
            <a:spLocks/>
          </p:cNvSpPr>
          <p:nvPr/>
        </p:nvSpPr>
        <p:spPr>
          <a:xfrm>
            <a:off x="216172" y="1212575"/>
            <a:ext cx="4798483" cy="4797932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Node.js mit besserem Skalierungsverhalten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Spring Boot mit besserer Verarbeitungsgeschwindigkeit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Unterschied beim Nachrichteneingang vernachlässigbar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AA2451D-7350-4538-A07C-C1C43BEAE667}"/>
              </a:ext>
            </a:extLst>
          </p:cNvPr>
          <p:cNvSpPr txBox="1"/>
          <p:nvPr/>
        </p:nvSpPr>
        <p:spPr>
          <a:xfrm>
            <a:off x="9287220" y="5131925"/>
            <a:ext cx="232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38,4 Millis.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61,8 Millis.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87E378-7407-45A0-AD56-8931BC934EA7}"/>
              </a:ext>
            </a:extLst>
          </p:cNvPr>
          <p:cNvSpPr txBox="1"/>
          <p:nvPr/>
        </p:nvSpPr>
        <p:spPr>
          <a:xfrm>
            <a:off x="5812060" y="5131925"/>
            <a:ext cx="232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388 Millis.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29 Millis.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143296"/>
      </p:ext>
    </p:extLst>
  </p:cSld>
  <p:clrMapOvr>
    <a:masterClrMapping/>
  </p:clrMapOvr>
</p:sld>
</file>

<file path=ppt/theme/theme1.xml><?xml version="1.0" encoding="utf-8"?>
<a:theme xmlns:a="http://schemas.openxmlformats.org/drawingml/2006/main" name="DPS Engineering">
  <a:themeElements>
    <a:clrScheme name="DP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007D"/>
      </a:accent1>
      <a:accent2>
        <a:srgbClr val="76777B"/>
      </a:accent2>
      <a:accent3>
        <a:srgbClr val="AA9868"/>
      </a:accent3>
      <a:accent4>
        <a:srgbClr val="5B8AB5"/>
      </a:accent4>
      <a:accent5>
        <a:srgbClr val="93B2CE"/>
      </a:accent5>
      <a:accent6>
        <a:srgbClr val="CAD9E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S-Folien-Master.potx" id="{B7B1CFF4-FB3E-4913-B61A-7D4E688B81A1}" vid="{9B138BDB-831B-4F98-8452-47CD4286ECC2}"/>
    </a:ext>
  </a:extLst>
</a:theme>
</file>

<file path=ppt/theme/theme2.xml><?xml version="1.0" encoding="utf-8"?>
<a:theme xmlns:a="http://schemas.openxmlformats.org/drawingml/2006/main" name="DPS Consulting">
  <a:themeElements>
    <a:clrScheme name="DP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007D"/>
      </a:accent1>
      <a:accent2>
        <a:srgbClr val="76777B"/>
      </a:accent2>
      <a:accent3>
        <a:srgbClr val="AA9868"/>
      </a:accent3>
      <a:accent4>
        <a:srgbClr val="5B8AB5"/>
      </a:accent4>
      <a:accent5>
        <a:srgbClr val="93B2CE"/>
      </a:accent5>
      <a:accent6>
        <a:srgbClr val="CAD9E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S-Folien-Master.potx" id="{B7B1CFF4-FB3E-4913-B61A-7D4E688B81A1}" vid="{8D1081E6-9058-4DBB-BAC9-0902EF35E8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FE8A008EF4BF43B38FC35300F12B9D" ma:contentTypeVersion="8" ma:contentTypeDescription="Ein neues Dokument erstellen." ma:contentTypeScope="" ma:versionID="d8c63f5073309e1805ccbe46a390ba19">
  <xsd:schema xmlns:xsd="http://www.w3.org/2001/XMLSchema" xmlns:xs="http://www.w3.org/2001/XMLSchema" xmlns:p="http://schemas.microsoft.com/office/2006/metadata/properties" xmlns:ns2="079fbd0e-5034-4fe6-9bcd-ef5ceb0e7e29" xmlns:ns3="e63291b0-4c69-4eea-8742-605d17329388" targetNamespace="http://schemas.microsoft.com/office/2006/metadata/properties" ma:root="true" ma:fieldsID="abc525c749cf5e11088e83bdb4efeebf" ns2:_="" ns3:_="">
    <xsd:import namespace="079fbd0e-5034-4fe6-9bcd-ef5ceb0e7e29"/>
    <xsd:import namespace="e63291b0-4c69-4eea-8742-605d173293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fbd0e-5034-4fe6-9bcd-ef5ceb0e7e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3291b0-4c69-4eea-8742-605d173293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07DE60-3DD6-46B6-92AF-717BD04D65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4333DF-574C-4D73-A71A-B940E5D42F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012AB-ED72-428A-A7A5-0C25A91350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9fbd0e-5034-4fe6-9bcd-ef5ceb0e7e29"/>
    <ds:schemaRef ds:uri="e63291b0-4c69-4eea-8742-605d173293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DPS-Folien-Master</Template>
  <TotalTime>0</TotalTime>
  <Words>1663</Words>
  <Application>Microsoft Office PowerPoint</Application>
  <PresentationFormat>Breitbild</PresentationFormat>
  <Paragraphs>340</Paragraphs>
  <Slides>34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DINPro</vt:lpstr>
      <vt:lpstr>LucidaGrande</vt:lpstr>
      <vt:lpstr>DPS Engineering</vt:lpstr>
      <vt:lpstr>DPS Consulting</vt:lpstr>
      <vt:lpstr>Vergleich eines Usecases mit Serverless Technologie gegenüber Spring Boot Technologie am Beispiel von Instant Payments   Silas Hoffmann 12 September 2021  </vt:lpstr>
      <vt:lpstr>Inhalt</vt:lpstr>
      <vt:lpstr>Zielsetzung</vt:lpstr>
      <vt:lpstr>JBoss / J2EE – Begriffserklärung</vt:lpstr>
      <vt:lpstr>Serverless - Begriffserklärung</vt:lpstr>
      <vt:lpstr>Implementierung des Prototypen (Instant-Payment)</vt:lpstr>
      <vt:lpstr>Dynamische Skalierung in der Cloud (Bsp. Prototyp)</vt:lpstr>
      <vt:lpstr>Ergebnisanalyse / Fazit</vt:lpstr>
      <vt:lpstr>Ergebnisanalyse / Fazit</vt:lpstr>
      <vt:lpstr>Optimierungspotenzial</vt:lpstr>
      <vt:lpstr>Thesis - Unterlagen</vt:lpstr>
      <vt:lpstr>Vergleich eines Usecases mit Serverless Technologie gegenüber Spring Boot Technologie am Beispiel von Instant Payments   Silas Hoffmann 12 September 2021  </vt:lpstr>
      <vt:lpstr>Vergleich – Serverless / Application Server</vt:lpstr>
      <vt:lpstr>JVM (JIT Compiler)</vt:lpstr>
      <vt:lpstr>JBoss / J2EE – Begriffserklärung</vt:lpstr>
      <vt:lpstr>Anforderungen an Deploymentplattform</vt:lpstr>
      <vt:lpstr>Implementierung des Prototypen</vt:lpstr>
      <vt:lpstr>Skalierung - Regelsatz</vt:lpstr>
      <vt:lpstr>Prometheus / Altermanager</vt:lpstr>
      <vt:lpstr>Tier - Modell</vt:lpstr>
      <vt:lpstr>Docker - Aufbau</vt:lpstr>
      <vt:lpstr>Prometheus - Architecture</vt:lpstr>
      <vt:lpstr>Docker – Types of mounts</vt:lpstr>
      <vt:lpstr>Spring Bean - Lifecycle</vt:lpstr>
      <vt:lpstr>Agile Testing Quadrants</vt:lpstr>
      <vt:lpstr>Implementierung des Prototypen</vt:lpstr>
      <vt:lpstr>Activemq - Dashboard</vt:lpstr>
      <vt:lpstr>Input UI</vt:lpstr>
      <vt:lpstr>Grafan - PromQL</vt:lpstr>
      <vt:lpstr>Prometheus - Datasource</vt:lpstr>
      <vt:lpstr>Input - UML</vt:lpstr>
      <vt:lpstr>Supplier - UML</vt:lpstr>
      <vt:lpstr>Consumer - UML</vt:lpstr>
      <vt:lpstr>Scaler Proxy -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Kurzfristige Veränderung der bestehenden Prozesse  Generelle Feststellungen DPS   Meeting  XX November 2020  </dc:title>
  <dc:creator>Carsten Lange</dc:creator>
  <cp:lastModifiedBy>Hoffmann, Silas</cp:lastModifiedBy>
  <cp:revision>672</cp:revision>
  <cp:lastPrinted>2020-12-11T08:13:14Z</cp:lastPrinted>
  <dcterms:created xsi:type="dcterms:W3CDTF">2016-06-06T16:09:36Z</dcterms:created>
  <dcterms:modified xsi:type="dcterms:W3CDTF">2021-09-23T20:10:22Z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0x01010023FE8A008EF4BF43B38FC35300F12B9D</vt:lpwstr>
  </property>
</Properties>
</file>