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8"/>
  </p:notesMasterIdLst>
  <p:sldIdLst>
    <p:sldId id="257" r:id="rId6"/>
    <p:sldId id="394" r:id="rId7"/>
    <p:sldId id="360" r:id="rId8"/>
    <p:sldId id="390" r:id="rId9"/>
    <p:sldId id="388" r:id="rId10"/>
    <p:sldId id="391" r:id="rId11"/>
    <p:sldId id="363" r:id="rId12"/>
    <p:sldId id="366" r:id="rId13"/>
    <p:sldId id="368" r:id="rId14"/>
    <p:sldId id="385" r:id="rId15"/>
    <p:sldId id="392" r:id="rId16"/>
    <p:sldId id="393" r:id="rId17"/>
    <p:sldId id="387" r:id="rId18"/>
    <p:sldId id="389" r:id="rId19"/>
    <p:sldId id="367" r:id="rId20"/>
    <p:sldId id="384" r:id="rId21"/>
    <p:sldId id="369" r:id="rId22"/>
    <p:sldId id="372" r:id="rId23"/>
    <p:sldId id="373" r:id="rId24"/>
    <p:sldId id="376" r:id="rId25"/>
    <p:sldId id="381" r:id="rId26"/>
    <p:sldId id="382" r:id="rId27"/>
    <p:sldId id="383" r:id="rId28"/>
    <p:sldId id="365" r:id="rId29"/>
    <p:sldId id="370" r:id="rId30"/>
    <p:sldId id="378" r:id="rId31"/>
    <p:sldId id="374" r:id="rId32"/>
    <p:sldId id="377" r:id="rId33"/>
    <p:sldId id="375" r:id="rId34"/>
    <p:sldId id="380" r:id="rId35"/>
    <p:sldId id="371" r:id="rId36"/>
    <p:sldId id="379" r:id="rId3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94"/>
            <p14:sldId id="360"/>
            <p14:sldId id="390"/>
            <p14:sldId id="388"/>
            <p14:sldId id="391"/>
            <p14:sldId id="363"/>
            <p14:sldId id="366"/>
            <p14:sldId id="368"/>
            <p14:sldId id="385"/>
            <p14:sldId id="392"/>
            <p14:sldId id="393"/>
          </p14:sldIdLst>
        </p14:section>
        <p14:section name="zusatz_schaubilder" id="{F2190397-5179-447D-B8CD-3553ADDB7292}">
          <p14:sldIdLst>
            <p14:sldId id="387"/>
            <p14:sldId id="389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 autoAdjust="0"/>
    <p:restoredTop sz="81851" autoAdjust="0"/>
  </p:normalViewPr>
  <p:slideViewPr>
    <p:cSldViewPr snapToGrid="0" showGuides="1">
      <p:cViewPr varScale="1">
        <p:scale>
          <a:sx n="90" d="100"/>
          <a:sy n="90" d="100"/>
        </p:scale>
        <p:origin x="642" y="84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8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Expl.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Kapselung von Datenquellen (standardisierte Adapter zu Datenbanken, Message </a:t>
            </a:r>
            <a:r>
              <a:rPr lang="de-DE" noProof="0" dirty="0" err="1"/>
              <a:t>Queueing</a:t>
            </a:r>
            <a:r>
              <a:rPr lang="de-DE" noProof="0" dirty="0"/>
              <a:t>, Verzeichnis-Diensten, Anwendungen)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Schnittstellen zu höherwertigen Diensten: Asynchrone Kommunikation, Transaktionsverarbeitung, Datentransformation und Persistenz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impliziten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Skalierbarkeit, ohne die Anwendung modifizieren zu müssen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Monitoring-, Kalibrierungs-, </a:t>
            </a:r>
            <a:r>
              <a:rPr lang="de-DE" noProof="0" dirty="0" err="1"/>
              <a:t>Logging</a:t>
            </a:r>
            <a:r>
              <a:rPr lang="de-DE" noProof="0" dirty="0"/>
              <a:t>- und Management-Funktionen zur Laufzeit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Software Lifecycle Management (</a:t>
            </a:r>
            <a:r>
              <a:rPr lang="de-DE" noProof="0" dirty="0" err="1"/>
              <a:t>Delivery</a:t>
            </a:r>
            <a:r>
              <a:rPr lang="de-DE" noProof="0" dirty="0"/>
              <a:t>, </a:t>
            </a:r>
            <a:r>
              <a:rPr lang="de-DE" noProof="0" dirty="0" err="1"/>
              <a:t>Deployment</a:t>
            </a:r>
            <a:r>
              <a:rPr lang="de-DE" noProof="0" dirty="0"/>
              <a:t>, Patches, Upgrades)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4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Schnittstelle: sowohl physikalisch als auch virtuell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Middleware: ESBs &amp; Message Queues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12.09.2021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12.09.2021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12.09.2021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12.09.2021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12.09.2021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12.09.2021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92621" y="5131925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B3D9F-A4A0-4F7E-8C01-12E171A75E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Spring-Bean - Optimierung der Initialisierungsphase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Docker  Ressourcenoptimierung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Optimierte Ausführungsreihenfolge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696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2C11CCA-8796-488B-B378-9A4ABAAD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3" y="3555985"/>
            <a:ext cx="6186518" cy="32189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212575"/>
            <a:ext cx="4441553" cy="31784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Expl.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Kapselung von Datenquellen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Schnittstellen für Services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Impl</a:t>
            </a:r>
            <a:r>
              <a:rPr lang="de-DE" dirty="0"/>
              <a:t>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Lifecycle Management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8558927-3FDC-40D3-8D54-5631D1BF1681}"/>
              </a:ext>
            </a:extLst>
          </p:cNvPr>
          <p:cNvSpPr txBox="1">
            <a:spLocks/>
          </p:cNvSpPr>
          <p:nvPr/>
        </p:nvSpPr>
        <p:spPr>
          <a:xfrm>
            <a:off x="5439023" y="1212575"/>
            <a:ext cx="5337313" cy="199581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i="1" dirty="0" err="1"/>
              <a:t>Application</a:t>
            </a:r>
            <a:r>
              <a:rPr lang="de-DE" i="1" dirty="0"/>
              <a:t> Server: „A </a:t>
            </a:r>
            <a:r>
              <a:rPr lang="de-DE" i="1" dirty="0" err="1"/>
              <a:t>software</a:t>
            </a:r>
            <a:r>
              <a:rPr lang="de-DE" i="1" dirty="0"/>
              <a:t> </a:t>
            </a:r>
            <a:r>
              <a:rPr lang="de-DE" i="1" dirty="0" err="1"/>
              <a:t>framework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provides</a:t>
            </a:r>
            <a:r>
              <a:rPr lang="de-DE" i="1" dirty="0"/>
              <a:t> </a:t>
            </a:r>
            <a:r>
              <a:rPr lang="de-DE" i="1" dirty="0" err="1"/>
              <a:t>facilities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web </a:t>
            </a:r>
            <a:r>
              <a:rPr lang="de-DE" i="1" dirty="0" err="1"/>
              <a:t>applications</a:t>
            </a:r>
            <a:r>
              <a:rPr lang="de-DE" i="1" dirty="0"/>
              <a:t> and a </a:t>
            </a:r>
            <a:r>
              <a:rPr lang="de-DE" i="1" dirty="0" err="1"/>
              <a:t>server</a:t>
            </a:r>
            <a:r>
              <a:rPr lang="de-DE" i="1" dirty="0"/>
              <a:t> </a:t>
            </a:r>
            <a:r>
              <a:rPr lang="de-DE" i="1" dirty="0" err="1"/>
              <a:t>environment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run</a:t>
            </a:r>
            <a:r>
              <a:rPr lang="de-DE" i="1" dirty="0"/>
              <a:t> </a:t>
            </a:r>
            <a:r>
              <a:rPr lang="de-DE" i="1" dirty="0" err="1"/>
              <a:t>them</a:t>
            </a:r>
            <a:r>
              <a:rPr lang="de-DE" i="1" dirty="0"/>
              <a:t>.“ </a:t>
            </a:r>
          </a:p>
          <a:p>
            <a:pPr algn="r"/>
            <a:r>
              <a:rPr lang="de-DE" sz="1400" dirty="0" err="1"/>
              <a:t>Continuous</a:t>
            </a:r>
            <a:r>
              <a:rPr lang="de-DE" sz="1400" dirty="0"/>
              <a:t> </a:t>
            </a:r>
            <a:r>
              <a:rPr lang="de-DE" sz="1400" dirty="0" err="1"/>
              <a:t>Delivery</a:t>
            </a:r>
            <a:r>
              <a:rPr lang="de-DE" sz="1400" dirty="0"/>
              <a:t> in Java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830030-E417-43A1-ACE0-7586F8B375F9}"/>
              </a:ext>
            </a:extLst>
          </p:cNvPr>
          <p:cNvSpPr txBox="1"/>
          <p:nvPr/>
        </p:nvSpPr>
        <p:spPr>
          <a:xfrm>
            <a:off x="6544639" y="64298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27881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860CEDD-2351-4C2B-9FEF-BCA825FAF0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24860-E55E-4C83-8C82-6C0D2DEC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zum Verwalten der Applikation (Host)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en-US" dirty="0"/>
              <a:t>(</a:t>
            </a:r>
            <a:r>
              <a:rPr lang="de-DE" dirty="0"/>
              <a:t>Sprachenabhängig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Persistenz-Schicht (block </a:t>
            </a:r>
            <a:r>
              <a:rPr lang="de-DE" dirty="0" err="1"/>
              <a:t>store</a:t>
            </a:r>
            <a:r>
              <a:rPr lang="de-DE" dirty="0"/>
              <a:t> vs. Datenbank)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benötigte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Autmatisiertes</a:t>
            </a:r>
            <a:r>
              <a:rPr lang="de-DE" dirty="0"/>
              <a:t> Verwalten von Instanzen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Sicherheitsvorkehrungen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Portbegrenzungen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Kostengenerierung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DA323A-0D9D-4FA7-A989-11C092CD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</a:t>
            </a:r>
            <a:r>
              <a:rPr lang="de-DE" dirty="0" err="1"/>
              <a:t>Deplo</a:t>
            </a:r>
            <a:r>
              <a:rPr lang="en-US" dirty="0" err="1"/>
              <a:t>ymentplattform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5B7BA-E5FF-4855-A791-4CC2E96424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251F7-C747-42A9-B918-378681CF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9D1512D-B767-48FE-944A-05AC59603D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5956-885A-4826-BD92-2CAC5CE6A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Begriffserklärung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JBoss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Vergleich</a:t>
            </a:r>
            <a:r>
              <a:rPr lang="en-US" dirty="0"/>
              <a:t>: Serverless / Application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Implementierung Prototyp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Lasttest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Durchführung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Analyse / Fazit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E102E1-4CAF-4493-BC06-EE2BD10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5EF30-7437-401E-AE19-ED69C870B7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62001-A41F-46CD-9F22-B25E0EAE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2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7294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</a:t>
            </a:r>
            <a:r>
              <a:rPr lang="en-US" dirty="0"/>
              <a:t> </a:t>
            </a:r>
            <a:r>
              <a:rPr lang="de-DE" dirty="0"/>
              <a:t>eines</a:t>
            </a:r>
            <a:r>
              <a:rPr lang="en-US" dirty="0"/>
              <a:t> </a:t>
            </a: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zweier moderner Technologien ermitteln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505527" y="2941982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31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E7825-B779-4ADF-9BBE-BD8D791C8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6966505" cy="50707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Application</a:t>
            </a:r>
            <a:r>
              <a:rPr lang="de-DE" dirty="0"/>
              <a:t> Server implementieren JEE-Standard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standardisierter modularer Komponenten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Artefaktbasiert</a:t>
            </a:r>
            <a:r>
              <a:rPr lang="de-DE" dirty="0"/>
              <a:t> (</a:t>
            </a:r>
            <a:r>
              <a:rPr lang="de-DE" dirty="0" err="1"/>
              <a:t>Pre-Compiled</a:t>
            </a:r>
            <a:r>
              <a:rPr lang="de-DE" dirty="0"/>
              <a:t>)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jar</a:t>
            </a:r>
            <a:r>
              <a:rPr lang="de-DE" dirty="0"/>
              <a:t> / .war Dateien auf Server installiert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12BE56-41F2-412A-8108-A8B4DE87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8B1FF-5CE3-415A-BF6C-41C18E36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3F1FD-0767-4A52-8C95-EE430452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pic>
        <p:nvPicPr>
          <p:cNvPr id="1028" name="Picture 4" descr="J2EE platform components">
            <a:extLst>
              <a:ext uri="{FF2B5EF4-FFF2-40B4-BE49-F238E27FC236}">
                <a16:creationId xmlns:a16="http://schemas.microsoft.com/office/drawing/2014/main" id="{12C1C1EA-9D46-4B8E-9C84-86350347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02" y="728208"/>
            <a:ext cx="3043922" cy="5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65694E-1E28-4EF1-87C0-B28FE48829BD}"/>
              </a:ext>
            </a:extLst>
          </p:cNvPr>
          <p:cNvSpPr txBox="1"/>
          <p:nvPr/>
        </p:nvSpPr>
        <p:spPr>
          <a:xfrm>
            <a:off x="6321286" y="284892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https://docs.oracle.com/cd/E19900-01/819-4741/abfas/index.html</a:t>
            </a:r>
            <a:endParaRPr lang="en-US" sz="105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4CDD12-36CB-4743-8B6E-470072E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61" y="3747964"/>
            <a:ext cx="3299327" cy="248943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3D5B4CF-37F3-43FC-99A5-14CD5E5BA694}"/>
              </a:ext>
            </a:extLst>
          </p:cNvPr>
          <p:cNvSpPr txBox="1"/>
          <p:nvPr/>
        </p:nvSpPr>
        <p:spPr>
          <a:xfrm>
            <a:off x="1817" y="6283354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https://i.ytimg.com/vi/KUXdQd_14fU/maxresdefault.jpg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16650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e Difference Between Horizontal Vs Vertical Scaling">
            <a:extLst>
              <a:ext uri="{FF2B5EF4-FFF2-40B4-BE49-F238E27FC236}">
                <a16:creationId xmlns:a16="http://schemas.microsoft.com/office/drawing/2014/main" id="{B7FC8E77-1395-4C71-8D58-26605BF0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61" y="1212575"/>
            <a:ext cx="6566450" cy="32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4359D-6486-4855-B301-702E44AB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5060677" cy="50707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Synonym: Function-as-a-Service / Serverless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Abstraktionsstufe</a:t>
            </a:r>
            <a:r>
              <a:rPr lang="en-US" dirty="0"/>
              <a:t> der Cloud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laufen</a:t>
            </a:r>
            <a:r>
              <a:rPr lang="en-US" dirty="0"/>
              <a:t> in </a:t>
            </a:r>
            <a:r>
              <a:rPr lang="en-US" dirty="0" err="1"/>
              <a:t>Containern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intern auf </a:t>
            </a:r>
            <a:r>
              <a:rPr lang="en-US" dirty="0" err="1"/>
              <a:t>Skript-Sprachen</a:t>
            </a:r>
            <a:r>
              <a:rPr lang="en-US" dirty="0"/>
              <a:t> </a:t>
            </a:r>
            <a:r>
              <a:rPr lang="en-US" dirty="0" err="1"/>
              <a:t>zurückgegriffen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Interpretation der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AF0928-A79C-42CF-908B-A4F0FC4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-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26B2F-E2FE-4825-8E86-C98E009706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B0D3-2001-4FA1-810E-C78B0CAD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D18815-E0D5-42E2-9511-5BE5D18A4F9D}"/>
              </a:ext>
            </a:extLst>
          </p:cNvPr>
          <p:cNvSpPr txBox="1">
            <a:spLocks/>
          </p:cNvSpPr>
          <p:nvPr/>
        </p:nvSpPr>
        <p:spPr>
          <a:xfrm>
            <a:off x="6096000" y="4663440"/>
            <a:ext cx="5422627" cy="145227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/>
              <a:t>FaaS</a:t>
            </a:r>
            <a:r>
              <a:rPr lang="en-US" i="1" dirty="0"/>
              <a:t> platforms execute your code only when needed and scale automatically…</a:t>
            </a:r>
          </a:p>
          <a:p>
            <a:pPr algn="r"/>
            <a:r>
              <a:rPr lang="en-US" sz="1400" dirty="0"/>
              <a:t>Continuous Delivery in Java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93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8979EBC-584A-4A74-9640-E2158C6CA9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3679891"/>
              </p:ext>
            </p:extLst>
          </p:nvPr>
        </p:nvGraphicFramePr>
        <p:xfrm>
          <a:off x="811633" y="1063623"/>
          <a:ext cx="10568733" cy="33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79">
                  <a:extLst>
                    <a:ext uri="{9D8B030D-6E8A-4147-A177-3AD203B41FA5}">
                      <a16:colId xmlns:a16="http://schemas.microsoft.com/office/drawing/2014/main" val="41806073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18916225"/>
                    </a:ext>
                  </a:extLst>
                </a:gridCol>
                <a:gridCol w="2067354">
                  <a:extLst>
                    <a:ext uri="{9D8B030D-6E8A-4147-A177-3AD203B41FA5}">
                      <a16:colId xmlns:a16="http://schemas.microsoft.com/office/drawing/2014/main" val="3425736351"/>
                    </a:ext>
                  </a:extLst>
                </a:gridCol>
              </a:tblGrid>
              <a:tr h="5057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Eigenschaft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Serverless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 Server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679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Skalierung innerhalb einer Produktivumgebung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07773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Unabhängiges </a:t>
                      </a:r>
                      <a:r>
                        <a:rPr lang="de-DE" sz="2400" dirty="0" err="1"/>
                        <a:t>Deployment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30866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Skalierte 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4540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Konfigurationsoverhead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18014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379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9BB07EF-AFCB-49ED-B772-1809619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– Serverless / Application Server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B5797-EF03-4DDD-B796-5E3BEA4793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59CB9-B4BA-48C1-9F7C-BF346581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pic>
        <p:nvPicPr>
          <p:cNvPr id="2050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9D81D135-604A-4647-A1B7-D6372030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19549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E993333B-5B54-47FD-811C-633802F7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978019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712F2AF9-D206-4CFB-A211-FCCC1C02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4502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AED68E71-B6D1-4C95-A36A-7E74EE5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450294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E060F2E8-27FF-478E-9ED1-FF10667E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967372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d-OK icon - Openclipart">
            <a:extLst>
              <a:ext uri="{FF2B5EF4-FFF2-40B4-BE49-F238E27FC236}">
                <a16:creationId xmlns:a16="http://schemas.microsoft.com/office/drawing/2014/main" id="{4376DFCF-D7D0-4D4F-8496-AC3E92DB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53" y="1904418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0AFDBBC6-38F9-431D-9AA4-7B0D8F34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448701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id-OK icon - Openclipart">
            <a:extLst>
              <a:ext uri="{FF2B5EF4-FFF2-40B4-BE49-F238E27FC236}">
                <a16:creationId xmlns:a16="http://schemas.microsoft.com/office/drawing/2014/main" id="{4EC69176-107A-4245-A499-6C98CB93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461402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B6B828A5-F2C3-4187-9FD4-83612DB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963239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FF4ABD7C-43A8-4D2E-BE89-6DB4F429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937380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7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3" y="1212850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77906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Ausschnitt </a:t>
            </a:r>
            <a:r>
              <a:rPr lang="de-DE" noProof="0" dirty="0" err="1"/>
              <a:t>Lasttest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12.09.2021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4324317" y="4791710"/>
            <a:ext cx="225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1473</Words>
  <Application>Microsoft Office PowerPoint</Application>
  <PresentationFormat>Breitbild</PresentationFormat>
  <Paragraphs>312</Paragraphs>
  <Slides>32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12 September 2021  </vt:lpstr>
      <vt:lpstr>Inhalt</vt:lpstr>
      <vt:lpstr>Zielsetzung</vt:lpstr>
      <vt:lpstr>JBoss / J2EE – Begriffserklärung</vt:lpstr>
      <vt:lpstr>Serverless - Begriffserklärung</vt:lpstr>
      <vt:lpstr>Vergleich – Serverless / Application Server</vt:lpstr>
      <vt:lpstr>Implementierung des Prototypen</vt:lpstr>
      <vt:lpstr>Ausschnitt Lasttest</vt:lpstr>
      <vt:lpstr>Ergebnisanalyse / Fazit</vt:lpstr>
      <vt:lpstr>Ergebnisanalyse / Fazit</vt:lpstr>
      <vt:lpstr>Optimierungspotenzial</vt:lpstr>
      <vt:lpstr>Vergleich eines Usecases mit Serverless Technologie gegenüber Spring Boot Technologie am Beispiel von Instant Payments   Silas Hoffmann 12 September 2021  </vt:lpstr>
      <vt:lpstr>JBoss / J2EE – Begriffserklärung</vt:lpstr>
      <vt:lpstr>Anforderungen an Deploymentplattform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661</cp:revision>
  <cp:lastPrinted>2020-12-11T08:13:14Z</cp:lastPrinted>
  <dcterms:created xsi:type="dcterms:W3CDTF">2016-06-06T16:09:36Z</dcterms:created>
  <dcterms:modified xsi:type="dcterms:W3CDTF">2021-09-12T15:07:26Z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