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70" r:id="rId5"/>
  </p:sldMasterIdLst>
  <p:notesMasterIdLst>
    <p:notesMasterId r:id="rId35"/>
  </p:notesMasterIdLst>
  <p:sldIdLst>
    <p:sldId id="257" r:id="rId6"/>
    <p:sldId id="387" r:id="rId7"/>
    <p:sldId id="361" r:id="rId8"/>
    <p:sldId id="360" r:id="rId9"/>
    <p:sldId id="362" r:id="rId10"/>
    <p:sldId id="363" r:id="rId11"/>
    <p:sldId id="367" r:id="rId12"/>
    <p:sldId id="366" r:id="rId13"/>
    <p:sldId id="368" r:id="rId14"/>
    <p:sldId id="385" r:id="rId15"/>
    <p:sldId id="392" r:id="rId16"/>
    <p:sldId id="386" r:id="rId17"/>
    <p:sldId id="384" r:id="rId18"/>
    <p:sldId id="369" r:id="rId19"/>
    <p:sldId id="372" r:id="rId20"/>
    <p:sldId id="373" r:id="rId21"/>
    <p:sldId id="376" r:id="rId22"/>
    <p:sldId id="381" r:id="rId23"/>
    <p:sldId id="382" r:id="rId24"/>
    <p:sldId id="383" r:id="rId25"/>
    <p:sldId id="365" r:id="rId26"/>
    <p:sldId id="370" r:id="rId27"/>
    <p:sldId id="378" r:id="rId28"/>
    <p:sldId id="374" r:id="rId29"/>
    <p:sldId id="377" r:id="rId30"/>
    <p:sldId id="375" r:id="rId31"/>
    <p:sldId id="380" r:id="rId32"/>
    <p:sldId id="371" r:id="rId33"/>
    <p:sldId id="379" r:id="rId34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auptteil" id="{9E1E885B-5832-4E8C-992D-EC84F392FBB4}">
          <p14:sldIdLst>
            <p14:sldId id="257"/>
            <p14:sldId id="387"/>
            <p14:sldId id="361"/>
            <p14:sldId id="360"/>
            <p14:sldId id="362"/>
            <p14:sldId id="363"/>
            <p14:sldId id="367"/>
            <p14:sldId id="366"/>
            <p14:sldId id="368"/>
            <p14:sldId id="385"/>
            <p14:sldId id="392"/>
            <p14:sldId id="386"/>
          </p14:sldIdLst>
        </p14:section>
        <p14:section name="zusatz_schaubilder" id="{F2190397-5179-447D-B8CD-3553ADDB7292}">
          <p14:sldIdLst>
            <p14:sldId id="384"/>
            <p14:sldId id="369"/>
            <p14:sldId id="372"/>
            <p14:sldId id="373"/>
            <p14:sldId id="376"/>
            <p14:sldId id="381"/>
            <p14:sldId id="382"/>
            <p14:sldId id="383"/>
          </p14:sldIdLst>
        </p14:section>
        <p14:section name="zusatz_screenshots" id="{B17221F7-530F-465D-9A22-F6AB703B3F6E}">
          <p14:sldIdLst>
            <p14:sldId id="365"/>
            <p14:sldId id="370"/>
            <p14:sldId id="378"/>
            <p14:sldId id="374"/>
            <p14:sldId id="377"/>
          </p14:sldIdLst>
        </p14:section>
        <p14:section name="zusatz_uml" id="{6B393017-57DD-4935-9DF5-7EBBEE3C8CC6}">
          <p14:sldIdLst>
            <p14:sldId id="375"/>
            <p14:sldId id="380"/>
            <p14:sldId id="371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chim Dorschel" initials="JD" lastIdx="4" clrIdx="0">
    <p:extLst>
      <p:ext uri="{19B8F6BF-5375-455C-9EA6-DF929625EA0E}">
        <p15:presenceInfo xmlns:p15="http://schemas.microsoft.com/office/powerpoint/2012/main" userId="S-1-5-21-2218468078-3645360563-3684237417-14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E599"/>
    <a:srgbClr val="9DB9D3"/>
    <a:srgbClr val="FFC7E5"/>
    <a:srgbClr val="CCC1A4"/>
    <a:srgbClr val="FFFF93"/>
    <a:srgbClr val="FFFFCC"/>
    <a:srgbClr val="FFFF66"/>
    <a:srgbClr val="FFFFFF"/>
    <a:srgbClr val="FFF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9" autoAdjust="0"/>
    <p:restoredTop sz="58343" autoAdjust="0"/>
  </p:normalViewPr>
  <p:slideViewPr>
    <p:cSldViewPr snapToGrid="0" showGuides="1">
      <p:cViewPr varScale="1">
        <p:scale>
          <a:sx n="60" d="100"/>
          <a:sy n="60" d="100"/>
        </p:scale>
        <p:origin x="1722" y="72"/>
      </p:cViewPr>
      <p:guideLst>
        <p:guide orient="horz" pos="120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69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2T15:34:19.4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1,'2457'0,"-2439"0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2T15:37:09.4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1,'2900'0,"-2882"0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399" cy="496888"/>
          </a:xfrm>
          <a:prstGeom prst="rect">
            <a:avLst/>
          </a:prstGeom>
        </p:spPr>
        <p:txBody>
          <a:bodyPr vert="horz" lIns="91396" tIns="45698" rIns="91396" bIns="45698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91" y="0"/>
            <a:ext cx="2946399" cy="496888"/>
          </a:xfrm>
          <a:prstGeom prst="rect">
            <a:avLst/>
          </a:prstGeom>
        </p:spPr>
        <p:txBody>
          <a:bodyPr vert="horz" lIns="91396" tIns="45698" rIns="91396" bIns="45698" rtlCol="0"/>
          <a:lstStyle>
            <a:lvl1pPr algn="r">
              <a:defRPr sz="1200"/>
            </a:lvl1pPr>
          </a:lstStyle>
          <a:p>
            <a:fld id="{C613CD1A-BD03-431E-8149-2BA95C241B5B}" type="datetimeFigureOut">
              <a:rPr lang="de-DE" smtClean="0"/>
              <a:t>12.09.2021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6" tIns="45698" rIns="91396" bIns="4569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2" y="4776788"/>
            <a:ext cx="5438775" cy="3908425"/>
          </a:xfrm>
          <a:prstGeom prst="rect">
            <a:avLst/>
          </a:prstGeom>
        </p:spPr>
        <p:txBody>
          <a:bodyPr vert="horz" lIns="91396" tIns="45698" rIns="91396" bIns="45698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29750"/>
            <a:ext cx="2946399" cy="496888"/>
          </a:xfrm>
          <a:prstGeom prst="rect">
            <a:avLst/>
          </a:prstGeom>
        </p:spPr>
        <p:txBody>
          <a:bodyPr vert="horz" lIns="91396" tIns="45698" rIns="91396" bIns="45698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91" y="9429750"/>
            <a:ext cx="2946399" cy="496888"/>
          </a:xfrm>
          <a:prstGeom prst="rect">
            <a:avLst/>
          </a:prstGeom>
        </p:spPr>
        <p:txBody>
          <a:bodyPr vert="horz" lIns="91396" tIns="45698" rIns="91396" bIns="45698" rtlCol="0" anchor="b"/>
          <a:lstStyle>
            <a:lvl1pPr algn="r">
              <a:defRPr sz="1200"/>
            </a:lvl1pPr>
          </a:lstStyle>
          <a:p>
            <a:fld id="{4DDF3212-7778-4CE9-812A-0FC480516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36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Todo</a:t>
            </a:r>
            <a:r>
              <a:rPr lang="de-DE" dirty="0"/>
              <a:t> Datum checken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Kolloquium insg. 30 Minuten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12 bis max. 15 Minuten Vortrag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Rest Fragen beantworten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409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844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Todo</a:t>
            </a:r>
            <a:r>
              <a:rPr lang="de-DE" dirty="0"/>
              <a:t> Datum checken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Kolloquium insg. 30 Minuten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12 bis max. 15 Minuten Vortrag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Rest Fragen beantworten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407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041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043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949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Arbeitsweise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 err="1"/>
              <a:t>Wildfly</a:t>
            </a:r>
            <a:r>
              <a:rPr lang="de-DE" noProof="0" dirty="0"/>
              <a:t> in </a:t>
            </a:r>
            <a:r>
              <a:rPr lang="de-DE" noProof="0" dirty="0" err="1"/>
              <a:t>Dev</a:t>
            </a:r>
            <a:r>
              <a:rPr lang="de-DE" noProof="0" dirty="0"/>
              <a:t>, </a:t>
            </a:r>
            <a:r>
              <a:rPr lang="de-DE" noProof="0" dirty="0" err="1"/>
              <a:t>JBoss</a:t>
            </a:r>
            <a:r>
              <a:rPr lang="de-DE" noProof="0" dirty="0"/>
              <a:t> in </a:t>
            </a:r>
            <a:r>
              <a:rPr lang="de-DE" noProof="0" dirty="0" err="1"/>
              <a:t>Production</a:t>
            </a:r>
            <a:endParaRPr lang="de-DE" noProof="0" dirty="0"/>
          </a:p>
          <a:p>
            <a:pPr marL="171450" indent="-171450">
              <a:buFontTx/>
              <a:buChar char="-"/>
            </a:pPr>
            <a:r>
              <a:rPr lang="en-US" dirty="0"/>
              <a:t>Application Server: .</a:t>
            </a:r>
            <a:r>
              <a:rPr lang="de-DE" noProof="0" dirty="0"/>
              <a:t>war</a:t>
            </a:r>
            <a:r>
              <a:rPr lang="en-US" dirty="0"/>
              <a:t> </a:t>
            </a:r>
            <a:r>
              <a:rPr lang="en-US" dirty="0" err="1"/>
              <a:t>Dateien</a:t>
            </a:r>
            <a:r>
              <a:rPr lang="en-US" dirty="0"/>
              <a:t> deployed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Bietet Laufzeitumgebung in der die Anwendung ausgeführt werden kann</a:t>
            </a:r>
          </a:p>
          <a:p>
            <a:pPr marL="628650" lvl="1" indent="-171450">
              <a:buFontTx/>
              <a:buChar char="-"/>
            </a:pPr>
            <a:r>
              <a:rPr lang="de-DE" noProof="0" dirty="0" err="1"/>
              <a:t>Jboss</a:t>
            </a:r>
            <a:r>
              <a:rPr lang="de-DE" noProof="0" dirty="0"/>
              <a:t> bietet standardisierte Schnittstellen für festgelegten Java-Enterprise-Standard</a:t>
            </a:r>
          </a:p>
          <a:p>
            <a:pPr marL="171450" lvl="0" indent="-171450">
              <a:buFontTx/>
              <a:buChar char="-"/>
            </a:pPr>
            <a:r>
              <a:rPr lang="de-DE" noProof="0" dirty="0"/>
              <a:t>Loadbalancer: </a:t>
            </a:r>
            <a:r>
              <a:rPr lang="de-DE" noProof="0" dirty="0" err="1"/>
              <a:t>gleichmässiges</a:t>
            </a:r>
            <a:r>
              <a:rPr lang="de-DE" noProof="0" dirty="0"/>
              <a:t> Aufteilen der Last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Instanzen besitzen max. / min. </a:t>
            </a:r>
            <a:r>
              <a:rPr lang="de-DE" noProof="0" dirty="0" err="1"/>
              <a:t>Poolsize</a:t>
            </a:r>
            <a:endParaRPr lang="de-DE" noProof="0" dirty="0"/>
          </a:p>
          <a:p>
            <a:pPr marL="628650" lvl="1" indent="-171450">
              <a:buFontTx/>
              <a:buChar char="-"/>
            </a:pPr>
            <a:r>
              <a:rPr lang="de-DE" noProof="0" dirty="0"/>
              <a:t>Request-Queue befüllt wenn max. </a:t>
            </a:r>
            <a:r>
              <a:rPr lang="de-DE" noProof="0" dirty="0" err="1"/>
              <a:t>Poolsize</a:t>
            </a:r>
            <a:r>
              <a:rPr lang="de-DE" noProof="0" dirty="0"/>
              <a:t> bereits erreicht</a:t>
            </a:r>
          </a:p>
          <a:p>
            <a:pPr marL="0" indent="0">
              <a:buFontTx/>
              <a:buNone/>
            </a:pPr>
            <a:endParaRPr lang="de-DE" noProof="0" dirty="0"/>
          </a:p>
          <a:p>
            <a:pPr marL="0" indent="0">
              <a:buFontTx/>
              <a:buNone/>
            </a:pPr>
            <a:r>
              <a:rPr lang="de-DE" noProof="0" dirty="0"/>
              <a:t>Probleme</a:t>
            </a:r>
          </a:p>
          <a:p>
            <a:pPr marL="171450" indent="-171450">
              <a:buFontTx/>
              <a:buChar char="-"/>
            </a:pPr>
            <a:r>
              <a:rPr lang="de-DE" noProof="0" dirty="0"/>
              <a:t>Beschriebene Architektur klassischer Monolith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Anwendung wird mittels einer einzigen </a:t>
            </a:r>
            <a:r>
              <a:rPr lang="de-DE" noProof="0" dirty="0" err="1"/>
              <a:t>Codebase</a:t>
            </a:r>
            <a:r>
              <a:rPr lang="de-DE" noProof="0" dirty="0"/>
              <a:t> entwickelt, gebaut und </a:t>
            </a:r>
            <a:r>
              <a:rPr lang="de-DE" noProof="0" dirty="0" err="1"/>
              <a:t>deployed</a:t>
            </a:r>
            <a:endParaRPr lang="de-DE" noProof="0" dirty="0"/>
          </a:p>
          <a:p>
            <a:pPr marL="171450" lvl="0" indent="-171450">
              <a:buFontTx/>
              <a:buChar char="-"/>
            </a:pPr>
            <a:r>
              <a:rPr lang="de-DE" noProof="0" dirty="0"/>
              <a:t>Alternative: service-basierte Designstruktur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Mittels Containern ermöglichte Umgebung</a:t>
            </a:r>
          </a:p>
          <a:p>
            <a:pPr marL="171450" lvl="0" indent="-171450">
              <a:buFontTx/>
              <a:buChar char="-"/>
            </a:pPr>
            <a:r>
              <a:rPr lang="de-DE" noProof="0" dirty="0"/>
              <a:t>Skalierte Entwicklung: 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Jeder Mitarbeiter benötigt grundlegendes Verständnis des ges. Codes</a:t>
            </a:r>
          </a:p>
          <a:p>
            <a:pPr marL="628650" lvl="1" indent="-171450">
              <a:buFontTx/>
              <a:buChar char="-"/>
            </a:pPr>
            <a:r>
              <a:rPr lang="de-DE" noProof="0" dirty="0" err="1"/>
              <a:t>Mergekonflikte</a:t>
            </a:r>
            <a:r>
              <a:rPr lang="de-DE" noProof="0" dirty="0"/>
              <a:t> während Entwicklungszeit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Designprinzipien (lose Kopplung, Modularisierung etc.) sollen dem vorbeugen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/>
              <a:t>Prinzipien </a:t>
            </a:r>
            <a:r>
              <a:rPr lang="de-DE" noProof="0" dirty="0" err="1"/>
              <a:t>warden</a:t>
            </a:r>
            <a:r>
              <a:rPr lang="de-DE" noProof="0" dirty="0"/>
              <a:t> nicht explizit erzwungen, werden mit der Zeit vernachlässigt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Service-basierte Entwurf erzwingt Implementierung klarer Schnittstellen</a:t>
            </a:r>
          </a:p>
          <a:p>
            <a:pPr marL="171450" lvl="0" indent="-171450">
              <a:buFontTx/>
              <a:buChar char="-"/>
            </a:pPr>
            <a:r>
              <a:rPr lang="de-DE" noProof="0" dirty="0"/>
              <a:t>Unabhängiges </a:t>
            </a:r>
            <a:r>
              <a:rPr lang="de-DE" noProof="0" dirty="0" err="1"/>
              <a:t>Deployment</a:t>
            </a:r>
            <a:r>
              <a:rPr lang="de-DE" noProof="0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Monolith mittels einzelnen </a:t>
            </a:r>
            <a:r>
              <a:rPr lang="de-DE" noProof="0" dirty="0" err="1"/>
              <a:t>Artifacts</a:t>
            </a:r>
            <a:r>
              <a:rPr lang="de-DE" noProof="0" dirty="0"/>
              <a:t> </a:t>
            </a:r>
            <a:r>
              <a:rPr lang="de-DE" noProof="0" dirty="0" err="1"/>
              <a:t>deployed</a:t>
            </a:r>
            <a:endParaRPr lang="de-DE" noProof="0" dirty="0"/>
          </a:p>
          <a:p>
            <a:pPr marL="628650" lvl="1" indent="-171450">
              <a:buFontTx/>
              <a:buChar char="-"/>
            </a:pPr>
            <a:r>
              <a:rPr lang="de-DE" noProof="0" dirty="0"/>
              <a:t>Problematisch 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Wenn neue Funktionalität </a:t>
            </a:r>
            <a:r>
              <a:rPr lang="de-DE" noProof="0" dirty="0" err="1"/>
              <a:t>deployed</a:t>
            </a:r>
            <a:r>
              <a:rPr lang="de-DE" noProof="0" dirty="0"/>
              <a:t> wird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Einzelne Teile der Applikation häufiger verändert </a:t>
            </a:r>
            <a:r>
              <a:rPr lang="de-DE" noProof="0" dirty="0" err="1"/>
              <a:t>warden</a:t>
            </a:r>
            <a:r>
              <a:rPr lang="de-DE" noProof="0" dirty="0"/>
              <a:t> als andere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Ges. Applikation muss neu </a:t>
            </a:r>
            <a:r>
              <a:rPr lang="de-DE" noProof="0" dirty="0" err="1"/>
              <a:t>deployed</a:t>
            </a:r>
            <a:r>
              <a:rPr lang="de-DE" noProof="0" dirty="0"/>
              <a:t> </a:t>
            </a:r>
            <a:r>
              <a:rPr lang="de-DE" noProof="0" dirty="0" err="1"/>
              <a:t>warden</a:t>
            </a:r>
            <a:endParaRPr lang="de-DE" noProof="0" dirty="0"/>
          </a:p>
          <a:p>
            <a:pPr marL="628650" lvl="1" indent="-171450">
              <a:buFontTx/>
              <a:buChar char="-"/>
            </a:pPr>
            <a:r>
              <a:rPr lang="de-DE" noProof="0" dirty="0"/>
              <a:t>Veränderungen müssen dahingehend überprüft werden ob bereits bestehende Module beeinflusst </a:t>
            </a:r>
            <a:r>
              <a:rPr lang="de-DE" noProof="0" dirty="0" err="1"/>
              <a:t>warden</a:t>
            </a:r>
            <a:endParaRPr lang="de-DE" noProof="0" dirty="0"/>
          </a:p>
          <a:p>
            <a:pPr marL="1085850" lvl="2" indent="-171450">
              <a:buFontTx/>
              <a:buChar char="-"/>
            </a:pPr>
            <a:r>
              <a:rPr lang="de-DE" noProof="0" dirty="0"/>
              <a:t>Service-basierter Ansatz braucht nur die neu hinzugefügte Funktionalität zu überprüfen</a:t>
            </a:r>
          </a:p>
          <a:p>
            <a:pPr marL="171450" lvl="0" indent="-171450">
              <a:buFontTx/>
              <a:buChar char="-"/>
            </a:pPr>
            <a:r>
              <a:rPr lang="de-DE" noProof="0" dirty="0"/>
              <a:t>Skalierung einer Produktivumgebung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In </a:t>
            </a:r>
            <a:r>
              <a:rPr lang="de-DE" noProof="0" dirty="0" err="1"/>
              <a:t>monol</a:t>
            </a:r>
            <a:r>
              <a:rPr lang="de-DE" noProof="0" dirty="0"/>
              <a:t>. nur möglich indem der </a:t>
            </a:r>
            <a:r>
              <a:rPr lang="de-DE" noProof="0" dirty="0" err="1"/>
              <a:t>ausfürbare</a:t>
            </a:r>
            <a:r>
              <a:rPr lang="de-DE" noProof="0" dirty="0"/>
              <a:t> Code auf zus. Servern </a:t>
            </a:r>
            <a:r>
              <a:rPr lang="de-DE" noProof="0" dirty="0" err="1"/>
              <a:t>deployed</a:t>
            </a:r>
            <a:r>
              <a:rPr lang="de-DE" noProof="0" dirty="0"/>
              <a:t> wird (horizontale Skalierung)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Jede Kopie nutzt die gleiche Ressourcenanzahl (ineffizientes Design)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Keine dynamische Anpassungen an geg. Last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Es wird komplette Instanz hochgefahren, selbst wenn nur einzelne Teile skaliert </a:t>
            </a:r>
            <a:r>
              <a:rPr lang="de-DE" noProof="0" dirty="0" err="1"/>
              <a:t>warden</a:t>
            </a:r>
            <a:r>
              <a:rPr lang="de-DE" noProof="0" dirty="0"/>
              <a:t> müssten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Service-basierter Ansatz bietet dynamische Skalierung auf Abruf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Skalierung so schnell wie möglich (da nur betreffende Komponente hochgefahren)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500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Begriffserklärung: Cloud</a:t>
            </a:r>
          </a:p>
          <a:p>
            <a:pPr marL="171450" indent="-171450">
              <a:buFontTx/>
              <a:buChar char="-"/>
            </a:pPr>
            <a:r>
              <a:rPr lang="de-DE" noProof="0" dirty="0"/>
              <a:t>Cloud Infrastruktur bezieht sich auf die Abstraktion der Unternehmensinfrastruktur von konkreter Hardware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Auch: Infrastructure-</a:t>
            </a:r>
            <a:r>
              <a:rPr lang="de-DE" noProof="0" dirty="0" err="1"/>
              <a:t>as</a:t>
            </a:r>
            <a:r>
              <a:rPr lang="de-DE" noProof="0" dirty="0"/>
              <a:t>-a-Service (IaaS</a:t>
            </a:r>
            <a:r>
              <a:rPr lang="de-DE" dirty="0"/>
              <a:t>)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Private Cloud: Hauseigene Hardware virtualisiert in eigenen Rechenzentren betrieben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Grenze zur traditionellen Infrastruktur: 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API-Schnitts zur Verwaltung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Oder SDKs wie </a:t>
            </a:r>
            <a:r>
              <a:rPr lang="de-DE" dirty="0" err="1"/>
              <a:t>z.B</a:t>
            </a:r>
            <a:r>
              <a:rPr lang="de-DE" dirty="0"/>
              <a:t> </a:t>
            </a:r>
            <a:r>
              <a:rPr lang="de-DE" dirty="0" err="1"/>
              <a:t>Vmware</a:t>
            </a:r>
            <a:r>
              <a:rPr lang="de-DE" dirty="0"/>
              <a:t>, vSphere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Public Cloud: externer Dienstleister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Wartung / Instandhaltung nicht mehr Sache des 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Hybrid Cloud: Mischung beider Varianten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Bspw. Login Token Generierung in privater Cloud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Business Logik in </a:t>
            </a:r>
            <a:r>
              <a:rPr lang="de-DE" dirty="0" err="1"/>
              <a:t>public</a:t>
            </a:r>
            <a:r>
              <a:rPr lang="de-DE" dirty="0"/>
              <a:t> Cloud</a:t>
            </a:r>
          </a:p>
          <a:p>
            <a:pPr marL="171450" lvl="0" indent="-171450">
              <a:buFontTx/>
              <a:buChar char="-"/>
            </a:pPr>
            <a:r>
              <a:rPr lang="de-DE" dirty="0" err="1"/>
              <a:t>Serverless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: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Abstraktionsstufe zu Cloud / Infrastructure-</a:t>
            </a:r>
            <a:r>
              <a:rPr lang="de-DE" dirty="0" err="1"/>
              <a:t>as</a:t>
            </a:r>
            <a:r>
              <a:rPr lang="de-DE" dirty="0"/>
              <a:t>-a-Service Plattformen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Auch: </a:t>
            </a:r>
            <a:r>
              <a:rPr lang="de-DE" dirty="0" err="1"/>
              <a:t>Function</a:t>
            </a:r>
            <a:r>
              <a:rPr lang="de-DE" dirty="0"/>
              <a:t>-</a:t>
            </a:r>
            <a:r>
              <a:rPr lang="de-DE" dirty="0" err="1"/>
              <a:t>as</a:t>
            </a:r>
            <a:r>
              <a:rPr lang="de-DE" dirty="0"/>
              <a:t>-a-Service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Genau wie IaaS mit zus. Funktionalität des automatischen Verwaltens von benötigten Instanzen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Instanzen können je nach Bedarf hoch oder heruntergefahren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047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Klassifizierung der Anforderungen für die Ermittlung der Cloudfähigkeit</a:t>
            </a:r>
          </a:p>
          <a:p>
            <a:pPr marL="171450" indent="-171450">
              <a:buFontTx/>
              <a:buChar char="-"/>
            </a:pPr>
            <a:r>
              <a:rPr lang="de-DE" dirty="0"/>
              <a:t>Internationale Organisation für Normung verfasste Klassifizierung von qualitativen Anforderungen an </a:t>
            </a:r>
            <a:r>
              <a:rPr lang="de-DE" dirty="0" err="1"/>
              <a:t>SoftwareprodukteISO</a:t>
            </a:r>
            <a:r>
              <a:rPr lang="de-DE" dirty="0"/>
              <a:t>/IEC 25010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Besteht aus 8 Hauptkriterien, 31 Unterkriterien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Lediglich “Funktionalität” als funktionale Qualitätseigenschaft (engl.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requirement</a:t>
            </a:r>
            <a:r>
              <a:rPr lang="de-DE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Der Rest lässt sich “non-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” zuordnen</a:t>
            </a:r>
          </a:p>
          <a:p>
            <a:pPr marL="171450" lvl="0" indent="-171450">
              <a:buFontTx/>
              <a:buChar char="-"/>
            </a:pP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: beschreiben die Korrektheit des Produktes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Specifies</a:t>
            </a:r>
            <a:r>
              <a:rPr lang="de-DE" dirty="0"/>
              <a:t>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perform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Sowohl aus technischer als auch Unternehmenssicht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Non-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: beschreiben nicht was vom System geleistet </a:t>
            </a:r>
            <a:r>
              <a:rPr lang="de-DE" dirty="0" err="1"/>
              <a:t>warden</a:t>
            </a:r>
            <a:r>
              <a:rPr lang="de-DE" dirty="0"/>
              <a:t> muss, sondern wie dies geschehen soll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Besonders wichtig für die Messdatenerhebung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Unter anderem auch system-quality </a:t>
            </a:r>
            <a:r>
              <a:rPr lang="de-DE" dirty="0" err="1"/>
              <a:t>attributes</a:t>
            </a:r>
            <a:r>
              <a:rPr lang="de-DE" dirty="0"/>
              <a:t> genannt</a:t>
            </a:r>
          </a:p>
          <a:p>
            <a:pPr marL="171450" lvl="0" indent="-171450">
              <a:buFontTx/>
              <a:buChar char="-"/>
            </a:pPr>
            <a:endParaRPr lang="de-DE" dirty="0"/>
          </a:p>
          <a:p>
            <a:pPr marL="0" lvl="0" indent="0">
              <a:buFontTx/>
              <a:buNone/>
            </a:pPr>
            <a:r>
              <a:rPr lang="de-DE" dirty="0"/>
              <a:t>Wesentliche Kriterien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Leistungsfähigkeit: Latenzzeit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Komplette Pipeline sowie Unterteilung in einzelne Abschnitte (Datenerhalt vs. Datenverarbeitung)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Skalierbarkeit: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Startzeit eines </a:t>
            </a:r>
            <a:r>
              <a:rPr lang="de-DE" dirty="0" err="1"/>
              <a:t>Containerskomplett</a:t>
            </a:r>
            <a:r>
              <a:rPr lang="de-DE" dirty="0"/>
              <a:t> initialisiert: Filesystem aufgebaut, Kommunikationsschnittstellen gestartet, benötigte Datenverbindungen bestehen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Erhobenen Metriken getrennt pro Technologie zu betrachten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Die restlichen Kriterien nicht weiter betrachtet oder irrelevant für diesen Vergleich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Bsp. Sicherheit – irrelevant, </a:t>
            </a:r>
            <a:r>
              <a:rPr lang="de-DE" dirty="0" err="1"/>
              <a:t>Kompatabilität</a:t>
            </a:r>
            <a:r>
              <a:rPr lang="de-DE" dirty="0"/>
              <a:t> – muss erfüllt werden, sonst kann Projekt gar nicht gestartet werden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5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Freestyle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16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848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449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noProof="0" dirty="0"/>
              <a:t>Zwei Lasttests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Skalierung als Reaktion auf Payment-Nachrichten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Skalierung als Reaktion auf direkte Anweisungen durch den Benutzer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Latenzzeit als Durchschnitt über alle erhaltenen Werte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Node.js – 38,4 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Spring Boot – 61,8 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Nachrichteneingang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– Node.js – 35,0 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– Spring Boot – 58,8 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Verarbeitungsdauer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Node.js – 388 Millisekunden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Spring Boot – 29 Millisekunden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Die Skalierungsdauer beschreibt den Zeitraum zum Hochfahren eines Containers einer Technologie.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Services beschreibt die gesamtdurchschnittliche Dauer.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Skalierungsstufe beschreibt die durchschnittliche Dauer nach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Größe des Bursts.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Containeranzahl beschreibt die durchschnittliche Dauer pro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Containeranzahl.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 allen Kategorien sind die Initialisierungszeiten der Node.js Technologie geringer als die der Spring Boot Technologie.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30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noProof="0" dirty="0"/>
              <a:t>Zwei Lasttests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Skalierung als Reaktion auf Payment-Nachrichten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Skalierung als Reaktion auf direkte Anweisungen durch den Benutzer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Latenzzeit als Durchschnitt über alle erhaltenen Werte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Node.js – 38,4 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Spring Boot – 61,8 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Nachrichteneingang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– Node.js – 35,0 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– Spring Boot – 58,8 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Verarbeitungsdauer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Node.js – 388 Millisekunden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Spring Boot – 29 Millisekunden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Die Skalierungsdauer beschreibt den Zeitraum zum Hochfahren eines Containers einer Technologie.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Services beschreibt die gesamtdurchschnittliche Dauer.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Skalierungsstufe beschreibt die durchschnittliche Dauer nach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Größe des Bursts.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Containeranzahl beschreibt die durchschnittliche Dauer pro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Containeranzahl.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 allen Kategorien sind die Initialisierungszeiten der Node.js Technologie geringer als die der Spring Boot Technologie.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811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Abschnit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3172" y="197883"/>
            <a:ext cx="1120116" cy="581769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0281139" y="6122781"/>
            <a:ext cx="1732149" cy="675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5" name="Gerade Verbindung 14"/>
          <p:cNvCxnSpPr/>
          <p:nvPr/>
        </p:nvCxnSpPr>
        <p:spPr>
          <a:xfrm>
            <a:off x="666797" y="1953052"/>
            <a:ext cx="11390727" cy="12704"/>
          </a:xfrm>
          <a:prstGeom prst="line">
            <a:avLst/>
          </a:prstGeom>
          <a:ln>
            <a:solidFill>
              <a:srgbClr val="FF33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666797" y="3213456"/>
            <a:ext cx="11390727" cy="12704"/>
          </a:xfrm>
          <a:prstGeom prst="line">
            <a:avLst/>
          </a:prstGeom>
          <a:ln>
            <a:solidFill>
              <a:srgbClr val="FF33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398348" y="2195948"/>
            <a:ext cx="11289452" cy="882812"/>
          </a:xfrm>
        </p:spPr>
        <p:txBody>
          <a:bodyPr/>
          <a:lstStyle>
            <a:lvl1pPr>
              <a:defRPr sz="2000" baseline="0">
                <a:solidFill>
                  <a:srgbClr val="FF3399"/>
                </a:solidFill>
              </a:defRPr>
            </a:lvl1pPr>
          </a:lstStyle>
          <a:p>
            <a:r>
              <a:rPr lang="de-DE" dirty="0"/>
              <a:t>Folientitel bearbeiten</a:t>
            </a:r>
            <a:br>
              <a:rPr lang="de-DE" dirty="0"/>
            </a:br>
            <a:r>
              <a:rPr lang="de-DE" dirty="0"/>
              <a:t>&lt;&lt;Kunde&gt;&gt; - DPS Engineering GmbH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19569" y="3338818"/>
            <a:ext cx="11268231" cy="26744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8673" y="382440"/>
            <a:ext cx="3174071" cy="41451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10656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umsplatzhalt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8C26-B4E6-426A-BFEB-64E315722594}" type="datetime1">
              <a:rPr lang="de-DE" smtClean="0"/>
              <a:t>12.09.2021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6" name="Inhaltsplatzhalter 2"/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11743487" cy="506239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485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15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3" b="5773"/>
          <a:stretch/>
        </p:blipFill>
        <p:spPr>
          <a:xfrm>
            <a:off x="0" y="0"/>
            <a:ext cx="12192000" cy="16200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A81A-C2B1-46AC-AE74-2B55BF19628A}" type="datetime1">
              <a:rPr lang="de-DE" smtClean="0"/>
              <a:t>12.09.2021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8650581" y="898544"/>
            <a:ext cx="3309078" cy="7200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216173" y="2519999"/>
            <a:ext cx="11743487" cy="377174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16172" y="1980000"/>
            <a:ext cx="11743487" cy="393260"/>
          </a:xfrm>
        </p:spPr>
        <p:txBody>
          <a:bodyPr/>
          <a:lstStyle/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23214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16200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D084-6AB9-48F2-93F6-EFCDDED1FBB7}" type="datetime1">
              <a:rPr lang="de-DE" smtClean="0"/>
              <a:t>12.09.2021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8650581" y="898544"/>
            <a:ext cx="3309078" cy="7200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216173" y="2519999"/>
            <a:ext cx="11743487" cy="3754966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16172" y="1980000"/>
            <a:ext cx="11743487" cy="39326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43091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Tex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6174" y="1212575"/>
            <a:ext cx="5760000" cy="506239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1" y="1212575"/>
            <a:ext cx="5760000" cy="506239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2A47-BBF0-40EF-9801-83EDB89F85EE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0587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Grafik/Tex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CE8F-CE56-4C8A-B59F-ECC243700C50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85692" y="1292400"/>
            <a:ext cx="3766154" cy="4990953"/>
          </a:xfrm>
        </p:spPr>
        <p:txBody>
          <a:bodyPr/>
          <a:lstStyle/>
          <a:p>
            <a:r>
              <a:rPr lang="de-DE"/>
              <a:t>Grafik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2" name="Inhaltsplatzhalter 2"/>
          <p:cNvSpPr>
            <a:spLocks noGrp="1"/>
          </p:cNvSpPr>
          <p:nvPr>
            <p:ph sz="half" idx="1"/>
          </p:nvPr>
        </p:nvSpPr>
        <p:spPr>
          <a:xfrm>
            <a:off x="4053126" y="1212575"/>
            <a:ext cx="7906533" cy="507077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106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 Tex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6517-FE76-4284-A6D7-A6087C677DF5}" type="datetime1">
              <a:rPr lang="de-DE" smtClean="0"/>
              <a:t>12.09.2021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3766154" cy="493105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6"/>
          </p:nvPr>
        </p:nvSpPr>
        <p:spPr>
          <a:xfrm>
            <a:off x="4204839" y="1212575"/>
            <a:ext cx="3766154" cy="493105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sz="half" idx="17"/>
          </p:nvPr>
        </p:nvSpPr>
        <p:spPr>
          <a:xfrm>
            <a:off x="8193506" y="1212575"/>
            <a:ext cx="3766154" cy="493105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2751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 Grafik/Text DPS-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" y="1179444"/>
            <a:ext cx="130482" cy="523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97F5-24F3-48B6-801A-9146D9102502}" type="datetime1">
              <a:rPr lang="de-DE" smtClean="0"/>
              <a:t>12.09.2021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3338"/>
            <a:ext cx="3987692" cy="4850288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8204308" y="1293337"/>
            <a:ext cx="3987692" cy="485028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07D"/>
              </a:buClr>
              <a:buSzTx/>
              <a:buFontTx/>
              <a:buNone/>
              <a:tabLst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4102154" y="1293338"/>
            <a:ext cx="3987692" cy="48502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07D"/>
              </a:buClr>
              <a:buSzTx/>
              <a:buFontTx/>
              <a:buNone/>
              <a:tabLst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02154" y="4220818"/>
            <a:ext cx="3987692" cy="1922809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04308" y="4220817"/>
            <a:ext cx="3987692" cy="1922808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4220818"/>
            <a:ext cx="3987692" cy="1922809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875270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 - DPS-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9248-BDFF-4466-9C95-37ECA73C4233}" type="datetime1">
              <a:rPr lang="de-DE" smtClean="0"/>
              <a:t>12.09.2021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5749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6" name="Inhaltsplatzhalter 2"/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11743487" cy="5070779"/>
          </a:xfrm>
        </p:spPr>
        <p:txBody>
          <a:bodyPr/>
          <a:lstStyle>
            <a:lvl3pPr>
              <a:defRPr>
                <a:solidFill>
                  <a:srgbClr val="7F7F7F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15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3" b="5773"/>
          <a:stretch/>
        </p:blipFill>
        <p:spPr>
          <a:xfrm>
            <a:off x="0" y="0"/>
            <a:ext cx="12192000" cy="16200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959A-ACAA-4DCD-A10E-9278E2809D2F}" type="datetime1">
              <a:rPr lang="de-DE" smtClean="0"/>
              <a:t>12.09.2021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216173" y="2519999"/>
            <a:ext cx="11743487" cy="376335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16172" y="1980000"/>
            <a:ext cx="11743487" cy="39326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829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Tex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6174" y="1212574"/>
            <a:ext cx="5760000" cy="50707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1" y="1212574"/>
            <a:ext cx="5760000" cy="50707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87C5EBE-EC45-41E7-B2EB-110DE38DEC04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50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Grafik/Tex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85692" y="1292400"/>
            <a:ext cx="3766154" cy="4990954"/>
          </a:xfrm>
        </p:spPr>
        <p:txBody>
          <a:bodyPr/>
          <a:lstStyle/>
          <a:p>
            <a:r>
              <a:rPr lang="de-DE"/>
              <a:t>Grafik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2" name="Inhaltsplatzhalter 2"/>
          <p:cNvSpPr>
            <a:spLocks noGrp="1"/>
          </p:cNvSpPr>
          <p:nvPr>
            <p:ph sz="half" idx="1"/>
          </p:nvPr>
        </p:nvSpPr>
        <p:spPr>
          <a:xfrm>
            <a:off x="4053126" y="1212574"/>
            <a:ext cx="7906533" cy="50707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74B70A8-8344-4A34-810F-7A9DCD406A26}" type="datetime1">
              <a:rPr lang="de-DE" smtClean="0"/>
              <a:t>12.09.2021</a:t>
            </a:fld>
            <a:endParaRPr lang="de-DE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43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 Tex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3766154" cy="4921526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6"/>
          </p:nvPr>
        </p:nvSpPr>
        <p:spPr>
          <a:xfrm>
            <a:off x="4204839" y="1212575"/>
            <a:ext cx="3766154" cy="492152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sz="half" idx="17"/>
          </p:nvPr>
        </p:nvSpPr>
        <p:spPr>
          <a:xfrm>
            <a:off x="8193506" y="1212575"/>
            <a:ext cx="3766154" cy="492152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F06F742-6DB8-4B59-9AEC-3207D7CCAB0B}" type="datetime1">
              <a:rPr lang="de-DE" smtClean="0"/>
              <a:t>12.09.2021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82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 Grafik/Text DPS-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4102154" y="1293337"/>
            <a:ext cx="3987692" cy="484076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07D"/>
              </a:buClr>
              <a:buSzTx/>
              <a:buFontTx/>
              <a:buNone/>
              <a:tabLst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9" name="Rechteck 8"/>
          <p:cNvSpPr/>
          <p:nvPr/>
        </p:nvSpPr>
        <p:spPr>
          <a:xfrm>
            <a:off x="1" y="1179444"/>
            <a:ext cx="130482" cy="523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3338"/>
            <a:ext cx="3987692" cy="484076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8204308" y="1293337"/>
            <a:ext cx="3987692" cy="484076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07D"/>
              </a:buClr>
              <a:buSzTx/>
              <a:buFontTx/>
              <a:buNone/>
              <a:tabLst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02154" y="4220817"/>
            <a:ext cx="3987692" cy="1913284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04308" y="4220817"/>
            <a:ext cx="3987692" cy="1913284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4AEC4C-9452-42F1-A466-3AAF02708E98}" type="datetime1">
              <a:rPr lang="de-DE" smtClean="0"/>
              <a:t>12.09.2021</a:t>
            </a:fld>
            <a:endParaRPr lang="de-DE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4220817"/>
            <a:ext cx="3987692" cy="1913284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83908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Folie - DPS-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3EF982-B1C3-47E7-9AD7-18642D776D16}" type="datetime1">
              <a:rPr lang="de-DE" smtClean="0"/>
              <a:t>12.09.2021</a:t>
            </a:fld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06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Abschnit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427" y="197883"/>
            <a:ext cx="1287861" cy="668893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10152185" y="6038851"/>
            <a:ext cx="1861104" cy="759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66797" y="1953052"/>
            <a:ext cx="11390727" cy="12704"/>
          </a:xfrm>
          <a:prstGeom prst="line">
            <a:avLst/>
          </a:prstGeom>
          <a:ln>
            <a:solidFill>
              <a:srgbClr val="ABA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666797" y="3213456"/>
            <a:ext cx="11390727" cy="12704"/>
          </a:xfrm>
          <a:prstGeom prst="line">
            <a:avLst/>
          </a:prstGeom>
          <a:ln>
            <a:solidFill>
              <a:srgbClr val="ABA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8348" y="2195948"/>
            <a:ext cx="11289452" cy="882812"/>
          </a:xfrm>
        </p:spPr>
        <p:txBody>
          <a:bodyPr/>
          <a:lstStyle>
            <a:lvl1pPr>
              <a:defRPr sz="2000" baseline="0">
                <a:solidFill>
                  <a:srgbClr val="ABA274"/>
                </a:solidFill>
              </a:defRPr>
            </a:lvl1pPr>
          </a:lstStyle>
          <a:p>
            <a:r>
              <a:rPr lang="de-DE" dirty="0"/>
              <a:t>Folientitel bearbeiten</a:t>
            </a:r>
            <a:br>
              <a:rPr lang="de-DE" dirty="0"/>
            </a:br>
            <a:r>
              <a:rPr lang="de-DE" dirty="0"/>
              <a:t>&lt;&lt;Kunde&gt;&gt; - DPS Engineering GmbH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19569" y="3338818"/>
            <a:ext cx="11268231" cy="307978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8673" y="382440"/>
            <a:ext cx="3174071" cy="41451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3146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6174" y="317150"/>
            <a:ext cx="8216287" cy="378800"/>
          </a:xfrm>
          <a:prstGeom prst="rect">
            <a:avLst/>
          </a:prstGeom>
        </p:spPr>
        <p:txBody>
          <a:bodyPr vert="horz" lIns="180000" tIns="0" rIns="91440" bIns="45720" rtlCol="0" anchor="t" anchorCtr="0">
            <a:noAutofit/>
          </a:bodyPr>
          <a:lstStyle/>
          <a:p>
            <a:r>
              <a:rPr lang="de-DE" dirty="0"/>
              <a:t>Folien-Titel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174" y="1290765"/>
            <a:ext cx="11741538" cy="4995931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/>
          <a:p>
            <a:pPr lvl="0"/>
            <a:r>
              <a:rPr lang="de-DE" dirty="0"/>
              <a:t>Inhalt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Rechteck 12"/>
          <p:cNvSpPr/>
          <p:nvPr/>
        </p:nvSpPr>
        <p:spPr>
          <a:xfrm>
            <a:off x="0" y="362550"/>
            <a:ext cx="88615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5BA4B03-B363-4239-B935-F2B4853E533A}" type="datetime1">
              <a:rPr lang="de-DE" smtClean="0"/>
              <a:t>12.09.2021</a:t>
            </a:fld>
            <a:endParaRPr lang="de-DE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0379644" y="6517680"/>
            <a:ext cx="9339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baseline="0">
                <a:solidFill>
                  <a:srgbClr val="7F7F7F"/>
                </a:solidFill>
                <a:latin typeface="DINPro" charset="0"/>
              </a:rPr>
              <a:t>|</a:t>
            </a:r>
          </a:p>
        </p:txBody>
      </p:sp>
      <p:pic>
        <p:nvPicPr>
          <p:cNvPr id="11" name="Bild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147" y="6286697"/>
            <a:ext cx="786890" cy="3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6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cap="none" baseline="0">
          <a:solidFill>
            <a:srgbClr val="7F7F7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E5007D"/>
        </a:buClr>
        <a:buFontTx/>
        <a:buNone/>
        <a:defRPr sz="24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252000" algn="l" defTabSz="914400" rtl="0" eaLnBrk="1" latinLnBrk="0" hangingPunct="1">
        <a:lnSpc>
          <a:spcPct val="90000"/>
        </a:lnSpc>
        <a:spcBef>
          <a:spcPts val="500"/>
        </a:spcBef>
        <a:buClr>
          <a:srgbClr val="E5007D"/>
        </a:buClr>
        <a:buFont typeface="LucidaGrande" charset="0"/>
        <a:buChar char="■"/>
        <a:tabLst/>
        <a:defRPr sz="24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68000" indent="-252000" algn="l" defTabSz="914400" rtl="0" eaLnBrk="1" latinLnBrk="0" hangingPunct="1">
        <a:lnSpc>
          <a:spcPct val="90000"/>
        </a:lnSpc>
        <a:spcBef>
          <a:spcPts val="500"/>
        </a:spcBef>
        <a:buClr>
          <a:srgbClr val="E5007D"/>
        </a:buClr>
        <a:buFont typeface="LucidaGrande" charset="0"/>
        <a:buChar char="■"/>
        <a:tabLst/>
        <a:defRPr sz="22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20000" indent="-252000" algn="l" defTabSz="914400" rtl="0" eaLnBrk="1" latinLnBrk="0" hangingPunct="1">
        <a:lnSpc>
          <a:spcPct val="90000"/>
        </a:lnSpc>
        <a:spcBef>
          <a:spcPts val="500"/>
        </a:spcBef>
        <a:buClr>
          <a:srgbClr val="E5007D"/>
        </a:buClr>
        <a:buFont typeface="LucidaGrande" charset="0"/>
        <a:buChar char="■"/>
        <a:tabLst/>
        <a:defRPr sz="20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52500" indent="-250825" algn="l" defTabSz="914400" rtl="0" eaLnBrk="1" latinLnBrk="0" hangingPunct="1">
        <a:lnSpc>
          <a:spcPct val="90000"/>
        </a:lnSpc>
        <a:spcBef>
          <a:spcPts val="500"/>
        </a:spcBef>
        <a:buClr>
          <a:srgbClr val="E5007D"/>
        </a:buClr>
        <a:buFont typeface="LucidaGrande" charset="0"/>
        <a:buChar char="■"/>
        <a:tabLst/>
        <a:defRPr sz="18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6174" y="317150"/>
            <a:ext cx="8216287" cy="378800"/>
          </a:xfrm>
          <a:prstGeom prst="rect">
            <a:avLst/>
          </a:prstGeom>
        </p:spPr>
        <p:txBody>
          <a:bodyPr vert="horz" lIns="180000" tIns="0" rIns="91440" bIns="45720" rtlCol="0" anchor="t" anchorCtr="0">
            <a:noAutofit/>
          </a:bodyPr>
          <a:lstStyle/>
          <a:p>
            <a:r>
              <a:rPr lang="de-DE" dirty="0"/>
              <a:t>Folien-Titel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174" y="1290766"/>
            <a:ext cx="11741538" cy="4995931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/>
          <a:p>
            <a:pPr lvl="0"/>
            <a:r>
              <a:rPr lang="de-DE" dirty="0"/>
              <a:t>Inhalt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1E1E29B-143A-4EE6-BDB2-1F557AEF61CC}" type="datetime1">
              <a:rPr lang="de-DE" smtClean="0"/>
              <a:t>12.09.2021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147" y="6286697"/>
            <a:ext cx="786890" cy="38487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379644" y="6517680"/>
            <a:ext cx="9339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baseline="0">
                <a:solidFill>
                  <a:srgbClr val="7F7F7F"/>
                </a:solidFill>
                <a:latin typeface="DINPro" charset="0"/>
              </a:rPr>
              <a:t>|</a:t>
            </a:r>
          </a:p>
        </p:txBody>
      </p:sp>
      <p:sp>
        <p:nvSpPr>
          <p:cNvPr id="13" name="Rechteck 12"/>
          <p:cNvSpPr/>
          <p:nvPr/>
        </p:nvSpPr>
        <p:spPr>
          <a:xfrm>
            <a:off x="0" y="362550"/>
            <a:ext cx="88615" cy="288000"/>
          </a:xfrm>
          <a:prstGeom prst="rect">
            <a:avLst/>
          </a:prstGeom>
          <a:solidFill>
            <a:srgbClr val="ABA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28894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cap="none" baseline="0">
          <a:solidFill>
            <a:srgbClr val="7F7F7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E5007D"/>
        </a:buClr>
        <a:buFontTx/>
        <a:buNone/>
        <a:defRPr sz="24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252000" algn="l" defTabSz="914400" rtl="0" eaLnBrk="1" latinLnBrk="0" hangingPunct="1">
        <a:lnSpc>
          <a:spcPct val="90000"/>
        </a:lnSpc>
        <a:spcBef>
          <a:spcPts val="500"/>
        </a:spcBef>
        <a:buClr>
          <a:srgbClr val="ABA274"/>
        </a:buClr>
        <a:buFont typeface="LucidaGrande" charset="0"/>
        <a:buChar char="■"/>
        <a:tabLst/>
        <a:defRPr sz="24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68000" indent="-252000" algn="l" defTabSz="914400" rtl="0" eaLnBrk="1" latinLnBrk="0" hangingPunct="1">
        <a:lnSpc>
          <a:spcPct val="90000"/>
        </a:lnSpc>
        <a:spcBef>
          <a:spcPts val="500"/>
        </a:spcBef>
        <a:buClr>
          <a:srgbClr val="ABA274"/>
        </a:buClr>
        <a:buFont typeface="LucidaGrande" charset="0"/>
        <a:buChar char="■"/>
        <a:tabLst/>
        <a:defRPr sz="22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20000" indent="-252000" algn="l" defTabSz="914400" rtl="0" eaLnBrk="1" latinLnBrk="0" hangingPunct="1">
        <a:lnSpc>
          <a:spcPct val="90000"/>
        </a:lnSpc>
        <a:spcBef>
          <a:spcPts val="500"/>
        </a:spcBef>
        <a:buClr>
          <a:srgbClr val="ABA274"/>
        </a:buClr>
        <a:buFont typeface="LucidaGrande" charset="0"/>
        <a:buChar char="■"/>
        <a:tabLst/>
        <a:defRPr sz="20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52500" indent="-250825" algn="l" defTabSz="914400" rtl="0" eaLnBrk="1" latinLnBrk="0" hangingPunct="1">
        <a:lnSpc>
          <a:spcPct val="90000"/>
        </a:lnSpc>
        <a:spcBef>
          <a:spcPts val="500"/>
        </a:spcBef>
        <a:buClr>
          <a:srgbClr val="ABA274"/>
        </a:buClr>
        <a:buFont typeface="LucidaGrande" charset="0"/>
        <a:buChar char="■"/>
        <a:tabLst/>
        <a:defRPr sz="18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8966" y="2195948"/>
            <a:ext cx="11289452" cy="882812"/>
          </a:xfrm>
        </p:spPr>
        <p:txBody>
          <a:bodyPr/>
          <a:lstStyle/>
          <a:p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Vergleich eines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Usecases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 mit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Serverless</a:t>
            </a:r>
            <a:br>
              <a:rPr lang="de-DE" sz="24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Technologie gegenüber Spring Boot Technologie</a:t>
            </a:r>
            <a:br>
              <a:rPr lang="de-DE" b="1" dirty="0"/>
            </a:br>
            <a:r>
              <a:rPr lang="de-DE" b="1" dirty="0"/>
              <a:t>am Beispiel von Instant Payments</a:t>
            </a: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r>
              <a:rPr lang="de-DE" b="1" dirty="0"/>
              <a:t>Silas Hoffmann</a:t>
            </a:r>
            <a:br>
              <a:rPr lang="de-DE" b="1" dirty="0"/>
            </a:br>
            <a:r>
              <a:rPr lang="de-DE" sz="1600" dirty="0"/>
              <a:t>16 September 2021</a:t>
            </a:r>
            <a:br>
              <a:rPr lang="de-DE" b="1" dirty="0"/>
            </a:br>
            <a:br>
              <a:rPr lang="de-DE" b="1" dirty="0"/>
            </a:b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413824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2A0867F-E83E-4959-8418-C31401B8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Ergebnisanalyse / Fazit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01C279-E667-4038-A03F-CB4B58B77B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ABAF5B-18E2-42AE-9435-16BD96A1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AC3A4B-9AA8-47EE-9A2B-64D2AC849503}"/>
              </a:ext>
            </a:extLst>
          </p:cNvPr>
          <p:cNvSpPr txBox="1"/>
          <p:nvPr/>
        </p:nvSpPr>
        <p:spPr>
          <a:xfrm>
            <a:off x="8788785" y="4878009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29D69CE6-049E-452D-9BB9-F687282B91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159767" y="695950"/>
            <a:ext cx="3086531" cy="4182059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C12A3FC-0C05-4D31-91A3-F823DA8AD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572" y="695950"/>
            <a:ext cx="3105583" cy="4201111"/>
          </a:xfrm>
          <a:prstGeom prst="rect">
            <a:avLst/>
          </a:prstGeom>
        </p:spPr>
      </p:pic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4E1190C5-5CCE-44ED-9DDF-236251DEEFC3}"/>
              </a:ext>
            </a:extLst>
          </p:cNvPr>
          <p:cNvSpPr txBox="1">
            <a:spLocks/>
          </p:cNvSpPr>
          <p:nvPr/>
        </p:nvSpPr>
        <p:spPr>
          <a:xfrm>
            <a:off x="216172" y="1212575"/>
            <a:ext cx="4798483" cy="4797932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5007D"/>
              </a:buClr>
              <a:buFontTx/>
              <a:buNone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2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0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52500" indent="-2508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18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Node.js mit besserem Skalierungsverhalten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Spring Boot mit besserer Verarbeitungsgeschwindigkeit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Unterschied beim Nachrichteneingang vernachlässigbar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AA2451D-7350-4538-A07C-C1C43BEAE667}"/>
              </a:ext>
            </a:extLst>
          </p:cNvPr>
          <p:cNvSpPr txBox="1"/>
          <p:nvPr/>
        </p:nvSpPr>
        <p:spPr>
          <a:xfrm>
            <a:off x="9292621" y="5131925"/>
            <a:ext cx="2179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Node.js: 38,4 </a:t>
            </a:r>
            <a:r>
              <a:rPr lang="en-US" dirty="0" err="1"/>
              <a:t>Sek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Spring: 61,8 </a:t>
            </a:r>
            <a:r>
              <a:rPr lang="en-US" dirty="0" err="1"/>
              <a:t>Sek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E87E378-7407-45A0-AD56-8931BC934EA7}"/>
              </a:ext>
            </a:extLst>
          </p:cNvPr>
          <p:cNvSpPr txBox="1"/>
          <p:nvPr/>
        </p:nvSpPr>
        <p:spPr>
          <a:xfrm>
            <a:off x="5812060" y="5131925"/>
            <a:ext cx="232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Node.js: 388 Millis.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Spring: 29 Millis.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914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0B3D9F-A4A0-4F7E-8C01-12E171A75E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Spring-Bean - Optimierung der Initialisierungsphase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Docker  Ressourcenoptimierung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Optimierte Ausführungsreihenfolge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Design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Failure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64543EF-1C96-49AD-8D43-5A4C09A0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Optimierungspotenz</a:t>
            </a:r>
            <a:r>
              <a:rPr lang="en-US" dirty="0" err="1"/>
              <a:t>ial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609F58-19A6-4D0F-BAFF-A71F01D12E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C4B75-4CDF-498D-9D30-76CEDC7B0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58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8966" y="2195948"/>
            <a:ext cx="11289452" cy="882812"/>
          </a:xfrm>
        </p:spPr>
        <p:txBody>
          <a:bodyPr/>
          <a:lstStyle/>
          <a:p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Vergleich eines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Usecases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 mit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Serverless</a:t>
            </a:r>
            <a:br>
              <a:rPr lang="de-DE" sz="24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Technologie gegenüber Spring Boot Technologie</a:t>
            </a:r>
            <a:br>
              <a:rPr lang="de-DE" b="1" dirty="0"/>
            </a:br>
            <a:r>
              <a:rPr lang="de-DE" b="1" dirty="0"/>
              <a:t>am Beispiel von Instant Payments</a:t>
            </a: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r>
              <a:rPr lang="de-DE" b="1" dirty="0"/>
              <a:t>Silas Hoffmann</a:t>
            </a:r>
            <a:br>
              <a:rPr lang="de-DE" b="1" dirty="0"/>
            </a:br>
            <a:r>
              <a:rPr lang="de-DE" sz="1600" dirty="0"/>
              <a:t>16 September 2021</a:t>
            </a:r>
            <a:br>
              <a:rPr lang="de-DE" b="1" dirty="0"/>
            </a:br>
            <a:br>
              <a:rPr lang="de-DE" b="1" dirty="0"/>
            </a:b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968883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24AADA6A-8099-4291-BDC5-33E393545E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28151" y="1601790"/>
            <a:ext cx="8935697" cy="2915057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6DF7460-96C2-470F-9C42-B83A0EC6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Skalierung</a:t>
            </a:r>
            <a:r>
              <a:rPr lang="en-US" dirty="0"/>
              <a:t> - </a:t>
            </a:r>
            <a:r>
              <a:rPr lang="en-US" dirty="0" err="1"/>
              <a:t>Regelsatz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AD6D24-21EC-4D84-9E28-7D352ABC1E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538E7-ACF8-4612-9F5C-EA2D902CA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E8C0EB2-6C9A-4C3C-912B-1F6F800F8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215" y="4885328"/>
            <a:ext cx="6735115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51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EAB5E22-0B6B-4811-A5F1-7814CEDE1F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44" y="1808899"/>
            <a:ext cx="9479308" cy="3703758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CD262EA8-9BD4-4FAF-8B95-0DCBDF06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/ </a:t>
            </a:r>
            <a:r>
              <a:rPr lang="en-US" dirty="0" err="1"/>
              <a:t>Altermanager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56CDF6-2F7C-4CE9-B2AE-7BAA8DAEA3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821A7-4C79-4D27-B492-04125FE2B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14</a:t>
            </a:fld>
            <a:endParaRPr lang="de-DE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04BC6B6B-F5A4-4EC7-837D-62760D9BA8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716DE88-1383-4235-AED5-E8FE229EC333}"/>
              </a:ext>
            </a:extLst>
          </p:cNvPr>
          <p:cNvSpPr txBox="1"/>
          <p:nvPr/>
        </p:nvSpPr>
        <p:spPr>
          <a:xfrm>
            <a:off x="7303325" y="5512657"/>
            <a:ext cx="30461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Brazil – Prometheus: Up &amp; Running (S. 291)</a:t>
            </a:r>
          </a:p>
        </p:txBody>
      </p:sp>
    </p:spTree>
    <p:extLst>
      <p:ext uri="{BB962C8B-B14F-4D97-AF65-F5344CB8AC3E}">
        <p14:creationId xmlns:p14="http://schemas.microsoft.com/office/powerpoint/2010/main" val="716166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0435BE3E-870C-4D3E-A9C0-3533732911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858" y="695950"/>
            <a:ext cx="7096284" cy="4837423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E3FE475-2A60-4EE7-9D61-89C13280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 - Modell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C7CAF0-A121-4255-A237-DD3CC8F284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D91AF-B77D-4ADD-AB25-D35565EAA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15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4E15251-F8DE-4758-9CB3-DA7E9921DE78}"/>
              </a:ext>
            </a:extLst>
          </p:cNvPr>
          <p:cNvSpPr txBox="1"/>
          <p:nvPr/>
        </p:nvSpPr>
        <p:spPr>
          <a:xfrm>
            <a:off x="2764962" y="5638124"/>
            <a:ext cx="68791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https://www.oreilly.com/library/view/software-architecture-patterns/9781491971437/ch01.html</a:t>
            </a:r>
          </a:p>
        </p:txBody>
      </p:sp>
    </p:spTree>
    <p:extLst>
      <p:ext uri="{BB962C8B-B14F-4D97-AF65-F5344CB8AC3E}">
        <p14:creationId xmlns:p14="http://schemas.microsoft.com/office/powerpoint/2010/main" val="3401954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D91EC3D-5F18-4785-A25E-A917FDD6C8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17" y="610555"/>
            <a:ext cx="4310208" cy="5636889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35930345-088B-48E0-B102-9FE2C5DCA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- Aufbau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EF09BA-9F65-430C-9C78-2B488AA574E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85E707-8A4C-4584-8357-FD1238684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16</a:t>
            </a:fld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045CE14-9A05-47E8-9B74-7EE25C21020E}"/>
              </a:ext>
            </a:extLst>
          </p:cNvPr>
          <p:cNvSpPr txBox="1"/>
          <p:nvPr/>
        </p:nvSpPr>
        <p:spPr>
          <a:xfrm>
            <a:off x="312158" y="6120486"/>
            <a:ext cx="68791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J. Turnbull – The Docker Book  (S. 72)</a:t>
            </a:r>
          </a:p>
        </p:txBody>
      </p:sp>
    </p:spTree>
    <p:extLst>
      <p:ext uri="{BB962C8B-B14F-4D97-AF65-F5344CB8AC3E}">
        <p14:creationId xmlns:p14="http://schemas.microsoft.com/office/powerpoint/2010/main" val="2448865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4504AF4-8BAE-4DB5-BFD7-E97301B620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93" y="1361742"/>
            <a:ext cx="8878539" cy="4772691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- Architecture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133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F2DD429-4EA8-41DF-9DF8-260D59552E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007" y="1853286"/>
            <a:ext cx="6203986" cy="3151427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– Types of mounts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18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D413D6D-294A-4C80-9C97-A302EE57ED8C}"/>
              </a:ext>
            </a:extLst>
          </p:cNvPr>
          <p:cNvSpPr txBox="1"/>
          <p:nvPr/>
        </p:nvSpPr>
        <p:spPr>
          <a:xfrm>
            <a:off x="4861447" y="5099900"/>
            <a:ext cx="43365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Docker Documentation - </a:t>
            </a:r>
            <a:r>
              <a:rPr lang="en-US" sz="1050" dirty="0" err="1"/>
              <a:t>Kapitel</a:t>
            </a:r>
            <a:r>
              <a:rPr lang="en-US" sz="1050" dirty="0"/>
              <a:t> /storage/volumes/</a:t>
            </a:r>
          </a:p>
        </p:txBody>
      </p:sp>
    </p:spTree>
    <p:extLst>
      <p:ext uri="{BB962C8B-B14F-4D97-AF65-F5344CB8AC3E}">
        <p14:creationId xmlns:p14="http://schemas.microsoft.com/office/powerpoint/2010/main" val="2404577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EE29717-44A9-4D4A-B4A6-0427F6EB83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44" y="916347"/>
            <a:ext cx="9933111" cy="5587375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Bean - Lifecycle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19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B49AAEF-AC98-4F3E-B42C-5F9B0670162E}"/>
              </a:ext>
            </a:extLst>
          </p:cNvPr>
          <p:cNvSpPr txBox="1"/>
          <p:nvPr/>
        </p:nvSpPr>
        <p:spPr>
          <a:xfrm>
            <a:off x="7393195" y="5814695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55392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E4EF180A-917D-485E-9DF8-393AFE940A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B9D131-FC6D-4B52-9A92-48DC2ED8D4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Ist-Anal</a:t>
            </a:r>
            <a:r>
              <a:rPr lang="en-US" dirty="0" err="1"/>
              <a:t>yse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Zielsetzung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Vorgehensmodell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Implementierung</a:t>
            </a:r>
            <a:r>
              <a:rPr lang="en-US" dirty="0"/>
              <a:t> des </a:t>
            </a:r>
            <a:r>
              <a:rPr lang="en-US" dirty="0" err="1"/>
              <a:t>Prototypen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Optimierungspotenzial</a:t>
            </a:r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C8C54AE-F089-43D8-B890-5CEB652C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2B5336-8B36-47BA-AD0A-3FF58D4CB7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F17F7A-55FB-4E80-AF0E-13A1F5BD5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708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5339C2A1-297B-4DA5-84C8-DFBD77F951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66" y="1103870"/>
            <a:ext cx="9066667" cy="4752381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Testing Quadrants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20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2745C92-AD2E-469E-9D2D-8157381593B6}"/>
              </a:ext>
            </a:extLst>
          </p:cNvPr>
          <p:cNvSpPr txBox="1"/>
          <p:nvPr/>
        </p:nvSpPr>
        <p:spPr>
          <a:xfrm>
            <a:off x="7666328" y="5799112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3453538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B7B63F8-A9F5-4367-AB7B-E895256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Implementierung des Prototypen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D8C36-CC7A-4F37-93B1-CB8D971824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436DA-FB24-4AA5-B462-BE36BF54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21</a:t>
            </a:fld>
            <a:endParaRPr lang="de-DE"/>
          </a:p>
        </p:txBody>
      </p:sp>
      <p:pic>
        <p:nvPicPr>
          <p:cNvPr id="14" name="Inhaltsplatzhalter 8">
            <a:extLst>
              <a:ext uri="{FF2B5EF4-FFF2-40B4-BE49-F238E27FC236}">
                <a16:creationId xmlns:a16="http://schemas.microsoft.com/office/drawing/2014/main" id="{8CDCBA69-84D3-4EE9-A62D-90277F43E7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362" y="890864"/>
            <a:ext cx="7583918" cy="4963671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0A3B95D-88AF-4424-8AA6-C3CC1967192F}"/>
              </a:ext>
            </a:extLst>
          </p:cNvPr>
          <p:cNvSpPr txBox="1"/>
          <p:nvPr/>
        </p:nvSpPr>
        <p:spPr>
          <a:xfrm>
            <a:off x="7440124" y="5840178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3611775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C8C7301-CB04-40B9-B7E2-78AAFFC3C5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8" y="1155410"/>
            <a:ext cx="11018157" cy="4526996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FAFA3382-898E-476C-AB19-9019D7A3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Activemq</a:t>
            </a:r>
            <a:r>
              <a:rPr lang="en-US" dirty="0"/>
              <a:t> - Dashboard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FD8B3-A3F9-491A-A0F7-02E3BD0C8C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5AF3A7-0784-45B5-A44D-C1007FDA1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22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6EE056C-50DC-450A-A14A-AAFE513BC8C7}"/>
              </a:ext>
            </a:extLst>
          </p:cNvPr>
          <p:cNvSpPr txBox="1"/>
          <p:nvPr/>
        </p:nvSpPr>
        <p:spPr>
          <a:xfrm>
            <a:off x="9007906" y="5682406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522791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313E612-CD37-4641-8373-9D3A0DE305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98" y="1113973"/>
            <a:ext cx="9184203" cy="4630053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UI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23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73B0631-53DE-48E6-985B-789D6B829337}"/>
              </a:ext>
            </a:extLst>
          </p:cNvPr>
          <p:cNvSpPr txBox="1"/>
          <p:nvPr/>
        </p:nvSpPr>
        <p:spPr>
          <a:xfrm>
            <a:off x="7666328" y="5617068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921290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3F994B41-85FD-4305-B942-753DC51A9A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3" y="2824033"/>
            <a:ext cx="10955279" cy="1848108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EF194A5-F705-4D8F-83AD-C9FAF706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Grafan</a:t>
            </a:r>
            <a:r>
              <a:rPr lang="en-US" dirty="0"/>
              <a:t> - </a:t>
            </a:r>
            <a:r>
              <a:rPr lang="en-US" dirty="0" err="1"/>
              <a:t>PromQL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66DC92-1633-4FAB-A6BF-813A0D7A6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E1798-E090-43EA-98AA-01197E372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24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B666513-F6D2-4E0A-9BB3-60E9877B9AD0}"/>
              </a:ext>
            </a:extLst>
          </p:cNvPr>
          <p:cNvSpPr txBox="1"/>
          <p:nvPr/>
        </p:nvSpPr>
        <p:spPr>
          <a:xfrm>
            <a:off x="8731084" y="4909896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245817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C5700D35-A43E-440C-8FA1-EA33D80C30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75" y="1538992"/>
            <a:ext cx="8584049" cy="3780016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- </a:t>
            </a:r>
            <a:r>
              <a:rPr lang="en-US" dirty="0" err="1"/>
              <a:t>Datasource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25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F7ABB9-3F90-4D4A-9DB1-B07E85A0316D}"/>
              </a:ext>
            </a:extLst>
          </p:cNvPr>
          <p:cNvSpPr txBox="1"/>
          <p:nvPr/>
        </p:nvSpPr>
        <p:spPr>
          <a:xfrm>
            <a:off x="7767114" y="5319008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526206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07EF16A-453A-4185-8087-5B94BD584D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67" y="1629202"/>
            <a:ext cx="10312665" cy="3599595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- UML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26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FF38CF-9081-479E-8503-89DB6F840B58}"/>
              </a:ext>
            </a:extLst>
          </p:cNvPr>
          <p:cNvSpPr txBox="1"/>
          <p:nvPr/>
        </p:nvSpPr>
        <p:spPr>
          <a:xfrm>
            <a:off x="8564829" y="5218654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544693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3DD70DE-8C46-44B2-88B6-26AD172752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716" y="897377"/>
            <a:ext cx="6080818" cy="5063246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- UML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27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B3DB852-DD7E-416A-890A-F4C2C6000446}"/>
              </a:ext>
            </a:extLst>
          </p:cNvPr>
          <p:cNvSpPr txBox="1"/>
          <p:nvPr/>
        </p:nvSpPr>
        <p:spPr>
          <a:xfrm>
            <a:off x="6625795" y="6016044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241428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B6094025-5681-48F2-AA9A-999245B725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17" y="1826152"/>
            <a:ext cx="9778566" cy="3718197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CB118136-F4EB-4B58-8CB3-4E84E285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- UML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232DC3-E273-421F-ABFF-82E4D791AC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74971A-05FD-451B-9FB1-E6C9E3610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28</a:t>
            </a:fld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C847A34-971F-471B-839A-DA7AD49D6B79}"/>
              </a:ext>
            </a:extLst>
          </p:cNvPr>
          <p:cNvSpPr txBox="1"/>
          <p:nvPr/>
        </p:nvSpPr>
        <p:spPr>
          <a:xfrm>
            <a:off x="8432461" y="5417391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4185639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1044D02-276C-4252-9EF8-311FB78865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204" y="1115950"/>
            <a:ext cx="7181353" cy="4626099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Scaler Proxy - UML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29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75247EC-DFBC-45A3-8548-C5216FF3B9B2}"/>
              </a:ext>
            </a:extLst>
          </p:cNvPr>
          <p:cNvSpPr txBox="1"/>
          <p:nvPr/>
        </p:nvSpPr>
        <p:spPr>
          <a:xfrm>
            <a:off x="6780174" y="5908133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92269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0E405C9E-3237-4A4A-B62E-77006DC4D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619" y="1961969"/>
            <a:ext cx="6340639" cy="329914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6E8CF8-C94E-40B0-B956-FA97EBD01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4704446" cy="47979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Verwendet </a:t>
            </a:r>
            <a:r>
              <a:rPr lang="de-DE" dirty="0" err="1"/>
              <a:t>Application</a:t>
            </a:r>
            <a:r>
              <a:rPr lang="de-DE" dirty="0"/>
              <a:t>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Aufteilung der Last durch Loadbalancer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Request-Queue bei Überlauf befüllt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Dynamische Prozessanzahl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Monolith: Probleme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Skalierte Entwicklung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Unabhängiges </a:t>
            </a:r>
            <a:r>
              <a:rPr lang="de-DE" dirty="0" err="1"/>
              <a:t>Deployment</a:t>
            </a:r>
            <a:endParaRPr lang="de-DE" dirty="0"/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Skalierung innerhalb einer Produktivumgebung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0AEB25B-2B7B-4979-9B59-23EEC410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6158E1-0C52-4434-9597-9EEF915187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F33797-56F4-4265-B131-A1D6CBB76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3</a:t>
            </a:fld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F691BA5-357E-41F9-9979-E1C2D528A809}"/>
              </a:ext>
            </a:extLst>
          </p:cNvPr>
          <p:cNvSpPr txBox="1"/>
          <p:nvPr/>
        </p:nvSpPr>
        <p:spPr>
          <a:xfrm>
            <a:off x="8121752" y="5254935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</a:t>
            </a:r>
            <a:r>
              <a:rPr lang="de-DE" sz="1050" dirty="0"/>
              <a:t>Hoffmann</a:t>
            </a:r>
            <a:r>
              <a:rPr lang="en-US" sz="1050" dirty="0"/>
              <a:t>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61756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0AEB25B-2B7B-4979-9B59-23EEC410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6158E1-0C52-4434-9597-9EEF915187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F33797-56F4-4265-B131-A1D6CBB76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4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A86B15D-9201-4D6F-BD7A-67ABE2C9F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173" y="1212576"/>
            <a:ext cx="10470300" cy="78248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Cloudfähigkeit</a:t>
            </a:r>
            <a:r>
              <a:rPr lang="en-US" dirty="0"/>
              <a:t> </a:t>
            </a:r>
            <a:r>
              <a:rPr lang="de-DE" dirty="0"/>
              <a:t>eines</a:t>
            </a:r>
            <a:r>
              <a:rPr lang="en-US" dirty="0"/>
              <a:t> </a:t>
            </a:r>
            <a:r>
              <a:rPr lang="de-DE" dirty="0"/>
              <a:t>definierten</a:t>
            </a:r>
            <a:r>
              <a:rPr lang="en-US" dirty="0"/>
              <a:t> </a:t>
            </a:r>
            <a:r>
              <a:rPr lang="de-DE" dirty="0"/>
              <a:t>Anwendungsfalls ermitteln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Cloudfähigkeit zweier moderner Technologien ermitteln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198F79B-2F71-4303-A8EF-BE1A838FBB37}"/>
              </a:ext>
            </a:extLst>
          </p:cNvPr>
          <p:cNvGrpSpPr/>
          <p:nvPr/>
        </p:nvGrpSpPr>
        <p:grpSpPr>
          <a:xfrm>
            <a:off x="1690120" y="2511682"/>
            <a:ext cx="8216287" cy="3669274"/>
            <a:chOff x="1690120" y="2511682"/>
            <a:chExt cx="8216287" cy="366927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95E9EBA-4FD0-4028-BA35-EA5E2C645AF6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0120" y="2511682"/>
              <a:ext cx="8216287" cy="3415358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5E643FA8-75E4-4683-92A8-B8CA508956BC}"/>
                </a:ext>
              </a:extLst>
            </p:cNvPr>
            <p:cNvSpPr txBox="1"/>
            <p:nvPr/>
          </p:nvSpPr>
          <p:spPr>
            <a:xfrm>
              <a:off x="4464075" y="5927040"/>
              <a:ext cx="53321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/>
                <a:t>Quelle: https://www.</a:t>
              </a:r>
              <a:r>
                <a:rPr lang="de-DE" sz="1050" dirty="0" err="1"/>
                <a:t>cloudflare</a:t>
              </a:r>
              <a:r>
                <a:rPr lang="en-US" sz="1050" dirty="0"/>
                <a:t>.com/de-de/learning/cloud/what-is-a-public-cloud/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42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40F716B7-4311-4A59-8D03-03C3A7801E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68" y="1037375"/>
            <a:ext cx="10533063" cy="4783250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48BB3ABE-A3AC-4D8B-92F2-4424F609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Vorgehensmodell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7AF742-266F-4483-A51F-47EEB1C0A6B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F55341-6236-4F83-BD7E-74E58FC72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F329A3-57BD-4604-BC16-EFBDC4B9D428}"/>
              </a:ext>
            </a:extLst>
          </p:cNvPr>
          <p:cNvSpPr txBox="1"/>
          <p:nvPr/>
        </p:nvSpPr>
        <p:spPr>
          <a:xfrm>
            <a:off x="8679375" y="5566709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ISO/IEC 25010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BD4891FF-892D-4436-8352-01B432C2E184}"/>
                  </a:ext>
                </a:extLst>
              </p14:cNvPr>
              <p14:cNvContentPartPr/>
              <p14:nvPr/>
            </p14:nvContentPartPr>
            <p14:xfrm>
              <a:off x="2392260" y="3454860"/>
              <a:ext cx="891360" cy="360"/>
            </p14:xfrm>
          </p:contentPart>
        </mc:Choice>
        <mc:Fallback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BD4891FF-892D-4436-8352-01B432C2E1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38260" y="3347220"/>
                <a:ext cx="999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2DF752F8-B484-46C0-8784-F78662B83CF4}"/>
                  </a:ext>
                </a:extLst>
              </p14:cNvPr>
              <p14:cNvContentPartPr/>
              <p14:nvPr/>
            </p14:nvContentPartPr>
            <p14:xfrm>
              <a:off x="2300700" y="3691020"/>
              <a:ext cx="1050840" cy="360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2DF752F8-B484-46C0-8784-F78662B83C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7060" y="3583380"/>
                <a:ext cx="11584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561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6D08D0D-238A-4A74-81FC-213415B44E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73" y="1212850"/>
            <a:ext cx="9014178" cy="5070475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CB7B63F8-A9F5-4367-AB7B-E895256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Implementierung des Prototypen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D8C36-CC7A-4F37-93B1-CB8D971824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436DA-FB24-4AA5-B462-BE36BF54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464B83-70D7-417D-A91E-94D2233D5D4B}"/>
              </a:ext>
            </a:extLst>
          </p:cNvPr>
          <p:cNvSpPr txBox="1"/>
          <p:nvPr/>
        </p:nvSpPr>
        <p:spPr>
          <a:xfrm>
            <a:off x="6943192" y="6156367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77906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B7B63F8-A9F5-4367-AB7B-E895256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Implementierung des Prototypen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D8C36-CC7A-4F37-93B1-CB8D971824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436DA-FB24-4AA5-B462-BE36BF54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7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7F3D550-7F55-425C-AD82-FBAB5F7D20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81" y="1209952"/>
            <a:ext cx="10695238" cy="4438095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5CFB1B1-BF27-4B78-B6DA-DD7CD7862A3E}"/>
              </a:ext>
            </a:extLst>
          </p:cNvPr>
          <p:cNvSpPr txBox="1"/>
          <p:nvPr/>
        </p:nvSpPr>
        <p:spPr>
          <a:xfrm>
            <a:off x="8030312" y="5521089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403024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B7B63F8-A9F5-4367-AB7B-E895256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Implementierung des Prototypen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D8C36-CC7A-4F37-93B1-CB8D971824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436DA-FB24-4AA5-B462-BE36BF54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8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5B825B9-6090-4C34-B495-F6F74D989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56" y="1112281"/>
            <a:ext cx="8155688" cy="463343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515A4CB-74AC-4184-ABFB-BBEB96396C84}"/>
              </a:ext>
            </a:extLst>
          </p:cNvPr>
          <p:cNvSpPr txBox="1"/>
          <p:nvPr/>
        </p:nvSpPr>
        <p:spPr>
          <a:xfrm>
            <a:off x="7223251" y="5744297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22161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A033A0D-FE54-41B0-AD54-BCF9AD91A4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6174" y="670560"/>
            <a:ext cx="7174361" cy="4121150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2A0867F-E83E-4959-8418-C31401B8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Ergebnisanalyse / Fazit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01C279-E667-4038-A03F-CB4B58B77B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ABAF5B-18E2-42AE-9435-16BD96A1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9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97728B0-68C2-482D-87A9-E78140E2A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265" y="1118420"/>
            <a:ext cx="4292129" cy="361002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6AC3A4B-9AA8-47EE-9A2B-64D2AC849503}"/>
              </a:ext>
            </a:extLst>
          </p:cNvPr>
          <p:cNvSpPr txBox="1"/>
          <p:nvPr/>
        </p:nvSpPr>
        <p:spPr>
          <a:xfrm>
            <a:off x="8863551" y="4676822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F202786-27C8-421E-AC36-E98666B3419A}"/>
              </a:ext>
            </a:extLst>
          </p:cNvPr>
          <p:cNvSpPr txBox="1"/>
          <p:nvPr/>
        </p:nvSpPr>
        <p:spPr>
          <a:xfrm>
            <a:off x="794588" y="4803780"/>
            <a:ext cx="225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Node.js: 6,9 </a:t>
            </a:r>
            <a:r>
              <a:rPr lang="en-US" dirty="0" err="1"/>
              <a:t>Sek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Spring: 36,6 </a:t>
            </a:r>
            <a:r>
              <a:rPr lang="en-US" dirty="0" err="1"/>
              <a:t>Sek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626BEE0-3F03-4F66-8120-D97536DCFC89}"/>
              </a:ext>
            </a:extLst>
          </p:cNvPr>
          <p:cNvSpPr txBox="1"/>
          <p:nvPr/>
        </p:nvSpPr>
        <p:spPr>
          <a:xfrm>
            <a:off x="4324317" y="4791710"/>
            <a:ext cx="2253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Stufe</a:t>
            </a:r>
            <a:r>
              <a:rPr lang="en-US" dirty="0"/>
              <a:t> 1: 15 Msg.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Stufe</a:t>
            </a:r>
            <a:r>
              <a:rPr lang="en-US" dirty="0"/>
              <a:t> 2: 30 Msg.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Stufe</a:t>
            </a:r>
            <a:r>
              <a:rPr lang="en-US" dirty="0"/>
              <a:t> 3: 100 Msg.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63C799D-12BA-4929-843A-076371EDAB40}"/>
              </a:ext>
            </a:extLst>
          </p:cNvPr>
          <p:cNvSpPr txBox="1"/>
          <p:nvPr/>
        </p:nvSpPr>
        <p:spPr>
          <a:xfrm>
            <a:off x="8017494" y="4926308"/>
            <a:ext cx="359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Linearer</a:t>
            </a:r>
            <a:r>
              <a:rPr lang="en-US" dirty="0"/>
              <a:t> </a:t>
            </a:r>
            <a:r>
              <a:rPr lang="en-US" dirty="0" err="1"/>
              <a:t>Anstieg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Node.js: 194 Millis pro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Spring: 1611 Millis pro Container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010085"/>
      </p:ext>
    </p:extLst>
  </p:cSld>
  <p:clrMapOvr>
    <a:masterClrMapping/>
  </p:clrMapOvr>
</p:sld>
</file>

<file path=ppt/theme/theme1.xml><?xml version="1.0" encoding="utf-8"?>
<a:theme xmlns:a="http://schemas.openxmlformats.org/drawingml/2006/main" name="DPS Engineering">
  <a:themeElements>
    <a:clrScheme name="DP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5007D"/>
      </a:accent1>
      <a:accent2>
        <a:srgbClr val="76777B"/>
      </a:accent2>
      <a:accent3>
        <a:srgbClr val="AA9868"/>
      </a:accent3>
      <a:accent4>
        <a:srgbClr val="5B8AB5"/>
      </a:accent4>
      <a:accent5>
        <a:srgbClr val="93B2CE"/>
      </a:accent5>
      <a:accent6>
        <a:srgbClr val="CAD9E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PS-Folien-Master.potx" id="{B7B1CFF4-FB3E-4913-B61A-7D4E688B81A1}" vid="{9B138BDB-831B-4F98-8452-47CD4286ECC2}"/>
    </a:ext>
  </a:extLst>
</a:theme>
</file>

<file path=ppt/theme/theme2.xml><?xml version="1.0" encoding="utf-8"?>
<a:theme xmlns:a="http://schemas.openxmlformats.org/drawingml/2006/main" name="DPS Consulting">
  <a:themeElements>
    <a:clrScheme name="DP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5007D"/>
      </a:accent1>
      <a:accent2>
        <a:srgbClr val="76777B"/>
      </a:accent2>
      <a:accent3>
        <a:srgbClr val="AA9868"/>
      </a:accent3>
      <a:accent4>
        <a:srgbClr val="5B8AB5"/>
      </a:accent4>
      <a:accent5>
        <a:srgbClr val="93B2CE"/>
      </a:accent5>
      <a:accent6>
        <a:srgbClr val="CAD9E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PS-Folien-Master.potx" id="{B7B1CFF4-FB3E-4913-B61A-7D4E688B81A1}" vid="{8D1081E6-9058-4DBB-BAC9-0902EF35E8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3FE8A008EF4BF43B38FC35300F12B9D" ma:contentTypeVersion="8" ma:contentTypeDescription="Ein neues Dokument erstellen." ma:contentTypeScope="" ma:versionID="d8c63f5073309e1805ccbe46a390ba19">
  <xsd:schema xmlns:xsd="http://www.w3.org/2001/XMLSchema" xmlns:xs="http://www.w3.org/2001/XMLSchema" xmlns:p="http://schemas.microsoft.com/office/2006/metadata/properties" xmlns:ns2="079fbd0e-5034-4fe6-9bcd-ef5ceb0e7e29" xmlns:ns3="e63291b0-4c69-4eea-8742-605d17329388" targetNamespace="http://schemas.microsoft.com/office/2006/metadata/properties" ma:root="true" ma:fieldsID="abc525c749cf5e11088e83bdb4efeebf" ns2:_="" ns3:_="">
    <xsd:import namespace="079fbd0e-5034-4fe6-9bcd-ef5ceb0e7e29"/>
    <xsd:import namespace="e63291b0-4c69-4eea-8742-605d173293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9fbd0e-5034-4fe6-9bcd-ef5ceb0e7e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3291b0-4c69-4eea-8742-605d1732938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D012AB-ED72-428A-A7A5-0C25A91350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9fbd0e-5034-4fe6-9bcd-ef5ceb0e7e29"/>
    <ds:schemaRef ds:uri="e63291b0-4c69-4eea-8742-605d173293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4333DF-574C-4D73-A71A-B940E5D42F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07DE60-3DD6-46B6-92AF-717BD04D65E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DPS-Folien-Master</Template>
  <TotalTime>0</TotalTime>
  <Words>1362</Words>
  <Application>Microsoft Office PowerPoint</Application>
  <PresentationFormat>Breitbild</PresentationFormat>
  <Paragraphs>276</Paragraphs>
  <Slides>29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29</vt:i4>
      </vt:variant>
    </vt:vector>
  </HeadingPairs>
  <TitlesOfParts>
    <vt:vector size="35" baseType="lpstr">
      <vt:lpstr>Arial</vt:lpstr>
      <vt:lpstr>Calibri</vt:lpstr>
      <vt:lpstr>DINPro</vt:lpstr>
      <vt:lpstr>LucidaGrande</vt:lpstr>
      <vt:lpstr>DPS Engineering</vt:lpstr>
      <vt:lpstr>DPS Consulting</vt:lpstr>
      <vt:lpstr>Vergleich eines Usecases mit Serverless Technologie gegenüber Spring Boot Technologie am Beispiel von Instant Payments   Silas Hoffmann 16 September 2021  </vt:lpstr>
      <vt:lpstr>Inhalt</vt:lpstr>
      <vt:lpstr>Ist-Analyse</vt:lpstr>
      <vt:lpstr>Zielsetzung</vt:lpstr>
      <vt:lpstr>Vorgehensmodell</vt:lpstr>
      <vt:lpstr>Implementierung des Prototypen</vt:lpstr>
      <vt:lpstr>Implementierung des Prototypen</vt:lpstr>
      <vt:lpstr>Implementierung des Prototypen</vt:lpstr>
      <vt:lpstr>Ergebnisanalyse / Fazit</vt:lpstr>
      <vt:lpstr>Ergebnisanalyse / Fazit</vt:lpstr>
      <vt:lpstr>Optimierungspotenzial</vt:lpstr>
      <vt:lpstr>Vergleich eines Usecases mit Serverless Technologie gegenüber Spring Boot Technologie am Beispiel von Instant Payments   Silas Hoffmann 16 September 2021  </vt:lpstr>
      <vt:lpstr>Skalierung - Regelsatz</vt:lpstr>
      <vt:lpstr>Prometheus / Altermanager</vt:lpstr>
      <vt:lpstr>Tier - Modell</vt:lpstr>
      <vt:lpstr>Docker - Aufbau</vt:lpstr>
      <vt:lpstr>Prometheus - Architecture</vt:lpstr>
      <vt:lpstr>Docker – Types of mounts</vt:lpstr>
      <vt:lpstr>Spring Bean - Lifecycle</vt:lpstr>
      <vt:lpstr>Agile Testing Quadrants</vt:lpstr>
      <vt:lpstr>Implementierung des Prototypen</vt:lpstr>
      <vt:lpstr>Activemq - Dashboard</vt:lpstr>
      <vt:lpstr>Input UI</vt:lpstr>
      <vt:lpstr>Grafan - PromQL</vt:lpstr>
      <vt:lpstr>Prometheus - Datasource</vt:lpstr>
      <vt:lpstr>Input - UML</vt:lpstr>
      <vt:lpstr>Supplier - UML</vt:lpstr>
      <vt:lpstr>Consumer - UML</vt:lpstr>
      <vt:lpstr>Scaler Proxy -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Kurzfristige Veränderung der bestehenden Prozesse  Generelle Feststellungen DPS   Meeting  XX November 2020  </dc:title>
  <dc:creator>Carsten Lange</dc:creator>
  <cp:lastModifiedBy>Hoffmann, Silas</cp:lastModifiedBy>
  <cp:revision>657</cp:revision>
  <cp:lastPrinted>2020-12-11T08:13:14Z</cp:lastPrinted>
  <dcterms:created xsi:type="dcterms:W3CDTF">2016-06-06T16:09:36Z</dcterms:created>
  <dcterms:modified xsi:type="dcterms:W3CDTF">2021-09-12T15:38:05Z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0x01010023FE8A008EF4BF43B38FC35300F12B9D</vt:lpwstr>
  </property>
</Properties>
</file>