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0" r:id="rId5"/>
  </p:sldMasterIdLst>
  <p:notesMasterIdLst>
    <p:notesMasterId r:id="rId36"/>
  </p:notesMasterIdLst>
  <p:sldIdLst>
    <p:sldId id="257" r:id="rId6"/>
    <p:sldId id="387" r:id="rId7"/>
    <p:sldId id="361" r:id="rId8"/>
    <p:sldId id="360" r:id="rId9"/>
    <p:sldId id="362" r:id="rId10"/>
    <p:sldId id="363" r:id="rId11"/>
    <p:sldId id="366" r:id="rId12"/>
    <p:sldId id="368" r:id="rId13"/>
    <p:sldId id="385" r:id="rId14"/>
    <p:sldId id="392" r:id="rId15"/>
    <p:sldId id="386" r:id="rId16"/>
    <p:sldId id="393" r:id="rId17"/>
    <p:sldId id="367" r:id="rId18"/>
    <p:sldId id="384" r:id="rId19"/>
    <p:sldId id="369" r:id="rId20"/>
    <p:sldId id="372" r:id="rId21"/>
    <p:sldId id="373" r:id="rId22"/>
    <p:sldId id="376" r:id="rId23"/>
    <p:sldId id="381" r:id="rId24"/>
    <p:sldId id="382" r:id="rId25"/>
    <p:sldId id="383" r:id="rId26"/>
    <p:sldId id="365" r:id="rId27"/>
    <p:sldId id="370" r:id="rId28"/>
    <p:sldId id="378" r:id="rId29"/>
    <p:sldId id="374" r:id="rId30"/>
    <p:sldId id="377" r:id="rId31"/>
    <p:sldId id="375" r:id="rId32"/>
    <p:sldId id="380" r:id="rId33"/>
    <p:sldId id="371" r:id="rId34"/>
    <p:sldId id="379" r:id="rId35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uptteil" id="{9E1E885B-5832-4E8C-992D-EC84F392FBB4}">
          <p14:sldIdLst>
            <p14:sldId id="257"/>
            <p14:sldId id="387"/>
            <p14:sldId id="361"/>
            <p14:sldId id="360"/>
            <p14:sldId id="362"/>
            <p14:sldId id="363"/>
            <p14:sldId id="366"/>
            <p14:sldId id="368"/>
            <p14:sldId id="385"/>
            <p14:sldId id="392"/>
            <p14:sldId id="386"/>
          </p14:sldIdLst>
        </p14:section>
        <p14:section name="zusatz_schaubilder" id="{F2190397-5179-447D-B8CD-3553ADDB7292}">
          <p14:sldIdLst>
            <p14:sldId id="393"/>
            <p14:sldId id="367"/>
            <p14:sldId id="384"/>
            <p14:sldId id="369"/>
            <p14:sldId id="372"/>
            <p14:sldId id="373"/>
            <p14:sldId id="376"/>
            <p14:sldId id="381"/>
            <p14:sldId id="382"/>
            <p14:sldId id="383"/>
          </p14:sldIdLst>
        </p14:section>
        <p14:section name="zusatz_screenshots" id="{B17221F7-530F-465D-9A22-F6AB703B3F6E}">
          <p14:sldIdLst>
            <p14:sldId id="365"/>
            <p14:sldId id="370"/>
            <p14:sldId id="378"/>
            <p14:sldId id="374"/>
            <p14:sldId id="377"/>
          </p14:sldIdLst>
        </p14:section>
        <p14:section name="zusatz_uml" id="{6B393017-57DD-4935-9DF5-7EBBEE3C8CC6}">
          <p14:sldIdLst>
            <p14:sldId id="375"/>
            <p14:sldId id="380"/>
            <p14:sldId id="371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chim Dorschel" initials="JD" lastIdx="4" clrIdx="0">
    <p:extLst>
      <p:ext uri="{19B8F6BF-5375-455C-9EA6-DF929625EA0E}">
        <p15:presenceInfo xmlns:p15="http://schemas.microsoft.com/office/powerpoint/2012/main" userId="S-1-5-21-2218468078-3645360563-3684237417-14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E599"/>
    <a:srgbClr val="9DB9D3"/>
    <a:srgbClr val="FFC7E5"/>
    <a:srgbClr val="CCC1A4"/>
    <a:srgbClr val="FFFF93"/>
    <a:srgbClr val="FFFFCC"/>
    <a:srgbClr val="FFFF66"/>
    <a:srgbClr val="FFFFFF"/>
    <a:srgbClr val="FF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9" autoAdjust="0"/>
    <p:restoredTop sz="58343" autoAdjust="0"/>
  </p:normalViewPr>
  <p:slideViewPr>
    <p:cSldViewPr snapToGrid="0" showGuides="1">
      <p:cViewPr varScale="1">
        <p:scale>
          <a:sx n="60" d="100"/>
          <a:sy n="60" d="100"/>
        </p:scale>
        <p:origin x="1722" y="72"/>
      </p:cViewPr>
      <p:guideLst>
        <p:guide orient="horz" pos="120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2T15:34:19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1,'2457'0,"-2439"0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2T15:37:09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1,'2900'0,"-2882"0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91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r">
              <a:defRPr sz="1200"/>
            </a:lvl1pPr>
          </a:lstStyle>
          <a:p>
            <a:fld id="{C613CD1A-BD03-431E-8149-2BA95C241B5B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6" tIns="45698" rIns="91396" bIns="4569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2" y="4776788"/>
            <a:ext cx="5438775" cy="3908425"/>
          </a:xfrm>
          <a:prstGeom prst="rect">
            <a:avLst/>
          </a:prstGeom>
        </p:spPr>
        <p:txBody>
          <a:bodyPr vert="horz" lIns="91396" tIns="45698" rIns="91396" bIns="4569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91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r">
              <a:defRPr sz="1200"/>
            </a:lvl1pPr>
          </a:lstStyle>
          <a:p>
            <a:fld id="{4DDF3212-7778-4CE9-812A-0FC480516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36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0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407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48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04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43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4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Arbeitsweise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 err="1"/>
              <a:t>Wildfly</a:t>
            </a:r>
            <a:r>
              <a:rPr lang="de-DE" noProof="0" dirty="0"/>
              <a:t> in </a:t>
            </a:r>
            <a:r>
              <a:rPr lang="de-DE" noProof="0" dirty="0" err="1"/>
              <a:t>Dev</a:t>
            </a:r>
            <a:r>
              <a:rPr lang="de-DE" noProof="0" dirty="0"/>
              <a:t>, </a:t>
            </a:r>
            <a:r>
              <a:rPr lang="de-DE" noProof="0" dirty="0" err="1"/>
              <a:t>JBoss</a:t>
            </a:r>
            <a:r>
              <a:rPr lang="de-DE" noProof="0" dirty="0"/>
              <a:t> in </a:t>
            </a:r>
            <a:r>
              <a:rPr lang="de-DE" noProof="0" dirty="0" err="1"/>
              <a:t>Production</a:t>
            </a:r>
            <a:endParaRPr lang="de-DE" noProof="0" dirty="0"/>
          </a:p>
          <a:p>
            <a:pPr marL="171450" indent="-171450">
              <a:buFontTx/>
              <a:buChar char="-"/>
            </a:pPr>
            <a:r>
              <a:rPr lang="en-US" dirty="0"/>
              <a:t>Application Server: .</a:t>
            </a:r>
            <a:r>
              <a:rPr lang="de-DE" noProof="0" dirty="0"/>
              <a:t>war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deployed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Bietet Laufzeitumgebung in der die Anwendung ausgeführt werden kann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Jboss</a:t>
            </a:r>
            <a:r>
              <a:rPr lang="de-DE" noProof="0" dirty="0"/>
              <a:t> bietet standardisierte Schnittstellen für festgelegten Java-Enterprise-Standard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Loadbalancer: </a:t>
            </a:r>
            <a:r>
              <a:rPr lang="de-DE" noProof="0" dirty="0" err="1"/>
              <a:t>gleichmässiges</a:t>
            </a:r>
            <a:r>
              <a:rPr lang="de-DE" noProof="0" dirty="0"/>
              <a:t> Aufteilen der Last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Instanzen besitzen max. / min. </a:t>
            </a:r>
            <a:r>
              <a:rPr lang="de-DE" noProof="0" dirty="0" err="1"/>
              <a:t>Poolsize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Request-Queue befüllt wenn max. </a:t>
            </a:r>
            <a:r>
              <a:rPr lang="de-DE" noProof="0" dirty="0" err="1"/>
              <a:t>Poolsize</a:t>
            </a:r>
            <a:r>
              <a:rPr lang="de-DE" noProof="0" dirty="0"/>
              <a:t> bereits erreicht</a:t>
            </a:r>
          </a:p>
          <a:p>
            <a:pPr marL="0" indent="0">
              <a:buFontTx/>
              <a:buNone/>
            </a:pPr>
            <a:endParaRPr lang="de-DE" noProof="0" dirty="0"/>
          </a:p>
          <a:p>
            <a:pPr marL="0" indent="0">
              <a:buFontTx/>
              <a:buNone/>
            </a:pPr>
            <a:r>
              <a:rPr lang="de-DE" noProof="0" dirty="0"/>
              <a:t>Probleme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Beschriebene Architektur klassischer Monolith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Anwendung wird mittels einer einzigen </a:t>
            </a:r>
            <a:r>
              <a:rPr lang="de-DE" noProof="0" dirty="0" err="1"/>
              <a:t>Codebase</a:t>
            </a:r>
            <a:r>
              <a:rPr lang="de-DE" noProof="0" dirty="0"/>
              <a:t> entwickelt, gebaut und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171450" lvl="0" indent="-171450">
              <a:buFontTx/>
              <a:buChar char="-"/>
            </a:pPr>
            <a:r>
              <a:rPr lang="de-DE" noProof="0" dirty="0"/>
              <a:t>Alternative: service-basierte Designstruktur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Mittels Containern ermöglichte Umgebung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Skalierte Entwicklung: 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Jeder Mitarbeiter benötigt grundlegendes Verständnis des ges. Codes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Mergekonflikte</a:t>
            </a:r>
            <a:r>
              <a:rPr lang="de-DE" noProof="0" dirty="0"/>
              <a:t> während Entwicklungszeit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Designprinzipien (lose Kopplung, Modularisierung etc.) sollen dem vorbeugen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Prinzipien </a:t>
            </a:r>
            <a:r>
              <a:rPr lang="de-DE" noProof="0" dirty="0" err="1"/>
              <a:t>warden</a:t>
            </a:r>
            <a:r>
              <a:rPr lang="de-DE" noProof="0" dirty="0"/>
              <a:t> nicht explizit erzwungen, werden mit der Zeit vernachlässigt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 Entwurf erzwingt Implementierung klarer Schnittstellen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Unabhängiges </a:t>
            </a:r>
            <a:r>
              <a:rPr lang="de-DE" noProof="0" dirty="0" err="1"/>
              <a:t>Deployment</a:t>
            </a:r>
            <a:r>
              <a:rPr lang="de-DE" noProof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Monolith mittels einzelnen </a:t>
            </a:r>
            <a:r>
              <a:rPr lang="de-DE" noProof="0" dirty="0" err="1"/>
              <a:t>Artifacts</a:t>
            </a:r>
            <a:r>
              <a:rPr lang="de-DE" noProof="0" dirty="0"/>
              <a:t>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Problematisch 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Wenn neue Funktionalität </a:t>
            </a:r>
            <a:r>
              <a:rPr lang="de-DE" noProof="0" dirty="0" err="1"/>
              <a:t>deployed</a:t>
            </a:r>
            <a:r>
              <a:rPr lang="de-DE" noProof="0" dirty="0"/>
              <a:t> wird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Einzelne Teile der Applikation häufiger verändert </a:t>
            </a:r>
            <a:r>
              <a:rPr lang="de-DE" noProof="0" dirty="0" err="1"/>
              <a:t>warden</a:t>
            </a:r>
            <a:r>
              <a:rPr lang="de-DE" noProof="0" dirty="0"/>
              <a:t> als andere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Ges. Applikation muss neu </a:t>
            </a:r>
            <a:r>
              <a:rPr lang="de-DE" noProof="0" dirty="0" err="1"/>
              <a:t>deployed</a:t>
            </a:r>
            <a:r>
              <a:rPr lang="de-DE" noProof="0" dirty="0"/>
              <a:t>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Veränderungen müssen dahingehend überprüft werden ob bereits bestehende Module beeinflusst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1085850" lvl="2" indent="-171450">
              <a:buFontTx/>
              <a:buChar char="-"/>
            </a:pPr>
            <a:r>
              <a:rPr lang="de-DE" noProof="0" dirty="0"/>
              <a:t>Service-basierter Ansatz braucht nur die neu hinzugefügte Funktionalität zu überprüfen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Skalierung einer Produktivumgebung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 </a:t>
            </a:r>
            <a:r>
              <a:rPr lang="de-DE" noProof="0" dirty="0" err="1"/>
              <a:t>monol</a:t>
            </a:r>
            <a:r>
              <a:rPr lang="de-DE" noProof="0" dirty="0"/>
              <a:t>. nur möglich indem der </a:t>
            </a:r>
            <a:r>
              <a:rPr lang="de-DE" noProof="0" dirty="0" err="1"/>
              <a:t>ausfürbare</a:t>
            </a:r>
            <a:r>
              <a:rPr lang="de-DE" noProof="0" dirty="0"/>
              <a:t> Code auf zus. Servern </a:t>
            </a:r>
            <a:r>
              <a:rPr lang="de-DE" noProof="0" dirty="0" err="1"/>
              <a:t>deployed</a:t>
            </a:r>
            <a:r>
              <a:rPr lang="de-DE" noProof="0" dirty="0"/>
              <a:t> wird (horizontale Skalierung)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Jede Kopie nutzt die gleiche Ressourcenanzahl (ineffizientes Design)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Keine dynamische Anpassungen an geg. Last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Es wird komplette Instanz hochgefahren, selbst wenn nur einzelne Teile skaliert </a:t>
            </a:r>
            <a:r>
              <a:rPr lang="de-DE" noProof="0" dirty="0" err="1"/>
              <a:t>warden</a:t>
            </a:r>
            <a:r>
              <a:rPr lang="de-DE" noProof="0" dirty="0"/>
              <a:t> müssten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Service-basierter Ansatz bietet dynamische Skalierung auf Abruf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Skalierung so schnell wie möglich (da nur betreffende Komponente hochgefahren)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50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Begriffserklärung: Cloud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Cloud Infrastruktur bezieht sich auf die Abstraktion der Unternehmensinfrastruktur von konkreter Hardware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Auch: Infrastructure-</a:t>
            </a:r>
            <a:r>
              <a:rPr lang="de-DE" noProof="0" dirty="0" err="1"/>
              <a:t>as</a:t>
            </a:r>
            <a:r>
              <a:rPr lang="de-DE" noProof="0" dirty="0"/>
              <a:t>-a-Service (IaaS</a:t>
            </a:r>
            <a:r>
              <a:rPr lang="de-DE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Private Cloud: Hauseigene Hardware virtualisiert in eigenen Rechenzentren betrieben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Grenze zur traditionellen Infrastruktur: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API-Schnitts zur Verwaltung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Oder SDKs wie </a:t>
            </a:r>
            <a:r>
              <a:rPr lang="de-DE" dirty="0" err="1"/>
              <a:t>z.B</a:t>
            </a:r>
            <a:r>
              <a:rPr lang="de-DE" dirty="0"/>
              <a:t> </a:t>
            </a:r>
            <a:r>
              <a:rPr lang="de-DE" dirty="0" err="1"/>
              <a:t>Vmware</a:t>
            </a:r>
            <a:r>
              <a:rPr lang="de-DE" dirty="0"/>
              <a:t>, vSphere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Public Cloud: externer Dienstleister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Wartung / Instandhaltung nicht mehr Sache des 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Hybrid Cloud: Mischung beider Varianten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Login Token Generierung in privater Cloud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Business Logik in </a:t>
            </a:r>
            <a:r>
              <a:rPr lang="de-DE" dirty="0" err="1"/>
              <a:t>public</a:t>
            </a:r>
            <a:r>
              <a:rPr lang="de-DE" dirty="0"/>
              <a:t> Cloud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Abstraktionsstufe zu Cloud / Infrastructure-</a:t>
            </a:r>
            <a:r>
              <a:rPr lang="de-DE" dirty="0" err="1"/>
              <a:t>as</a:t>
            </a:r>
            <a:r>
              <a:rPr lang="de-DE" dirty="0"/>
              <a:t>-a-Service Plattformen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Auch: </a:t>
            </a:r>
            <a:r>
              <a:rPr lang="de-DE" dirty="0" err="1"/>
              <a:t>Function</a:t>
            </a:r>
            <a:r>
              <a:rPr lang="de-DE" dirty="0"/>
              <a:t>-</a:t>
            </a:r>
            <a:r>
              <a:rPr lang="de-DE" dirty="0" err="1"/>
              <a:t>as</a:t>
            </a:r>
            <a:r>
              <a:rPr lang="de-DE" dirty="0"/>
              <a:t>-a-Service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Genau wie IaaS mit zus. Funktionalität des automatischen Verwaltens von benötigten Instanzen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Instanzen können je nach Bedarf hoch oder heruntergefahren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04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Klassifizierung der Anforderungen für die Ermittlung der Cloudfähigkeit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Internationale Organisation für Normung verfasste Klassifizierung von qualitativen Anforderungen an </a:t>
            </a:r>
            <a:r>
              <a:rPr lang="de-DE" dirty="0" err="1"/>
              <a:t>SoftwareprodukteISO</a:t>
            </a:r>
            <a:r>
              <a:rPr lang="de-DE" dirty="0"/>
              <a:t>/IEC 25010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Besteht aus 8 Hauptkriterien, 31 Unterkriterien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Lediglich “Funktionalität” als funktionale Qualitätseigenschaft (engl.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Der Rest lässt sich “non-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” zuordnen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: beschreiben die Korrektheit des Produktes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Specifies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Sowohl aus technischer als auch Unternehmenssicht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: beschreiben nicht was vom System geleistet </a:t>
            </a:r>
            <a:r>
              <a:rPr lang="de-DE" dirty="0" err="1"/>
              <a:t>warden</a:t>
            </a:r>
            <a:r>
              <a:rPr lang="de-DE" dirty="0"/>
              <a:t> muss, sondern wie dies geschehen soll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Besonders wichtig für die Messdatenerhebung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Unter anderem auch system-quality </a:t>
            </a:r>
            <a:r>
              <a:rPr lang="de-DE" dirty="0" err="1"/>
              <a:t>attributes</a:t>
            </a:r>
            <a:r>
              <a:rPr lang="de-DE" dirty="0"/>
              <a:t> genannt</a:t>
            </a:r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Wesentliche Kriterien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Leistungsfähigkeit: Latenzzeit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Komplette Pipeline sowie Unterteilung in einzelne Abschnitte (Datenerhalt vs. Datenverarbeitung)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Skalierbarkeit: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Startzeit eines </a:t>
            </a:r>
            <a:r>
              <a:rPr lang="de-DE" dirty="0" err="1"/>
              <a:t>Containerskomplett</a:t>
            </a:r>
            <a:r>
              <a:rPr lang="de-DE" dirty="0"/>
              <a:t> initialisiert: Filesystem aufgebaut, Kommunikationsschnittstellen gestartet, benötigte Datenverbindungen bestehen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Erhobenen Metriken getrennt pro Technologie zu betrachten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restlichen Kriterien nicht weiter betrachtet oder irrelevant für diesen Vergleich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Bsp. Sicherheit – irrelevant, </a:t>
            </a:r>
            <a:r>
              <a:rPr lang="de-DE" dirty="0" err="1"/>
              <a:t>Kompatabilität</a:t>
            </a:r>
            <a:r>
              <a:rPr lang="de-DE" dirty="0"/>
              <a:t> – muss erfüllt werden, sonst kann Projekt gar nicht gestartet werden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5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Freestyle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16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4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1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8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Abschnit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3172" y="197883"/>
            <a:ext cx="1120116" cy="58176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0281139" y="6122781"/>
            <a:ext cx="1732149" cy="67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5" name="Gerade Verbindung 14"/>
          <p:cNvCxnSpPr/>
          <p:nvPr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FF3399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26744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065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8C26-B4E6-426A-BFEB-64E315722594}" type="datetime1">
              <a:rPr lang="de-DE" smtClean="0"/>
              <a:t>15.09.2021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8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A81A-C2B1-46AC-AE74-2B55BF19628A}" type="datetime1">
              <a:rPr lang="de-DE" smtClean="0"/>
              <a:t>15.09.2021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717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/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321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D084-6AB9-48F2-93F6-EFCDDED1FBB7}" type="datetime1">
              <a:rPr lang="de-DE" smtClean="0"/>
              <a:t>15.09.2021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5496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309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5"/>
            <a:ext cx="5760000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5"/>
            <a:ext cx="5760000" cy="50623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2A47-BBF0-40EF-9801-83EDB89F85EE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58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Grafik/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E8F-CE56-4C8A-B59F-ECC243700C50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3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5"/>
            <a:ext cx="7906533" cy="507077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10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6517-FE76-4284-A6D7-A6087C677DF5}" type="datetime1">
              <a:rPr lang="de-DE" smtClean="0"/>
              <a:t>15.09.2021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2751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Grafik/Text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7F5-24F3-48B6-801A-9146D9102502}" type="datetime1">
              <a:rPr lang="de-DE" smtClean="0"/>
              <a:t>15.09.2021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50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5028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8"/>
            <a:ext cx="3987692" cy="4850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22808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75270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-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248-BDFF-4466-9C95-37ECA73C4233}" type="datetime1">
              <a:rPr lang="de-DE" smtClean="0"/>
              <a:t>15.09.2021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5749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70779"/>
          </a:xfrm>
        </p:spPr>
        <p:txBody>
          <a:bodyPr/>
          <a:lstStyle>
            <a:lvl3pPr>
              <a:defRPr>
                <a:solidFill>
                  <a:srgbClr val="7F7F7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959A-ACAA-4DCD-A10E-9278E2809D2F}" type="datetime1">
              <a:rPr lang="de-DE" smtClean="0"/>
              <a:t>15.09.2021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6335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2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7C5EBE-EC45-41E7-B2EB-110DE38DEC04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50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Grafik/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4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4"/>
            <a:ext cx="7906533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4B70A8-8344-4A34-810F-7A9DCD406A26}" type="datetime1">
              <a:rPr lang="de-DE" smtClean="0"/>
              <a:t>15.09.2021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215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06F742-6DB8-4B59-9AEC-3207D7CCAB0B}" type="datetime1">
              <a:rPr lang="de-DE" smtClean="0"/>
              <a:t>15.09.2021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8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Grafik/Text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7"/>
            <a:ext cx="3987692" cy="48407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9" name="Rechteck 8"/>
          <p:cNvSpPr/>
          <p:nvPr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407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4076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4AEC4C-9452-42F1-A466-3AAF02708E98}" type="datetime1">
              <a:rPr lang="de-DE" smtClean="0"/>
              <a:t>15.09.2021</a:t>
            </a:fld>
            <a:endParaRPr lang="de-DE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8390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 -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3EF982-B1C3-47E7-9AD7-18642D776D16}" type="datetime1">
              <a:rPr lang="de-DE" smtClean="0"/>
              <a:t>15.09.2021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06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bschnit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427" y="197883"/>
            <a:ext cx="1287861" cy="668893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152185" y="6038851"/>
            <a:ext cx="1861104" cy="75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ABA274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307978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3146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5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BA4B03-B363-4239-B935-F2B4853E533A}" type="datetime1">
              <a:rPr lang="de-DE" smtClean="0"/>
              <a:t>15.09.2021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6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E1E29B-143A-4EE6-BDB2-1F557AEF61CC}" type="datetime1">
              <a:rPr lang="de-DE" smtClean="0"/>
              <a:t>15.09.2021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rgbClr val="ABA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8894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16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13824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4543EF-1C96-49AD-8D43-5A4C09A0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Optimierungspotenz</a:t>
            </a:r>
            <a:r>
              <a:rPr lang="en-US" dirty="0" err="1"/>
              <a:t>ial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09F58-19A6-4D0F-BAFF-A71F01D12E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C4B75-4CDF-498D-9D30-76CEDC7B0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2" name="Tabelle 6">
            <a:extLst>
              <a:ext uri="{FF2B5EF4-FFF2-40B4-BE49-F238E27FC236}">
                <a16:creationId xmlns:a16="http://schemas.microsoft.com/office/drawing/2014/main" id="{5689FAB2-B50E-43C8-A13E-D4A166374AFC}"/>
              </a:ext>
            </a:extLst>
          </p:cNvPr>
          <p:cNvGraphicFramePr>
            <a:graphicFrameLocks noGrp="1"/>
          </p:cNvGraphicFramePr>
          <p:nvPr/>
        </p:nvGraphicFramePr>
        <p:xfrm>
          <a:off x="1987856" y="1823636"/>
          <a:ext cx="8216288" cy="275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44">
                  <a:extLst>
                    <a:ext uri="{9D8B030D-6E8A-4147-A177-3AD203B41FA5}">
                      <a16:colId xmlns:a16="http://schemas.microsoft.com/office/drawing/2014/main" val="1717026290"/>
                    </a:ext>
                  </a:extLst>
                </a:gridCol>
                <a:gridCol w="4108144">
                  <a:extLst>
                    <a:ext uri="{9D8B030D-6E8A-4147-A177-3AD203B41FA5}">
                      <a16:colId xmlns:a16="http://schemas.microsoft.com/office/drawing/2014/main" val="2412629702"/>
                    </a:ext>
                  </a:extLst>
                </a:gridCol>
              </a:tblGrid>
              <a:tr h="5838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Docker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Spring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70780"/>
                  </a:ext>
                </a:extLst>
              </a:tr>
              <a:tr h="100782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Ressourcenoptimierung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2400" dirty="0"/>
                        <a:t>Spring-Bean - Optimierung der Initialisierungsphase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361637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Ausführungsreihenfolge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39550"/>
                  </a:ext>
                </a:extLst>
              </a:tr>
              <a:tr h="583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Design For Failure (chaos monkey etc.)</a:t>
                      </a:r>
                      <a:endParaRPr lang="de-D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1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8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16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96888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F4E9575-F857-4075-94A4-B70D17046E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B0B8562-2D5E-45FC-A960-B3AC647C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(JIT Compiler)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098DE-07CC-48A6-B82C-802E8634F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90B21-D093-4B2B-AE8E-188730D0B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12</a:t>
            </a:fld>
            <a:endParaRPr lang="de-DE"/>
          </a:p>
        </p:txBody>
      </p:sp>
      <p:pic>
        <p:nvPicPr>
          <p:cNvPr id="1026" name="Picture 2" descr="HotSpot JVM JIT (just-in-time) compilation overview">
            <a:extLst>
              <a:ext uri="{FF2B5EF4-FFF2-40B4-BE49-F238E27FC236}">
                <a16:creationId xmlns:a16="http://schemas.microsoft.com/office/drawing/2014/main" id="{88B9B731-22B8-4C85-AFCB-62575C9B680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65" y="917882"/>
            <a:ext cx="7079042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86C4F68-BA48-43FA-A161-70D47B25B452}"/>
              </a:ext>
            </a:extLst>
          </p:cNvPr>
          <p:cNvSpPr txBox="1"/>
          <p:nvPr/>
        </p:nvSpPr>
        <p:spPr>
          <a:xfrm>
            <a:off x="5967662" y="5940118"/>
            <a:ext cx="3144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50" dirty="0"/>
              <a:t>https://rieckpil.de/whatis-graalvm/</a:t>
            </a:r>
          </a:p>
        </p:txBody>
      </p:sp>
    </p:spTree>
    <p:extLst>
      <p:ext uri="{BB962C8B-B14F-4D97-AF65-F5344CB8AC3E}">
        <p14:creationId xmlns:p14="http://schemas.microsoft.com/office/powerpoint/2010/main" val="134447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13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7F3D550-7F55-425C-AD82-FBAB5F7D2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1" y="1209952"/>
            <a:ext cx="10695238" cy="443809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CFB1B1-BF27-4B78-B6DA-DD7CD7862A3E}"/>
              </a:ext>
            </a:extLst>
          </p:cNvPr>
          <p:cNvSpPr txBox="1"/>
          <p:nvPr/>
        </p:nvSpPr>
        <p:spPr>
          <a:xfrm>
            <a:off x="8030312" y="552108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03024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4AADA6A-8099-4291-BDC5-33E393545E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8151" y="1601790"/>
            <a:ext cx="8935697" cy="291505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6DF7460-96C2-470F-9C42-B83A0EC6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Skalierung</a:t>
            </a:r>
            <a:r>
              <a:rPr lang="en-US" dirty="0"/>
              <a:t> - </a:t>
            </a:r>
            <a:r>
              <a:rPr lang="en-US" dirty="0" err="1"/>
              <a:t>Regelsatz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AD6D24-21EC-4D84-9E28-7D352ABC1E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538E7-ACF8-4612-9F5C-EA2D902CA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14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8C0EB2-6C9A-4C3C-912B-1F6F800F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15" y="4885328"/>
            <a:ext cx="673511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EAB5E22-0B6B-4811-A5F1-7814CEDE1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4" y="1808899"/>
            <a:ext cx="9479308" cy="370375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D262EA8-9BD4-4FAF-8B95-0DCBDF0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/ </a:t>
            </a:r>
            <a:r>
              <a:rPr lang="en-US" dirty="0" err="1"/>
              <a:t>Altermanager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6CDF6-2F7C-4CE9-B2AE-7BAA8DA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821A7-4C79-4D27-B492-04125FE2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15</a:t>
            </a:fld>
            <a:endParaRPr lang="de-DE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04BC6B6B-F5A4-4EC7-837D-62760D9BA8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16DE88-1383-4235-AED5-E8FE229EC333}"/>
              </a:ext>
            </a:extLst>
          </p:cNvPr>
          <p:cNvSpPr txBox="1"/>
          <p:nvPr/>
        </p:nvSpPr>
        <p:spPr>
          <a:xfrm>
            <a:off x="7303325" y="5512657"/>
            <a:ext cx="3046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Brazil – Prometheus: Up &amp; Running (S. 291)</a:t>
            </a:r>
          </a:p>
        </p:txBody>
      </p:sp>
    </p:spTree>
    <p:extLst>
      <p:ext uri="{BB962C8B-B14F-4D97-AF65-F5344CB8AC3E}">
        <p14:creationId xmlns:p14="http://schemas.microsoft.com/office/powerpoint/2010/main" val="71616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435BE3E-870C-4D3E-A9C0-353373291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58" y="695950"/>
            <a:ext cx="7096284" cy="483742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FE475-2A60-4EE7-9D61-89C13280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- Modell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C7CAF0-A121-4255-A237-DD3CC8F284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D91AF-B77D-4ADD-AB25-D35565EAA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16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E15251-F8DE-4758-9CB3-DA7E9921DE78}"/>
              </a:ext>
            </a:extLst>
          </p:cNvPr>
          <p:cNvSpPr txBox="1"/>
          <p:nvPr/>
        </p:nvSpPr>
        <p:spPr>
          <a:xfrm>
            <a:off x="2764962" y="5638124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https://www.oreilly.com/library/view/software-architecture-patterns/9781491971437/ch01.html</a:t>
            </a:r>
          </a:p>
        </p:txBody>
      </p:sp>
    </p:spTree>
    <p:extLst>
      <p:ext uri="{BB962C8B-B14F-4D97-AF65-F5344CB8AC3E}">
        <p14:creationId xmlns:p14="http://schemas.microsoft.com/office/powerpoint/2010/main" val="340195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D91EC3D-5F18-4785-A25E-A917FDD6C8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17" y="610555"/>
            <a:ext cx="4310208" cy="563688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35930345-088B-48E0-B102-9FE2C5DC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Aufbau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F09BA-9F65-430C-9C78-2B488AA574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5E707-8A4C-4584-8357-FD1238684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17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45CE14-9A05-47E8-9B74-7EE25C21020E}"/>
              </a:ext>
            </a:extLst>
          </p:cNvPr>
          <p:cNvSpPr txBox="1"/>
          <p:nvPr/>
        </p:nvSpPr>
        <p:spPr>
          <a:xfrm>
            <a:off x="312158" y="6120486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J. Turnbull – The Docker Book  (S. 72)</a:t>
            </a:r>
          </a:p>
        </p:txBody>
      </p:sp>
    </p:spTree>
    <p:extLst>
      <p:ext uri="{BB962C8B-B14F-4D97-AF65-F5344CB8AC3E}">
        <p14:creationId xmlns:p14="http://schemas.microsoft.com/office/powerpoint/2010/main" val="244886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4504AF4-8BAE-4DB5-BFD7-E97301B620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93" y="1361742"/>
            <a:ext cx="8878539" cy="477269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Architecture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13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F2DD429-4EA8-41DF-9DF8-260D59552E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07" y="1853286"/>
            <a:ext cx="6203986" cy="315142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Types of mounts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413D6D-294A-4C80-9C97-A302EE57ED8C}"/>
              </a:ext>
            </a:extLst>
          </p:cNvPr>
          <p:cNvSpPr txBox="1"/>
          <p:nvPr/>
        </p:nvSpPr>
        <p:spPr>
          <a:xfrm>
            <a:off x="4861447" y="5099900"/>
            <a:ext cx="4336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Docker Documentation - </a:t>
            </a:r>
            <a:r>
              <a:rPr lang="en-US" sz="1050" dirty="0" err="1"/>
              <a:t>Kapitel</a:t>
            </a:r>
            <a:r>
              <a:rPr lang="en-US" sz="1050" dirty="0"/>
              <a:t> /storage/volumes/</a:t>
            </a:r>
          </a:p>
        </p:txBody>
      </p:sp>
    </p:spTree>
    <p:extLst>
      <p:ext uri="{BB962C8B-B14F-4D97-AF65-F5344CB8AC3E}">
        <p14:creationId xmlns:p14="http://schemas.microsoft.com/office/powerpoint/2010/main" val="240457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E4EF180A-917D-485E-9DF8-393AFE940A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9D131-FC6D-4B52-9A92-48DC2ED8D4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Ist-Anal</a:t>
            </a:r>
            <a:r>
              <a:rPr lang="en-US" dirty="0" err="1"/>
              <a:t>yse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Zielsetzung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Vorgehensmodell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Implementierung</a:t>
            </a:r>
            <a:r>
              <a:rPr lang="en-US" dirty="0"/>
              <a:t> des </a:t>
            </a:r>
            <a:r>
              <a:rPr lang="en-US" dirty="0" err="1"/>
              <a:t>Prototypen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Optimierungspotenzial</a:t>
            </a: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C8C54AE-F089-43D8-B890-5CEB652C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2B5336-8B36-47BA-AD0A-3FF58D4CB7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17F7A-55FB-4E80-AF0E-13A1F5BD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70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EE29717-44A9-4D4A-B4A6-0427F6EB8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4" y="916347"/>
            <a:ext cx="9933111" cy="55873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 - Lifecycle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49AAEF-AC98-4F3E-B42C-5F9B0670162E}"/>
              </a:ext>
            </a:extLst>
          </p:cNvPr>
          <p:cNvSpPr txBox="1"/>
          <p:nvPr/>
        </p:nvSpPr>
        <p:spPr>
          <a:xfrm>
            <a:off x="7393195" y="5814695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55392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339C2A1-297B-4DA5-84C8-DFBD77F951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1103870"/>
            <a:ext cx="9066667" cy="475238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Testing Quadrants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21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745C92-AD2E-469E-9D2D-8157381593B6}"/>
              </a:ext>
            </a:extLst>
          </p:cNvPr>
          <p:cNvSpPr txBox="1"/>
          <p:nvPr/>
        </p:nvSpPr>
        <p:spPr>
          <a:xfrm>
            <a:off x="7666328" y="579911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45353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22</a:t>
            </a:fld>
            <a:endParaRPr lang="de-DE"/>
          </a:p>
        </p:txBody>
      </p:sp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8CDCBA69-84D3-4EE9-A62D-90277F43E7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62" y="890864"/>
            <a:ext cx="7583918" cy="4963671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A3B95D-88AF-4424-8AA6-C3CC1967192F}"/>
              </a:ext>
            </a:extLst>
          </p:cNvPr>
          <p:cNvSpPr txBox="1"/>
          <p:nvPr/>
        </p:nvSpPr>
        <p:spPr>
          <a:xfrm>
            <a:off x="7440124" y="584017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61177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C8C7301-CB04-40B9-B7E2-78AAFFC3C5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8" y="1155410"/>
            <a:ext cx="11018157" cy="452699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FAFA3382-898E-476C-AB19-9019D7A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- Dashboard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D8B3-A3F9-491A-A0F7-02E3BD0C8C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AF3A7-0784-45B5-A44D-C1007FDA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23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EE056C-50DC-450A-A14A-AAFE513BC8C7}"/>
              </a:ext>
            </a:extLst>
          </p:cNvPr>
          <p:cNvSpPr txBox="1"/>
          <p:nvPr/>
        </p:nvSpPr>
        <p:spPr>
          <a:xfrm>
            <a:off x="9007906" y="568240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2791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313E612-CD37-4641-8373-9D3A0DE305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98" y="1113973"/>
            <a:ext cx="9184203" cy="463005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UI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3B0631-53DE-48E6-985B-789D6B829337}"/>
              </a:ext>
            </a:extLst>
          </p:cNvPr>
          <p:cNvSpPr txBox="1"/>
          <p:nvPr/>
        </p:nvSpPr>
        <p:spPr>
          <a:xfrm>
            <a:off x="7666328" y="561706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92129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3F994B41-85FD-4305-B942-753DC51A9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" y="2824033"/>
            <a:ext cx="10955279" cy="184810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EF194A5-F705-4D8F-83AD-C9FAF70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- </a:t>
            </a:r>
            <a:r>
              <a:rPr lang="en-US" dirty="0" err="1"/>
              <a:t>PromQL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66DC92-1633-4FAB-A6BF-813A0D7A6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E1798-E090-43EA-98AA-01197E37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25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666513-F6D2-4E0A-9BB3-60E9877B9AD0}"/>
              </a:ext>
            </a:extLst>
          </p:cNvPr>
          <p:cNvSpPr txBox="1"/>
          <p:nvPr/>
        </p:nvSpPr>
        <p:spPr>
          <a:xfrm>
            <a:off x="8731084" y="490989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5817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700D35-A43E-440C-8FA1-EA33D80C30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75" y="1538992"/>
            <a:ext cx="8584049" cy="378001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</a:t>
            </a:r>
            <a:r>
              <a:rPr lang="en-US" dirty="0" err="1"/>
              <a:t>Datasource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26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7ABB9-3F90-4D4A-9DB1-B07E85A0316D}"/>
              </a:ext>
            </a:extLst>
          </p:cNvPr>
          <p:cNvSpPr txBox="1"/>
          <p:nvPr/>
        </p:nvSpPr>
        <p:spPr>
          <a:xfrm>
            <a:off x="7767114" y="531900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620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07EF16A-453A-4185-8087-5B94BD584D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7" y="1629202"/>
            <a:ext cx="10312665" cy="359959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FF38CF-9081-479E-8503-89DB6F840B58}"/>
              </a:ext>
            </a:extLst>
          </p:cNvPr>
          <p:cNvSpPr txBox="1"/>
          <p:nvPr/>
        </p:nvSpPr>
        <p:spPr>
          <a:xfrm>
            <a:off x="8564829" y="521865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544693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3DD70DE-8C46-44B2-88B6-26AD17275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16" y="897377"/>
            <a:ext cx="6080818" cy="506324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3DB852-DD7E-416A-890A-F4C2C6000446}"/>
              </a:ext>
            </a:extLst>
          </p:cNvPr>
          <p:cNvSpPr txBox="1"/>
          <p:nvPr/>
        </p:nvSpPr>
        <p:spPr>
          <a:xfrm>
            <a:off x="6625795" y="601604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1428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6094025-5681-48F2-AA9A-999245B725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17" y="1826152"/>
            <a:ext cx="9778566" cy="371819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118136-F4EB-4B58-8CB3-4E84E285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32DC3-E273-421F-ABFF-82E4D791A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4971A-05FD-451B-9FB1-E6C9E3610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29</a:t>
            </a:fld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847A34-971F-471B-839A-DA7AD49D6B79}"/>
              </a:ext>
            </a:extLst>
          </p:cNvPr>
          <p:cNvSpPr txBox="1"/>
          <p:nvPr/>
        </p:nvSpPr>
        <p:spPr>
          <a:xfrm>
            <a:off x="8432461" y="5417391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18563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0E405C9E-3237-4A4A-B62E-77006DC4D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19" y="1961969"/>
            <a:ext cx="6340639" cy="32991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E8CF8-C94E-40B0-B956-FA97EBD01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4704446" cy="47979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Verwendet </a:t>
            </a:r>
            <a:r>
              <a:rPr lang="de-DE" dirty="0" err="1"/>
              <a:t>Application</a:t>
            </a:r>
            <a:r>
              <a:rPr lang="de-DE" dirty="0"/>
              <a:t>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Aufteilung der Last durch Loadbalancer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Request-Queue bei Überlauf befüllt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Dynamische Prozessanzahl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Monolith: Probleme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Skalierte Entwicklung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Unabhängiges </a:t>
            </a:r>
            <a:r>
              <a:rPr lang="de-DE" dirty="0" err="1"/>
              <a:t>Deployment</a:t>
            </a:r>
            <a:endParaRPr lang="de-DE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Skalierung innerhalb einer Produktivumgebung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F691BA5-357E-41F9-9979-E1C2D528A809}"/>
              </a:ext>
            </a:extLst>
          </p:cNvPr>
          <p:cNvSpPr txBox="1"/>
          <p:nvPr/>
        </p:nvSpPr>
        <p:spPr>
          <a:xfrm>
            <a:off x="8121752" y="5254935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</a:t>
            </a:r>
            <a:r>
              <a:rPr lang="de-DE" sz="1050" dirty="0"/>
              <a:t>Hoffmann</a:t>
            </a:r>
            <a:r>
              <a:rPr lang="en-US" sz="1050" dirty="0"/>
              <a:t>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617564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1044D02-276C-4252-9EF8-311FB78865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04" y="1115950"/>
            <a:ext cx="7181353" cy="462609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Scaler Proxy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5247EC-DFBC-45A3-8548-C5216FF3B9B2}"/>
              </a:ext>
            </a:extLst>
          </p:cNvPr>
          <p:cNvSpPr txBox="1"/>
          <p:nvPr/>
        </p:nvSpPr>
        <p:spPr>
          <a:xfrm>
            <a:off x="6780174" y="5908133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92269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4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86B15D-9201-4D6F-BD7A-67ABE2C9F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0470300" cy="1914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Cloudfähigkeit von Spring Boot und </a:t>
            </a:r>
            <a:r>
              <a:rPr lang="de-DE" dirty="0" err="1"/>
              <a:t>Serverless</a:t>
            </a:r>
            <a:r>
              <a:rPr lang="de-DE" dirty="0"/>
              <a:t> Tech. Vergleichen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Container </a:t>
            </a:r>
            <a:r>
              <a:rPr lang="de-DE" dirty="0" err="1"/>
              <a:t>Startupzeiten</a:t>
            </a:r>
            <a:r>
              <a:rPr lang="de-DE" dirty="0"/>
              <a:t> / Verarbeitungsgeschwindigkeiten evaluieren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Startupzeiten</a:t>
            </a:r>
            <a:r>
              <a:rPr lang="de-DE" dirty="0"/>
              <a:t> müssen absolut minimal sein um fachliche Timeout bei Instant-Payments zu vermeiden (End-</a:t>
            </a:r>
            <a:r>
              <a:rPr lang="de-DE" dirty="0" err="1"/>
              <a:t>to</a:t>
            </a:r>
            <a:r>
              <a:rPr lang="de-DE" dirty="0"/>
              <a:t>-End max. 7 Sekunden)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198F79B-2F71-4303-A8EF-BE1A838FBB37}"/>
              </a:ext>
            </a:extLst>
          </p:cNvPr>
          <p:cNvGrpSpPr/>
          <p:nvPr/>
        </p:nvGrpSpPr>
        <p:grpSpPr>
          <a:xfrm>
            <a:off x="1308605" y="2983036"/>
            <a:ext cx="8053939" cy="3557814"/>
            <a:chOff x="1690120" y="2511682"/>
            <a:chExt cx="8216287" cy="366927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95E9EBA-4FD0-4028-BA35-EA5E2C645AF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120" y="2511682"/>
              <a:ext cx="8216287" cy="3415358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E643FA8-75E4-4683-92A8-B8CA508956BC}"/>
                </a:ext>
              </a:extLst>
            </p:cNvPr>
            <p:cNvSpPr txBox="1"/>
            <p:nvPr/>
          </p:nvSpPr>
          <p:spPr>
            <a:xfrm>
              <a:off x="4464075" y="5927040"/>
              <a:ext cx="5332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Quelle: https://www.</a:t>
              </a:r>
              <a:r>
                <a:rPr lang="de-DE" sz="1050" dirty="0" err="1"/>
                <a:t>cloudflare</a:t>
              </a:r>
              <a:r>
                <a:rPr lang="en-US" sz="1050" dirty="0"/>
                <a:t>.com/de-de/learning/cloud/what-is-a-public-cloud/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42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40F716B7-4311-4A59-8D03-03C3A7801E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8" y="1037375"/>
            <a:ext cx="10533063" cy="478325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8BB3ABE-A3AC-4D8B-92F2-4424F609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7AF742-266F-4483-A51F-47EEB1C0A6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55341-6236-4F83-BD7E-74E58FC72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F329A3-57BD-4604-BC16-EFBDC4B9D428}"/>
              </a:ext>
            </a:extLst>
          </p:cNvPr>
          <p:cNvSpPr txBox="1"/>
          <p:nvPr/>
        </p:nvSpPr>
        <p:spPr>
          <a:xfrm>
            <a:off x="8679375" y="556670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ISO/IEC 25010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BD4891FF-892D-4436-8352-01B432C2E184}"/>
                  </a:ext>
                </a:extLst>
              </p14:cNvPr>
              <p14:cNvContentPartPr/>
              <p14:nvPr/>
            </p14:nvContentPartPr>
            <p14:xfrm>
              <a:off x="2392260" y="3454860"/>
              <a:ext cx="891360" cy="36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BD4891FF-892D-4436-8352-01B432C2E1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8260" y="3347220"/>
                <a:ext cx="999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2DF752F8-B484-46C0-8784-F78662B83CF4}"/>
                  </a:ext>
                </a:extLst>
              </p14:cNvPr>
              <p14:cNvContentPartPr/>
              <p14:nvPr/>
            </p14:nvContentPartPr>
            <p14:xfrm>
              <a:off x="2300700" y="3691020"/>
              <a:ext cx="1050840" cy="36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2DF752F8-B484-46C0-8784-F78662B83C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060" y="3583380"/>
                <a:ext cx="1158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61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6D08D0D-238A-4A74-81FC-213415B44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73" y="1212850"/>
            <a:ext cx="9014178" cy="50704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464B83-70D7-417D-A91E-94D2233D5D4B}"/>
              </a:ext>
            </a:extLst>
          </p:cNvPr>
          <p:cNvSpPr txBox="1"/>
          <p:nvPr/>
        </p:nvSpPr>
        <p:spPr>
          <a:xfrm>
            <a:off x="6943192" y="615636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77906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7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B825B9-6090-4C34-B495-F6F74D989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6" y="1112281"/>
            <a:ext cx="8155688" cy="463343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15A4CB-74AC-4184-ABFB-BBEB96396C84}"/>
              </a:ext>
            </a:extLst>
          </p:cNvPr>
          <p:cNvSpPr txBox="1"/>
          <p:nvPr/>
        </p:nvSpPr>
        <p:spPr>
          <a:xfrm>
            <a:off x="7223251" y="574429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2161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033A0D-FE54-41B0-AD54-BCF9AD91A4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6174" y="670560"/>
            <a:ext cx="7174361" cy="412115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7728B0-68C2-482D-87A9-E78140E2A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65" y="1118420"/>
            <a:ext cx="4292129" cy="36100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863551" y="467682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202786-27C8-421E-AC36-E98666B3419A}"/>
              </a:ext>
            </a:extLst>
          </p:cNvPr>
          <p:cNvSpPr txBox="1"/>
          <p:nvPr/>
        </p:nvSpPr>
        <p:spPr>
          <a:xfrm>
            <a:off x="794588" y="4803780"/>
            <a:ext cx="22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6,9 </a:t>
            </a:r>
            <a:r>
              <a:rPr lang="en-US" dirty="0" err="1"/>
              <a:t>Sek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36,6 </a:t>
            </a:r>
            <a:r>
              <a:rPr lang="en-US" dirty="0" err="1"/>
              <a:t>Sek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626BEE0-3F03-4F66-8120-D97536DCFC89}"/>
              </a:ext>
            </a:extLst>
          </p:cNvPr>
          <p:cNvSpPr txBox="1"/>
          <p:nvPr/>
        </p:nvSpPr>
        <p:spPr>
          <a:xfrm>
            <a:off x="3803354" y="4803780"/>
            <a:ext cx="3810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Stufen</a:t>
            </a:r>
            <a:r>
              <a:rPr lang="en-US" dirty="0"/>
              <a:t> ab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Skalierer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Instanzen</a:t>
            </a:r>
            <a:r>
              <a:rPr lang="en-US" dirty="0"/>
              <a:t> </a:t>
            </a:r>
            <a:r>
              <a:rPr lang="en-US" dirty="0" err="1"/>
              <a:t>startet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1: 15 Msg. -&gt; 5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2: 30 Msg. -&gt; 10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3: 100 Msg. -&gt; 30 Container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63C799D-12BA-4929-843A-076371EDAB40}"/>
              </a:ext>
            </a:extLst>
          </p:cNvPr>
          <p:cNvSpPr txBox="1"/>
          <p:nvPr/>
        </p:nvSpPr>
        <p:spPr>
          <a:xfrm>
            <a:off x="8017494" y="4926308"/>
            <a:ext cx="359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Linearer</a:t>
            </a:r>
            <a:r>
              <a:rPr lang="en-US" dirty="0"/>
              <a:t> </a:t>
            </a:r>
            <a:r>
              <a:rPr lang="en-US" dirty="0" err="1"/>
              <a:t>Anstieg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194 Millis pro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1611 Millis pro Container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0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788785" y="487800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9D69CE6-049E-452D-9BB9-F687282B9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59767" y="695950"/>
            <a:ext cx="3086531" cy="4182059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C12A3FC-0C05-4D31-91A3-F823DA8AD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572" y="695950"/>
            <a:ext cx="3105583" cy="4201111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E1190C5-5CCE-44ED-9DDF-236251DEEFC3}"/>
              </a:ext>
            </a:extLst>
          </p:cNvPr>
          <p:cNvSpPr txBox="1">
            <a:spLocks/>
          </p:cNvSpPr>
          <p:nvPr/>
        </p:nvSpPr>
        <p:spPr>
          <a:xfrm>
            <a:off x="216172" y="1212575"/>
            <a:ext cx="4798483" cy="4797932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Node.js mit besserem Skalierungsverhalten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 Boot mit besserer Verarbeitungsgeschwindigkeit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Unterschied beim Nachrichteneingang vernachlässigbar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A2451D-7350-4538-A07C-C1C43BEAE667}"/>
              </a:ext>
            </a:extLst>
          </p:cNvPr>
          <p:cNvSpPr txBox="1"/>
          <p:nvPr/>
        </p:nvSpPr>
        <p:spPr>
          <a:xfrm>
            <a:off x="9292621" y="5131925"/>
            <a:ext cx="217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38,4 </a:t>
            </a:r>
            <a:r>
              <a:rPr lang="en-US" dirty="0" err="1"/>
              <a:t>Sek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61,8 </a:t>
            </a:r>
            <a:r>
              <a:rPr lang="en-US" dirty="0" err="1"/>
              <a:t>Sek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87E378-7407-45A0-AD56-8931BC934EA7}"/>
              </a:ext>
            </a:extLst>
          </p:cNvPr>
          <p:cNvSpPr txBox="1"/>
          <p:nvPr/>
        </p:nvSpPr>
        <p:spPr>
          <a:xfrm>
            <a:off x="5812060" y="5131925"/>
            <a:ext cx="23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388 Millis.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29 Millis.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143296"/>
      </p:ext>
    </p:extLst>
  </p:cSld>
  <p:clrMapOvr>
    <a:masterClrMapping/>
  </p:clrMapOvr>
</p:sld>
</file>

<file path=ppt/theme/theme1.xml><?xml version="1.0" encoding="utf-8"?>
<a:theme xmlns:a="http://schemas.openxmlformats.org/drawingml/2006/main" name="DPS Engineer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9B138BDB-831B-4F98-8452-47CD4286ECC2}"/>
    </a:ext>
  </a:extLst>
</a:theme>
</file>

<file path=ppt/theme/theme2.xml><?xml version="1.0" encoding="utf-8"?>
<a:theme xmlns:a="http://schemas.openxmlformats.org/drawingml/2006/main" name="DPS Consult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8D1081E6-9058-4DBB-BAC9-0902EF35E8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FE8A008EF4BF43B38FC35300F12B9D" ma:contentTypeVersion="8" ma:contentTypeDescription="Ein neues Dokument erstellen." ma:contentTypeScope="" ma:versionID="d8c63f5073309e1805ccbe46a390ba19">
  <xsd:schema xmlns:xsd="http://www.w3.org/2001/XMLSchema" xmlns:xs="http://www.w3.org/2001/XMLSchema" xmlns:p="http://schemas.microsoft.com/office/2006/metadata/properties" xmlns:ns2="079fbd0e-5034-4fe6-9bcd-ef5ceb0e7e29" xmlns:ns3="e63291b0-4c69-4eea-8742-605d17329388" targetNamespace="http://schemas.microsoft.com/office/2006/metadata/properties" ma:root="true" ma:fieldsID="abc525c749cf5e11088e83bdb4efeebf" ns2:_="" ns3:_="">
    <xsd:import namespace="079fbd0e-5034-4fe6-9bcd-ef5ceb0e7e29"/>
    <xsd:import namespace="e63291b0-4c69-4eea-8742-605d173293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fbd0e-5034-4fe6-9bcd-ef5ceb0e7e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3291b0-4c69-4eea-8742-605d173293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D012AB-ED72-428A-A7A5-0C25A9135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fbd0e-5034-4fe6-9bcd-ef5ceb0e7e29"/>
    <ds:schemaRef ds:uri="e63291b0-4c69-4eea-8742-605d173293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4333DF-574C-4D73-A71A-B940E5D42F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07DE60-3DD6-46B6-92AF-717BD04D65E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DPS-Folien-Master</Template>
  <TotalTime>0</TotalTime>
  <Words>1421</Words>
  <Application>Microsoft Office PowerPoint</Application>
  <PresentationFormat>Breitbild</PresentationFormat>
  <Paragraphs>284</Paragraphs>
  <Slides>30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DINPro</vt:lpstr>
      <vt:lpstr>LucidaGrande</vt:lpstr>
      <vt:lpstr>DPS Engineering</vt:lpstr>
      <vt:lpstr>DPS Consulting</vt:lpstr>
      <vt:lpstr>Vergleich eines Usecases mit Serverless Technologie gegenüber Spring Boot Technologie am Beispiel von Instant Payments   Silas Hoffmann 16 September 2021  </vt:lpstr>
      <vt:lpstr>Inhalt</vt:lpstr>
      <vt:lpstr>Ist-Analyse</vt:lpstr>
      <vt:lpstr>Zielsetzung</vt:lpstr>
      <vt:lpstr>Vorgehensmodell</vt:lpstr>
      <vt:lpstr>Implementierung des Prototypen</vt:lpstr>
      <vt:lpstr>Implementierung des Prototypen</vt:lpstr>
      <vt:lpstr>Ergebnisanalyse / Fazit</vt:lpstr>
      <vt:lpstr>Ergebnisanalyse / Fazit</vt:lpstr>
      <vt:lpstr>Optimierungspotenzial</vt:lpstr>
      <vt:lpstr>Vergleich eines Usecases mit Serverless Technologie gegenüber Spring Boot Technologie am Beispiel von Instant Payments   Silas Hoffmann 16 September 2021  </vt:lpstr>
      <vt:lpstr>JVM (JIT Compiler)</vt:lpstr>
      <vt:lpstr>Implementierung des Prototypen</vt:lpstr>
      <vt:lpstr>Skalierung - Regelsatz</vt:lpstr>
      <vt:lpstr>Prometheus / Altermanager</vt:lpstr>
      <vt:lpstr>Tier - Modell</vt:lpstr>
      <vt:lpstr>Docker - Aufbau</vt:lpstr>
      <vt:lpstr>Prometheus - Architecture</vt:lpstr>
      <vt:lpstr>Docker – Types of mounts</vt:lpstr>
      <vt:lpstr>Spring Bean - Lifecycle</vt:lpstr>
      <vt:lpstr>Agile Testing Quadrants</vt:lpstr>
      <vt:lpstr>Implementierung des Prototypen</vt:lpstr>
      <vt:lpstr>Activemq - Dashboard</vt:lpstr>
      <vt:lpstr>Input UI</vt:lpstr>
      <vt:lpstr>Grafana - PromQL</vt:lpstr>
      <vt:lpstr>Prometheus - Datasource</vt:lpstr>
      <vt:lpstr>Input - UML</vt:lpstr>
      <vt:lpstr>Supplier - UML</vt:lpstr>
      <vt:lpstr>Consumer - UML</vt:lpstr>
      <vt:lpstr>Scaler Proxy -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Kurzfristige Veränderung der bestehenden Prozesse  Generelle Feststellungen DPS   Meeting  XX November 2020  </dc:title>
  <dc:creator>Carsten Lange</dc:creator>
  <cp:lastModifiedBy>Hoffmann, Silas</cp:lastModifiedBy>
  <cp:revision>663</cp:revision>
  <cp:lastPrinted>2020-12-11T08:13:14Z</cp:lastPrinted>
  <dcterms:created xsi:type="dcterms:W3CDTF">2016-06-06T16:09:36Z</dcterms:created>
  <dcterms:modified xsi:type="dcterms:W3CDTF">2021-09-15T20:41:47Z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0x01010023FE8A008EF4BF43B38FC35300F12B9D</vt:lpwstr>
  </property>
</Properties>
</file>