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6"/>
  </p:notesMasterIdLst>
  <p:sldIdLst>
    <p:sldId id="257" r:id="rId6"/>
    <p:sldId id="387" r:id="rId7"/>
    <p:sldId id="361" r:id="rId8"/>
    <p:sldId id="360" r:id="rId9"/>
    <p:sldId id="362" r:id="rId10"/>
    <p:sldId id="363" r:id="rId11"/>
    <p:sldId id="366" r:id="rId12"/>
    <p:sldId id="368" r:id="rId13"/>
    <p:sldId id="385" r:id="rId14"/>
    <p:sldId id="392" r:id="rId15"/>
    <p:sldId id="386" r:id="rId16"/>
    <p:sldId id="393" r:id="rId17"/>
    <p:sldId id="367" r:id="rId18"/>
    <p:sldId id="384" r:id="rId19"/>
    <p:sldId id="369" r:id="rId20"/>
    <p:sldId id="372" r:id="rId21"/>
    <p:sldId id="373" r:id="rId22"/>
    <p:sldId id="376" r:id="rId23"/>
    <p:sldId id="381" r:id="rId24"/>
    <p:sldId id="382" r:id="rId25"/>
    <p:sldId id="383" r:id="rId26"/>
    <p:sldId id="365" r:id="rId27"/>
    <p:sldId id="370" r:id="rId28"/>
    <p:sldId id="378" r:id="rId29"/>
    <p:sldId id="374" r:id="rId30"/>
    <p:sldId id="377" r:id="rId31"/>
    <p:sldId id="375" r:id="rId32"/>
    <p:sldId id="380" r:id="rId33"/>
    <p:sldId id="371" r:id="rId34"/>
    <p:sldId id="379" r:id="rId3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87"/>
            <p14:sldId id="361"/>
            <p14:sldId id="360"/>
            <p14:sldId id="362"/>
            <p14:sldId id="363"/>
            <p14:sldId id="366"/>
            <p14:sldId id="368"/>
            <p14:sldId id="385"/>
            <p14:sldId id="392"/>
            <p14:sldId id="386"/>
          </p14:sldIdLst>
        </p14:section>
        <p14:section name="zusatz_schaubilder" id="{F2190397-5179-447D-B8CD-3553ADDB7292}">
          <p14:sldIdLst>
            <p14:sldId id="393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9" autoAdjust="0"/>
    <p:restoredTop sz="58343" autoAdjust="0"/>
  </p:normalViewPr>
  <p:slideViewPr>
    <p:cSldViewPr snapToGrid="0" showGuides="1">
      <p:cViewPr varScale="1">
        <p:scale>
          <a:sx n="60" d="100"/>
          <a:sy n="60" d="100"/>
        </p:scale>
        <p:origin x="1722" y="72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4:19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1,'2457'0,"-2439"0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7:09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1,'2900'0,"-2882"0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16.09.2021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0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0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Klassifizierung der Anforderungen für die Ermittlung der Cloudfähigkeit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Internationale Organisation für Normung verfasste Klassifizierung von qualitativen Anforderungen an </a:t>
            </a:r>
            <a:r>
              <a:rPr lang="de-DE" dirty="0" err="1"/>
              <a:t>SoftwareprodukteISO</a:t>
            </a:r>
            <a:r>
              <a:rPr lang="de-DE" dirty="0"/>
              <a:t>/IEC 25010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Besteht aus 8 Hauptkriterien, 31 Unterkriterien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Lediglich “Funktionalität” als funktionale Qualitätseigenschaft (engl.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Der Rest lässt sich “non-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” zuordnen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die Korrektheit des Produktes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Specifies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Sowohl aus technischer als auch Unternehmenssicht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nicht was vom System geleistet </a:t>
            </a:r>
            <a:r>
              <a:rPr lang="de-DE" dirty="0" err="1"/>
              <a:t>warden</a:t>
            </a:r>
            <a:r>
              <a:rPr lang="de-DE" dirty="0"/>
              <a:t> muss, sondern wie dies geschehen soll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Besonders wichtig für die Messdatenerhebung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Unter anderem auch system-quality </a:t>
            </a:r>
            <a:r>
              <a:rPr lang="de-DE" dirty="0" err="1"/>
              <a:t>attributes</a:t>
            </a:r>
            <a:r>
              <a:rPr lang="de-DE" dirty="0"/>
              <a:t> genannt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Wesentliche Kriterien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Leistungsfähigkeit: Latenzzeit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Komplette Pipeline sowie Unterteilung in einzelne Abschnitte (Datenerhalt vs. Datenverarbeitung)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Skalierbarkeit: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Startzeit eines </a:t>
            </a:r>
            <a:r>
              <a:rPr lang="de-DE" dirty="0" err="1"/>
              <a:t>Containerskomplett</a:t>
            </a:r>
            <a:r>
              <a:rPr lang="de-DE" dirty="0"/>
              <a:t> initialisiert: Filesystem aufgebaut, Kommunikationsschnittstellen gestartet, benötigte Datenverbindungen bestehen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Erhobenen Metriken getrennt pro Technologie zu betrachten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restlichen Kriterien nicht weiter betrachtet oder irrelevant für diesen Vergleich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Bsp. Sicherheit – irrelevant, </a:t>
            </a:r>
            <a:r>
              <a:rPr lang="de-DE" dirty="0" err="1"/>
              <a:t>Kompatabilität</a:t>
            </a:r>
            <a:r>
              <a:rPr lang="de-DE" dirty="0"/>
              <a:t> – muss erfüllt werden, sonst kann Projekt gar nicht gestartet 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16.09.2021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16.09.2021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16.09.2021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16.09.2021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16.09.2021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16.09.2021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16.09.2021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16.09.2021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5689FAB2-B50E-43C8-A13E-D4A166374AFC}"/>
              </a:ext>
            </a:extLst>
          </p:cNvPr>
          <p:cNvGraphicFramePr>
            <a:graphicFrameLocks noGrp="1"/>
          </p:cNvGraphicFramePr>
          <p:nvPr/>
        </p:nvGraphicFramePr>
        <p:xfrm>
          <a:off x="1987856" y="1823636"/>
          <a:ext cx="8216288" cy="27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4">
                  <a:extLst>
                    <a:ext uri="{9D8B030D-6E8A-4147-A177-3AD203B41FA5}">
                      <a16:colId xmlns:a16="http://schemas.microsoft.com/office/drawing/2014/main" val="1717026290"/>
                    </a:ext>
                  </a:extLst>
                </a:gridCol>
                <a:gridCol w="4108144">
                  <a:extLst>
                    <a:ext uri="{9D8B030D-6E8A-4147-A177-3AD203B41FA5}">
                      <a16:colId xmlns:a16="http://schemas.microsoft.com/office/drawing/2014/main" val="2412629702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Docker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70780"/>
                  </a:ext>
                </a:extLst>
              </a:tr>
              <a:tr h="1007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Ressourcenoptimierung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2400" dirty="0"/>
                        <a:t>Spring-Bean - Optimierung der Initialisierungsphase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163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Ausführungsreihenfolge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39550"/>
                  </a:ext>
                </a:extLst>
              </a:tr>
              <a:tr h="583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For Failure (chaos monkey etc.)</a:t>
                      </a:r>
                      <a:endParaRPr lang="de-D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96888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F4E9575-F857-4075-94A4-B70D17046E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0B8562-2D5E-45FC-A960-B3AC647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(JIT Compiler)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098DE-07CC-48A6-B82C-802E8634F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90B21-D093-4B2B-AE8E-188730D0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HotSpot JVM JIT (just-in-time) compilation overview">
            <a:extLst>
              <a:ext uri="{FF2B5EF4-FFF2-40B4-BE49-F238E27FC236}">
                <a16:creationId xmlns:a16="http://schemas.microsoft.com/office/drawing/2014/main" id="{88B9B731-22B8-4C85-AFCB-62575C9B68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5" y="917882"/>
            <a:ext cx="7079042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6C4F68-BA48-43FA-A161-70D47B25B452}"/>
              </a:ext>
            </a:extLst>
          </p:cNvPr>
          <p:cNvSpPr txBox="1"/>
          <p:nvPr/>
        </p:nvSpPr>
        <p:spPr>
          <a:xfrm>
            <a:off x="5967662" y="5940118"/>
            <a:ext cx="314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https://rieckpil.de/whatis-graalvm/</a:t>
            </a:r>
          </a:p>
        </p:txBody>
      </p:sp>
    </p:spTree>
    <p:extLst>
      <p:ext uri="{BB962C8B-B14F-4D97-AF65-F5344CB8AC3E}">
        <p14:creationId xmlns:p14="http://schemas.microsoft.com/office/powerpoint/2010/main" val="134447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4EF180A-917D-485E-9DF8-393AFE940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9D131-FC6D-4B52-9A92-48DC2ED8D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Ist-Anal</a:t>
            </a:r>
            <a:r>
              <a:rPr lang="en-US" dirty="0" err="1"/>
              <a:t>yse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Vorgehensmodell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des </a:t>
            </a:r>
            <a:r>
              <a:rPr lang="en-US" dirty="0" err="1"/>
              <a:t>Prototypen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8C54AE-F089-43D8-B890-5CEB652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B5336-8B36-47BA-AD0A-3FF58D4CB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17F7A-55FB-4E80-AF0E-13A1F5BD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E405C9E-3237-4A4A-B62E-77006DC4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19" y="1961969"/>
            <a:ext cx="6340639" cy="32991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4704446" cy="4797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Verwendet </a:t>
            </a:r>
            <a:r>
              <a:rPr lang="de-DE" dirty="0" err="1"/>
              <a:t>Application</a:t>
            </a:r>
            <a:r>
              <a:rPr lang="de-DE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der Last durch Loadbalancer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Request-Queue bei Überlauf befüllt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 Prozessanzahl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Monolith: Probleme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Skalierte Entwicklung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Unabhängiges </a:t>
            </a:r>
            <a:r>
              <a:rPr lang="de-DE" dirty="0" err="1"/>
              <a:t>Deployment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innerhalb einer Produktivumgebung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691BA5-357E-41F9-9979-E1C2D528A809}"/>
              </a:ext>
            </a:extLst>
          </p:cNvPr>
          <p:cNvSpPr txBox="1"/>
          <p:nvPr/>
        </p:nvSpPr>
        <p:spPr>
          <a:xfrm>
            <a:off x="8121752" y="525493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617564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914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von Spring Boot und </a:t>
            </a:r>
            <a:r>
              <a:rPr lang="de-DE" dirty="0" err="1"/>
              <a:t>Serverless</a:t>
            </a:r>
            <a:r>
              <a:rPr lang="de-DE" dirty="0"/>
              <a:t> Tech.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Startupzeiten</a:t>
            </a:r>
            <a:r>
              <a:rPr lang="de-DE" dirty="0"/>
              <a:t> müssen absolut minimal sein um fachliche Timeout bei Instant-Payments zu vermeiden (End-</a:t>
            </a:r>
            <a:r>
              <a:rPr lang="de-DE" dirty="0" err="1"/>
              <a:t>to</a:t>
            </a:r>
            <a:r>
              <a:rPr lang="de-DE" dirty="0"/>
              <a:t>-End max. 7 Sekunden)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308605" y="2983036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0F716B7-4311-4A59-8D03-03C3A7801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1037375"/>
            <a:ext cx="10533063" cy="47832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8BB3ABE-A3AC-4D8B-92F2-4424F609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F742-266F-4483-A51F-47EEB1C0A6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55341-6236-4F83-BD7E-74E58FC7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F329A3-57BD-4604-BC16-EFBDC4B9D428}"/>
              </a:ext>
            </a:extLst>
          </p:cNvPr>
          <p:cNvSpPr txBox="1"/>
          <p:nvPr/>
        </p:nvSpPr>
        <p:spPr>
          <a:xfrm>
            <a:off x="8679375" y="55667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ISO/IEC 25010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14:cNvPr>
              <p14:cNvContentPartPr/>
              <p14:nvPr/>
            </p14:nvContentPartPr>
            <p14:xfrm>
              <a:off x="2392260" y="3454860"/>
              <a:ext cx="891360" cy="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260" y="3347220"/>
                <a:ext cx="99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14:cNvPr>
              <p14:cNvContentPartPr/>
              <p14:nvPr/>
            </p14:nvContentPartPr>
            <p14:xfrm>
              <a:off x="2300700" y="3691020"/>
              <a:ext cx="105084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060" y="3583380"/>
                <a:ext cx="1158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6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3" y="1212850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7790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3803354" y="4803780"/>
            <a:ext cx="3810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Stufen</a:t>
            </a:r>
            <a:r>
              <a:rPr lang="en-US" dirty="0"/>
              <a:t> ab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Skalierer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/>
              <a:t>startet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 -&gt; 5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 -&gt; 10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 -&gt; 30 Container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16.09.2021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92621" y="5131925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1421</Words>
  <Application>Microsoft Office PowerPoint</Application>
  <PresentationFormat>Breitbild</PresentationFormat>
  <Paragraphs>284</Paragraphs>
  <Slides>30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16 September 2021  </vt:lpstr>
      <vt:lpstr>Inhalt</vt:lpstr>
      <vt:lpstr>Ist-Analyse</vt:lpstr>
      <vt:lpstr>Zielsetzung</vt:lpstr>
      <vt:lpstr>Vorgehensmodell</vt:lpstr>
      <vt:lpstr>Implementierung des Prototypen</vt:lpstr>
      <vt:lpstr>Implementierung des Prototypen</vt:lpstr>
      <vt:lpstr>Ergebnisanalyse / Fazit</vt:lpstr>
      <vt:lpstr>Ergebnisanalyse / Fazit</vt:lpstr>
      <vt:lpstr>Optimierungspotenzial</vt:lpstr>
      <vt:lpstr>Vergleich eines Usecases mit Serverless Technologie gegenüber Spring Boot Technologie am Beispiel von Instant Payments   Silas Hoffmann 16 September 2021  </vt:lpstr>
      <vt:lpstr>JVM (JIT Compiler)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Grafana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663</cp:revision>
  <cp:lastPrinted>2020-12-11T08:13:14Z</cp:lastPrinted>
  <dcterms:created xsi:type="dcterms:W3CDTF">2016-06-06T16:09:36Z</dcterms:created>
  <dcterms:modified xsi:type="dcterms:W3CDTF">2021-09-16T09:50:48Z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