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3FB088-938C-4B72-A848-52F324A459A6}"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21D02-94B1-4DD3-A4B1-C8E22FA76A42}" type="slidenum">
              <a:rPr lang="en-US" smtClean="0"/>
              <a:t>‹#›</a:t>
            </a:fld>
            <a:endParaRPr lang="en-US"/>
          </a:p>
        </p:txBody>
      </p:sp>
    </p:spTree>
    <p:extLst>
      <p:ext uri="{BB962C8B-B14F-4D97-AF65-F5344CB8AC3E}">
        <p14:creationId xmlns:p14="http://schemas.microsoft.com/office/powerpoint/2010/main" val="592601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3FB088-938C-4B72-A848-52F324A459A6}"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21D02-94B1-4DD3-A4B1-C8E22FA76A42}" type="slidenum">
              <a:rPr lang="en-US" smtClean="0"/>
              <a:t>‹#›</a:t>
            </a:fld>
            <a:endParaRPr lang="en-US"/>
          </a:p>
        </p:txBody>
      </p:sp>
    </p:spTree>
    <p:extLst>
      <p:ext uri="{BB962C8B-B14F-4D97-AF65-F5344CB8AC3E}">
        <p14:creationId xmlns:p14="http://schemas.microsoft.com/office/powerpoint/2010/main" val="2797121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3FB088-938C-4B72-A848-52F324A459A6}"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21D02-94B1-4DD3-A4B1-C8E22FA76A42}" type="slidenum">
              <a:rPr lang="en-US" smtClean="0"/>
              <a:t>‹#›</a:t>
            </a:fld>
            <a:endParaRPr lang="en-US"/>
          </a:p>
        </p:txBody>
      </p:sp>
    </p:spTree>
    <p:extLst>
      <p:ext uri="{BB962C8B-B14F-4D97-AF65-F5344CB8AC3E}">
        <p14:creationId xmlns:p14="http://schemas.microsoft.com/office/powerpoint/2010/main" val="2121166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3FB088-938C-4B72-A848-52F324A459A6}"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21D02-94B1-4DD3-A4B1-C8E22FA76A42}" type="slidenum">
              <a:rPr lang="en-US" smtClean="0"/>
              <a:t>‹#›</a:t>
            </a:fld>
            <a:endParaRPr lang="en-US"/>
          </a:p>
        </p:txBody>
      </p:sp>
    </p:spTree>
    <p:extLst>
      <p:ext uri="{BB962C8B-B14F-4D97-AF65-F5344CB8AC3E}">
        <p14:creationId xmlns:p14="http://schemas.microsoft.com/office/powerpoint/2010/main" val="731235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53FB088-938C-4B72-A848-52F324A459A6}"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21D02-94B1-4DD3-A4B1-C8E22FA76A42}" type="slidenum">
              <a:rPr lang="en-US" smtClean="0"/>
              <a:t>‹#›</a:t>
            </a:fld>
            <a:endParaRPr lang="en-US"/>
          </a:p>
        </p:txBody>
      </p:sp>
    </p:spTree>
    <p:extLst>
      <p:ext uri="{BB962C8B-B14F-4D97-AF65-F5344CB8AC3E}">
        <p14:creationId xmlns:p14="http://schemas.microsoft.com/office/powerpoint/2010/main" val="1830749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3FB088-938C-4B72-A848-52F324A459A6}" type="datetimeFigureOut">
              <a:rPr lang="en-US" smtClean="0"/>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321D02-94B1-4DD3-A4B1-C8E22FA76A42}" type="slidenum">
              <a:rPr lang="en-US" smtClean="0"/>
              <a:t>‹#›</a:t>
            </a:fld>
            <a:endParaRPr lang="en-US"/>
          </a:p>
        </p:txBody>
      </p:sp>
    </p:spTree>
    <p:extLst>
      <p:ext uri="{BB962C8B-B14F-4D97-AF65-F5344CB8AC3E}">
        <p14:creationId xmlns:p14="http://schemas.microsoft.com/office/powerpoint/2010/main" val="379550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3FB088-938C-4B72-A848-52F324A459A6}" type="datetimeFigureOut">
              <a:rPr lang="en-US" smtClean="0"/>
              <a:t>9/15/2023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321D02-94B1-4DD3-A4B1-C8E22FA76A42}" type="slidenum">
              <a:rPr lang="en-US" smtClean="0"/>
              <a:t>‹#›</a:t>
            </a:fld>
            <a:endParaRPr lang="en-US"/>
          </a:p>
        </p:txBody>
      </p:sp>
    </p:spTree>
    <p:extLst>
      <p:ext uri="{BB962C8B-B14F-4D97-AF65-F5344CB8AC3E}">
        <p14:creationId xmlns:p14="http://schemas.microsoft.com/office/powerpoint/2010/main" val="3461222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3FB088-938C-4B72-A848-52F324A459A6}" type="datetimeFigureOut">
              <a:rPr lang="en-US" smtClean="0"/>
              <a:t>9/15/2023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321D02-94B1-4DD3-A4B1-C8E22FA76A42}" type="slidenum">
              <a:rPr lang="en-US" smtClean="0"/>
              <a:t>‹#›</a:t>
            </a:fld>
            <a:endParaRPr lang="en-US"/>
          </a:p>
        </p:txBody>
      </p:sp>
    </p:spTree>
    <p:extLst>
      <p:ext uri="{BB962C8B-B14F-4D97-AF65-F5344CB8AC3E}">
        <p14:creationId xmlns:p14="http://schemas.microsoft.com/office/powerpoint/2010/main" val="1824376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3FB088-938C-4B72-A848-52F324A459A6}" type="datetimeFigureOut">
              <a:rPr lang="en-US" smtClean="0"/>
              <a:t>9/15/2023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321D02-94B1-4DD3-A4B1-C8E22FA76A42}" type="slidenum">
              <a:rPr lang="en-US" smtClean="0"/>
              <a:t>‹#›</a:t>
            </a:fld>
            <a:endParaRPr lang="en-US"/>
          </a:p>
        </p:txBody>
      </p:sp>
    </p:spTree>
    <p:extLst>
      <p:ext uri="{BB962C8B-B14F-4D97-AF65-F5344CB8AC3E}">
        <p14:creationId xmlns:p14="http://schemas.microsoft.com/office/powerpoint/2010/main" val="1095695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53FB088-938C-4B72-A848-52F324A459A6}" type="datetimeFigureOut">
              <a:rPr lang="en-US" smtClean="0"/>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321D02-94B1-4DD3-A4B1-C8E22FA76A42}" type="slidenum">
              <a:rPr lang="en-US" smtClean="0"/>
              <a:t>‹#›</a:t>
            </a:fld>
            <a:endParaRPr lang="en-US"/>
          </a:p>
        </p:txBody>
      </p:sp>
    </p:spTree>
    <p:extLst>
      <p:ext uri="{BB962C8B-B14F-4D97-AF65-F5344CB8AC3E}">
        <p14:creationId xmlns:p14="http://schemas.microsoft.com/office/powerpoint/2010/main" val="3159295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53FB088-938C-4B72-A848-52F324A459A6}" type="datetimeFigureOut">
              <a:rPr lang="en-US" smtClean="0"/>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321D02-94B1-4DD3-A4B1-C8E22FA76A42}" type="slidenum">
              <a:rPr lang="en-US" smtClean="0"/>
              <a:t>‹#›</a:t>
            </a:fld>
            <a:endParaRPr lang="en-US"/>
          </a:p>
        </p:txBody>
      </p:sp>
    </p:spTree>
    <p:extLst>
      <p:ext uri="{BB962C8B-B14F-4D97-AF65-F5344CB8AC3E}">
        <p14:creationId xmlns:p14="http://schemas.microsoft.com/office/powerpoint/2010/main" val="1383873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000">
            <a:alpha val="55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3FB088-938C-4B72-A848-52F324A459A6}" type="datetimeFigureOut">
              <a:rPr lang="en-US" smtClean="0"/>
              <a:t>9/15/2023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321D02-94B1-4DD3-A4B1-C8E22FA76A42}" type="slidenum">
              <a:rPr lang="en-US" smtClean="0"/>
              <a:t>‹#›</a:t>
            </a:fld>
            <a:endParaRPr lang="en-US"/>
          </a:p>
        </p:txBody>
      </p:sp>
    </p:spTree>
    <p:extLst>
      <p:ext uri="{BB962C8B-B14F-4D97-AF65-F5344CB8AC3E}">
        <p14:creationId xmlns:p14="http://schemas.microsoft.com/office/powerpoint/2010/main" val="3284684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39" y="269966"/>
            <a:ext cx="11260183" cy="1201783"/>
          </a:xfrm>
        </p:spPr>
        <p:txBody>
          <a:bodyPr>
            <a:normAutofit/>
          </a:bodyPr>
          <a:lstStyle/>
          <a:p>
            <a:r>
              <a:rPr lang="en-US" sz="4000" b="1" dirty="0" smtClean="0"/>
              <a:t>Overview</a:t>
            </a:r>
            <a:endParaRPr lang="en-US" sz="4000" b="1" dirty="0"/>
          </a:p>
        </p:txBody>
      </p:sp>
      <p:sp>
        <p:nvSpPr>
          <p:cNvPr id="3" name="Subtitle 2"/>
          <p:cNvSpPr>
            <a:spLocks noGrp="1"/>
          </p:cNvSpPr>
          <p:nvPr>
            <p:ph type="subTitle" idx="1"/>
          </p:nvPr>
        </p:nvSpPr>
        <p:spPr>
          <a:xfrm>
            <a:off x="1436914" y="1593669"/>
            <a:ext cx="9144000" cy="4648199"/>
          </a:xfrm>
        </p:spPr>
        <p:txBody>
          <a:bodyPr>
            <a:normAutofit/>
          </a:bodyPr>
          <a:lstStyle/>
          <a:p>
            <a:r>
              <a:rPr lang="en-US" dirty="0" smtClean="0"/>
              <a:t>Movies offer the best form of entertainment among very many age sets.</a:t>
            </a:r>
          </a:p>
          <a:p>
            <a:r>
              <a:rPr lang="en-US" dirty="0" smtClean="0"/>
              <a:t>The film industry has a very big market which generates profits in billions of money. I however requires a correct method to venture into this new goal.</a:t>
            </a:r>
          </a:p>
          <a:p>
            <a:r>
              <a:rPr lang="en-US" dirty="0" smtClean="0"/>
              <a:t>The objectives that we set have all been achieved through plots of various horizontal bar graphs offering good visuals of the outlined objectives.</a:t>
            </a:r>
            <a:endParaRPr lang="en-US" dirty="0"/>
          </a:p>
        </p:txBody>
      </p:sp>
    </p:spTree>
    <p:extLst>
      <p:ext uri="{BB962C8B-B14F-4D97-AF65-F5344CB8AC3E}">
        <p14:creationId xmlns:p14="http://schemas.microsoft.com/office/powerpoint/2010/main" val="3660999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Business understanding</a:t>
            </a:r>
            <a:endParaRPr lang="en-US" b="1" dirty="0"/>
          </a:p>
        </p:txBody>
      </p:sp>
      <p:sp>
        <p:nvSpPr>
          <p:cNvPr id="3" name="Content Placeholder 2"/>
          <p:cNvSpPr>
            <a:spLocks noGrp="1"/>
          </p:cNvSpPr>
          <p:nvPr>
            <p:ph idx="1"/>
          </p:nvPr>
        </p:nvSpPr>
        <p:spPr/>
        <p:txBody>
          <a:bodyPr>
            <a:normAutofit/>
          </a:bodyPr>
          <a:lstStyle/>
          <a:p>
            <a:pPr marL="0" indent="0">
              <a:buNone/>
            </a:pPr>
            <a:r>
              <a:rPr lang="en-US" sz="2400" dirty="0" smtClean="0"/>
              <a:t>The film industry has a lot of profits with a very ready market but with that comes with observing the market shifts day in day out.</a:t>
            </a:r>
          </a:p>
          <a:p>
            <a:pPr marL="0" indent="0">
              <a:buNone/>
            </a:pPr>
            <a:r>
              <a:rPr lang="en-US" sz="2400" dirty="0" smtClean="0"/>
              <a:t>Microsoft venture into the movie industry will create a lot of profits to them and will make them a giant in almost all sectors. They have the financial muscle to produce high quality movies done by great film writers, producers and studios.</a:t>
            </a:r>
            <a:endParaRPr lang="en-US" sz="2400" dirty="0"/>
          </a:p>
          <a:p>
            <a:pPr marL="0" indent="0">
              <a:buNone/>
            </a:pPr>
            <a:endParaRPr lang="en-US" dirty="0"/>
          </a:p>
        </p:txBody>
      </p:sp>
    </p:spTree>
    <p:extLst>
      <p:ext uri="{BB962C8B-B14F-4D97-AF65-F5344CB8AC3E}">
        <p14:creationId xmlns:p14="http://schemas.microsoft.com/office/powerpoint/2010/main" val="2277734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Problem statement</a:t>
            </a:r>
            <a:endParaRPr lang="en-US" b="1" dirty="0"/>
          </a:p>
        </p:txBody>
      </p:sp>
      <p:sp>
        <p:nvSpPr>
          <p:cNvPr id="3" name="Content Placeholder 2"/>
          <p:cNvSpPr>
            <a:spLocks noGrp="1"/>
          </p:cNvSpPr>
          <p:nvPr>
            <p:ph idx="1"/>
          </p:nvPr>
        </p:nvSpPr>
        <p:spPr/>
        <p:txBody>
          <a:bodyPr>
            <a:normAutofit/>
          </a:bodyPr>
          <a:lstStyle/>
          <a:p>
            <a:pPr marL="0" indent="0">
              <a:buNone/>
            </a:pPr>
            <a:r>
              <a:rPr lang="en-US" sz="2400" dirty="0" smtClean="0"/>
              <a:t>There are a lot of factors to consider before pumping any money into any industry. It is always wise and necessary to investigate and look at any available data found to check for any insights.</a:t>
            </a:r>
          </a:p>
          <a:p>
            <a:pPr marL="0" indent="0">
              <a:buNone/>
            </a:pPr>
            <a:r>
              <a:rPr lang="en-US" sz="2400" dirty="0" smtClean="0"/>
              <a:t>For Microsoft to be successful and generate more revenue in the film industry, we have to dig deeper into data and have a look at what factors make a great movies.</a:t>
            </a:r>
            <a:endParaRPr lang="en-US" sz="2400" dirty="0"/>
          </a:p>
        </p:txBody>
      </p:sp>
    </p:spTree>
    <p:extLst>
      <p:ext uri="{BB962C8B-B14F-4D97-AF65-F5344CB8AC3E}">
        <p14:creationId xmlns:p14="http://schemas.microsoft.com/office/powerpoint/2010/main" val="162417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Objectives</a:t>
            </a:r>
            <a:endParaRPr lang="en-US" b="1" dirty="0"/>
          </a:p>
        </p:txBody>
      </p:sp>
      <p:sp>
        <p:nvSpPr>
          <p:cNvPr id="3" name="Content Placeholder 2"/>
          <p:cNvSpPr>
            <a:spLocks noGrp="1"/>
          </p:cNvSpPr>
          <p:nvPr>
            <p:ph idx="1"/>
          </p:nvPr>
        </p:nvSpPr>
        <p:spPr>
          <a:xfrm>
            <a:off x="838200" y="1825625"/>
            <a:ext cx="10515600" cy="4766764"/>
          </a:xfrm>
        </p:spPr>
        <p:txBody>
          <a:bodyPr/>
          <a:lstStyle/>
          <a:p>
            <a:pPr marL="0" indent="0">
              <a:buNone/>
            </a:pPr>
            <a:r>
              <a:rPr lang="en-US" sz="2400" dirty="0" smtClean="0"/>
              <a:t>The task assigned was to look into the movie data and derive insights from the this industry and make recommendations to Microsoft.</a:t>
            </a:r>
          </a:p>
          <a:p>
            <a:pPr marL="0" indent="0">
              <a:buNone/>
            </a:pPr>
            <a:r>
              <a:rPr lang="en-US" sz="2400" dirty="0" smtClean="0"/>
              <a:t>The most important fields which appeared to be of consideration were:</a:t>
            </a:r>
          </a:p>
          <a:p>
            <a:pPr marL="0" indent="0">
              <a:buNone/>
            </a:pPr>
            <a:r>
              <a:rPr lang="en-US" sz="2400" dirty="0"/>
              <a:t> </a:t>
            </a:r>
            <a:r>
              <a:rPr lang="en-US" sz="2400" dirty="0" smtClean="0"/>
              <a:t> 	1.Movie average ratings.</a:t>
            </a:r>
          </a:p>
          <a:p>
            <a:pPr marL="0" indent="0">
              <a:buNone/>
            </a:pPr>
            <a:r>
              <a:rPr lang="en-US" sz="2400" dirty="0"/>
              <a:t>	</a:t>
            </a:r>
            <a:r>
              <a:rPr lang="en-US" sz="2400" dirty="0" smtClean="0"/>
              <a:t>2. The popular genres.</a:t>
            </a:r>
          </a:p>
          <a:p>
            <a:pPr marL="0" indent="0">
              <a:buNone/>
            </a:pPr>
            <a:r>
              <a:rPr lang="en-US" sz="2400" dirty="0"/>
              <a:t>	</a:t>
            </a:r>
            <a:r>
              <a:rPr lang="en-US" sz="2400" dirty="0" smtClean="0"/>
              <a:t>3. The studios production costs and profits.</a:t>
            </a:r>
          </a:p>
          <a:p>
            <a:pPr marL="0" indent="0">
              <a:buNone/>
            </a:pPr>
            <a:r>
              <a:rPr lang="en-US" sz="2400" dirty="0"/>
              <a:t>	</a:t>
            </a:r>
            <a:r>
              <a:rPr lang="en-US" sz="2400" dirty="0" smtClean="0"/>
              <a:t>4. The directors and writers experience.</a:t>
            </a:r>
          </a:p>
          <a:p>
            <a:pPr marL="0" indent="0">
              <a:buNone/>
            </a:pPr>
            <a:r>
              <a:rPr lang="en-US" sz="2400" dirty="0"/>
              <a:t>	</a:t>
            </a:r>
            <a:r>
              <a:rPr lang="en-US" sz="2400" dirty="0" smtClean="0"/>
              <a:t>5.  Ratings in terms of age.</a:t>
            </a:r>
          </a:p>
          <a:p>
            <a:pPr marL="0" indent="0">
              <a:buNone/>
            </a:pPr>
            <a:r>
              <a:rPr lang="en-US" dirty="0"/>
              <a:t>	</a:t>
            </a:r>
          </a:p>
        </p:txBody>
      </p:sp>
    </p:spTree>
    <p:extLst>
      <p:ext uri="{BB962C8B-B14F-4D97-AF65-F5344CB8AC3E}">
        <p14:creationId xmlns:p14="http://schemas.microsoft.com/office/powerpoint/2010/main" val="864174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sz="4400" b="1" dirty="0" smtClean="0"/>
              <a:t>A</a:t>
            </a:r>
            <a:r>
              <a:rPr lang="en-US" sz="4400" b="1" dirty="0" smtClean="0"/>
              <a:t>nalysis</a:t>
            </a:r>
            <a:endParaRPr lang="en-US" sz="44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761571"/>
            <a:ext cx="6172200" cy="3325332"/>
          </a:xfrm>
        </p:spPr>
      </p:pic>
      <p:sp>
        <p:nvSpPr>
          <p:cNvPr id="4" name="Text Placeholder 3"/>
          <p:cNvSpPr>
            <a:spLocks noGrp="1"/>
          </p:cNvSpPr>
          <p:nvPr>
            <p:ph type="body" sz="half" idx="2"/>
          </p:nvPr>
        </p:nvSpPr>
        <p:spPr/>
        <p:txBody>
          <a:bodyPr>
            <a:noAutofit/>
          </a:bodyPr>
          <a:lstStyle/>
          <a:p>
            <a:r>
              <a:rPr lang="en-US" sz="2400" dirty="0" smtClean="0"/>
              <a:t>Visuals often communicate more than just words. For every objective given, plots were made in relation to the task. </a:t>
            </a:r>
          </a:p>
          <a:p>
            <a:r>
              <a:rPr lang="en-US" sz="2400" dirty="0" smtClean="0"/>
              <a:t>The plot shows the movie genres which have the rating above 5. Drama movies and documentaries have the highest ratings as well as seem to be popular.</a:t>
            </a:r>
            <a:endParaRPr lang="en-US" sz="2400" dirty="0"/>
          </a:p>
        </p:txBody>
      </p:sp>
    </p:spTree>
    <p:extLst>
      <p:ext uri="{BB962C8B-B14F-4D97-AF65-F5344CB8AC3E}">
        <p14:creationId xmlns:p14="http://schemas.microsoft.com/office/powerpoint/2010/main" val="3500661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343989"/>
          </a:xfrm>
        </p:spPr>
        <p:txBody>
          <a:bodyPr>
            <a:normAutofit fontScale="90000"/>
          </a:bodyPr>
          <a:lstStyle/>
          <a:p>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81303" y="931817"/>
            <a:ext cx="6841202" cy="4929233"/>
          </a:xfrm>
        </p:spPr>
      </p:pic>
      <p:sp>
        <p:nvSpPr>
          <p:cNvPr id="4" name="Text Placeholder 3"/>
          <p:cNvSpPr>
            <a:spLocks noGrp="1"/>
          </p:cNvSpPr>
          <p:nvPr>
            <p:ph type="body" sz="half" idx="2"/>
          </p:nvPr>
        </p:nvSpPr>
        <p:spPr>
          <a:xfrm>
            <a:off x="839787" y="1015728"/>
            <a:ext cx="3932237" cy="4845322"/>
          </a:xfrm>
        </p:spPr>
        <p:txBody>
          <a:bodyPr>
            <a:noAutofit/>
          </a:bodyPr>
          <a:lstStyle/>
          <a:p>
            <a:r>
              <a:rPr lang="en-US" sz="2400" dirty="0" smtClean="0"/>
              <a:t>This plot helps us visualize the movie ratings frequencies. It shows which ratings are popular in the movie audience and are bound to produce more revenues.</a:t>
            </a:r>
          </a:p>
          <a:p>
            <a:r>
              <a:rPr lang="en-US" sz="2400" dirty="0" smtClean="0"/>
              <a:t>The R rating signifies rating below 17 years of age. </a:t>
            </a:r>
          </a:p>
          <a:p>
            <a:r>
              <a:rPr lang="en-US" sz="2400" dirty="0" smtClean="0"/>
              <a:t>Most films have a good audience among people between 13 and 17 years.</a:t>
            </a:r>
            <a:endParaRPr lang="en-US" sz="2400" dirty="0"/>
          </a:p>
          <a:p>
            <a:r>
              <a:rPr lang="en-US" sz="2400" dirty="0" smtClean="0"/>
              <a:t>NR rating signifies not rated.</a:t>
            </a:r>
          </a:p>
          <a:p>
            <a:r>
              <a:rPr lang="en-US" sz="2400" dirty="0" smtClean="0"/>
              <a:t>G is a rating for general audience.</a:t>
            </a:r>
            <a:endParaRPr lang="en-US" sz="2400" dirty="0"/>
          </a:p>
        </p:txBody>
      </p:sp>
    </p:spTree>
    <p:extLst>
      <p:ext uri="{BB962C8B-B14F-4D97-AF65-F5344CB8AC3E}">
        <p14:creationId xmlns:p14="http://schemas.microsoft.com/office/powerpoint/2010/main" val="2686627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378823"/>
          </a:xfrm>
        </p:spPr>
        <p:txBody>
          <a:bodyPr>
            <a:normAutofit fontScale="90000"/>
          </a:bodyPr>
          <a:lstStyle/>
          <a:p>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9383" y="714103"/>
            <a:ext cx="7167153" cy="4110446"/>
          </a:xfrm>
        </p:spPr>
      </p:pic>
      <p:sp>
        <p:nvSpPr>
          <p:cNvPr id="4" name="Text Placeholder 3"/>
          <p:cNvSpPr>
            <a:spLocks noGrp="1"/>
          </p:cNvSpPr>
          <p:nvPr>
            <p:ph type="body" sz="half" idx="2"/>
          </p:nvPr>
        </p:nvSpPr>
        <p:spPr>
          <a:xfrm>
            <a:off x="839787" y="942703"/>
            <a:ext cx="3932237" cy="4683034"/>
          </a:xfrm>
        </p:spPr>
        <p:txBody>
          <a:bodyPr/>
          <a:lstStyle/>
          <a:p>
            <a:endParaRPr lang="en-US" sz="2000" dirty="0" smtClean="0"/>
          </a:p>
          <a:p>
            <a:endParaRPr lang="en-US" sz="2000" dirty="0"/>
          </a:p>
          <a:p>
            <a:r>
              <a:rPr lang="en-US" sz="2400" dirty="0" smtClean="0"/>
              <a:t>The plot seeks to address the objective of knowing which studios are currently operating on a good profit margin. </a:t>
            </a:r>
          </a:p>
          <a:p>
            <a:r>
              <a:rPr lang="en-US" sz="2400" dirty="0" smtClean="0"/>
              <a:t>A good profit margin easily translates enough revenue from films produced and therefore the ones with high profits are the best ones to approach.</a:t>
            </a:r>
          </a:p>
          <a:p>
            <a:endParaRPr lang="en-US" dirty="0"/>
          </a:p>
        </p:txBody>
      </p:sp>
    </p:spTree>
    <p:extLst>
      <p:ext uri="{BB962C8B-B14F-4D97-AF65-F5344CB8AC3E}">
        <p14:creationId xmlns:p14="http://schemas.microsoft.com/office/powerpoint/2010/main" val="3216837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17" y="1793966"/>
            <a:ext cx="357052" cy="263433"/>
          </a:xfrm>
        </p:spPr>
        <p:txBody>
          <a:bodyPr>
            <a:normAutofit fontScale="90000"/>
          </a:bodyPr>
          <a:lstStyle/>
          <a:p>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8353" b="8353"/>
          <a:stretch>
            <a:fillRect/>
          </a:stretch>
        </p:blipFill>
        <p:spPr>
          <a:xfrm>
            <a:off x="4467497" y="269967"/>
            <a:ext cx="7114903" cy="6402634"/>
          </a:xfrm>
        </p:spPr>
      </p:pic>
      <p:sp>
        <p:nvSpPr>
          <p:cNvPr id="4" name="Text Placeholder 3"/>
          <p:cNvSpPr>
            <a:spLocks noGrp="1"/>
          </p:cNvSpPr>
          <p:nvPr>
            <p:ph type="body" sz="half" idx="2"/>
          </p:nvPr>
        </p:nvSpPr>
        <p:spPr>
          <a:xfrm>
            <a:off x="839788" y="2057400"/>
            <a:ext cx="3383869" cy="3811588"/>
          </a:xfrm>
        </p:spPr>
        <p:txBody>
          <a:bodyPr>
            <a:normAutofit/>
          </a:bodyPr>
          <a:lstStyle/>
          <a:p>
            <a:r>
              <a:rPr lang="en-US" sz="2400" dirty="0" smtClean="0"/>
              <a:t>This plot seeks to address the objective of production budgets of various studios. </a:t>
            </a:r>
          </a:p>
          <a:p>
            <a:r>
              <a:rPr lang="en-US" sz="2400" dirty="0" smtClean="0"/>
              <a:t>It sorts them in a descending fashion. Sony and WB studios have the highest budgets to shoot films.</a:t>
            </a:r>
            <a:endParaRPr lang="en-US" sz="2400" dirty="0"/>
          </a:p>
        </p:txBody>
      </p:sp>
    </p:spTree>
    <p:extLst>
      <p:ext uri="{BB962C8B-B14F-4D97-AF65-F5344CB8AC3E}">
        <p14:creationId xmlns:p14="http://schemas.microsoft.com/office/powerpoint/2010/main" val="2824813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Recommendations</a:t>
            </a:r>
            <a:endParaRPr lang="en-US" b="1" dirty="0"/>
          </a:p>
        </p:txBody>
      </p:sp>
      <p:sp>
        <p:nvSpPr>
          <p:cNvPr id="3" name="Content Placeholder 2"/>
          <p:cNvSpPr>
            <a:spLocks noGrp="1"/>
          </p:cNvSpPr>
          <p:nvPr>
            <p:ph idx="1"/>
          </p:nvPr>
        </p:nvSpPr>
        <p:spPr>
          <a:xfrm>
            <a:off x="838200" y="1825624"/>
            <a:ext cx="10515600" cy="5032375"/>
          </a:xfrm>
        </p:spPr>
        <p:txBody>
          <a:bodyPr/>
          <a:lstStyle/>
          <a:p>
            <a:pPr marL="0" indent="0">
              <a:buNone/>
            </a:pPr>
            <a:r>
              <a:rPr lang="en-US" dirty="0" smtClean="0"/>
              <a:t>The plots have provided us with a basis for providing </a:t>
            </a:r>
            <a:r>
              <a:rPr lang="en-US" dirty="0" err="1" smtClean="0"/>
              <a:t>reccommendatios</a:t>
            </a:r>
            <a:r>
              <a:rPr lang="en-US" dirty="0" smtClean="0"/>
              <a:t> to Microsoft. They include:</a:t>
            </a:r>
          </a:p>
          <a:p>
            <a:pPr marL="514350" indent="-514350">
              <a:buAutoNum type="arabicPeriod"/>
            </a:pPr>
            <a:r>
              <a:rPr lang="en-US" dirty="0" smtClean="0"/>
              <a:t>Invest in drama , documentaries or comedy genres.</a:t>
            </a:r>
          </a:p>
          <a:p>
            <a:pPr marL="514350" indent="-514350">
              <a:buAutoNum type="arabicPeriod"/>
            </a:pPr>
            <a:r>
              <a:rPr lang="en-US" dirty="0" smtClean="0"/>
              <a:t>Sony, BV and WB studios are the best studios because they have the best operating profits and are also easily available.</a:t>
            </a:r>
          </a:p>
          <a:p>
            <a:pPr marL="514350" indent="-514350">
              <a:buAutoNum type="arabicPeriod"/>
            </a:pPr>
            <a:r>
              <a:rPr lang="en-US" dirty="0" smtClean="0"/>
              <a:t>Most ratings are for people below age 17 and so content should not be explicit.</a:t>
            </a:r>
          </a:p>
          <a:p>
            <a:pPr marL="514350" indent="-514350">
              <a:buAutoNum type="arabicPeriod"/>
            </a:pPr>
            <a:r>
              <a:rPr lang="en-US" dirty="0" smtClean="0"/>
              <a:t>Clint Eastwood is the best manager and Mike white and Peter Morgan the best writers to approach for a film project.</a:t>
            </a:r>
          </a:p>
          <a:p>
            <a:pPr marL="0" indent="0">
              <a:buNone/>
            </a:pPr>
            <a:endParaRPr lang="en-US" dirty="0"/>
          </a:p>
        </p:txBody>
      </p:sp>
    </p:spTree>
    <p:extLst>
      <p:ext uri="{BB962C8B-B14F-4D97-AF65-F5344CB8AC3E}">
        <p14:creationId xmlns:p14="http://schemas.microsoft.com/office/powerpoint/2010/main" val="3849201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578</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Overview</vt:lpstr>
      <vt:lpstr>Business understanding</vt:lpstr>
      <vt:lpstr>Problem statement</vt:lpstr>
      <vt:lpstr>Objectives</vt:lpstr>
      <vt:lpstr> Analysis</vt:lpstr>
      <vt:lpstr>PowerPoint Presentation</vt:lpstr>
      <vt:lpstr>PowerPoint Presentation</vt:lpstr>
      <vt:lpstr>PowerPoint Presentation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user</dc:creator>
  <cp:lastModifiedBy>user</cp:lastModifiedBy>
  <cp:revision>11</cp:revision>
  <dcterms:created xsi:type="dcterms:W3CDTF">2023-09-15T00:07:08Z</dcterms:created>
  <dcterms:modified xsi:type="dcterms:W3CDTF">2023-09-15T01:36:20Z</dcterms:modified>
</cp:coreProperties>
</file>