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jpeg" ContentType="image/jpeg"/>
  <Override PartName="/ppt/media/image25.png" ContentType="image/png"/>
  <Override PartName="/ppt/media/image29.png" ContentType="image/png"/>
  <Override PartName="/ppt/media/image24.jpeg" ContentType="image/jpeg"/>
  <Override PartName="/ppt/media/image20.png" ContentType="image/png"/>
  <Override PartName="/ppt/media/image22.png" ContentType="image/png"/>
  <Override PartName="/ppt/media/image17.png" ContentType="image/png"/>
  <Override PartName="/ppt/media/image8.png" ContentType="image/png"/>
  <Override PartName="/ppt/media/image11.png" ContentType="image/png"/>
  <Override PartName="/ppt/media/image18.png" ContentType="image/png"/>
  <Override PartName="/ppt/media/image9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30.png" ContentType="image/png"/>
  <Override PartName="/ppt/media/image31.png" ContentType="image/png"/>
  <Override PartName="/ppt/media/image36.png" ContentType="image/png"/>
  <Override PartName="/ppt/media/image4.png" ContentType="image/png"/>
  <Override PartName="/ppt/media/image32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3.png" ContentType="image/png"/>
  <Override PartName="/ppt/media/image15.jpeg" ContentType="image/jpeg"/>
  <Override PartName="/ppt/media/image33.png" ContentType="image/png"/>
  <Override PartName="/ppt/media/image1.png" ContentType="image/png"/>
  <Override PartName="/ppt/media/image6.png" ContentType="image/png"/>
  <Override PartName="/ppt/media/image5.png" ContentType="image/png"/>
  <Override PartName="/ppt/media/image14.png" ContentType="image/png"/>
  <Override PartName="/ppt/media/image26.jpeg" ContentType="image/jpeg"/>
  <Override PartName="/ppt/media/image19.png" ContentType="image/png"/>
  <Override PartName="/ppt/media/image21.png" ContentType="image/png"/>
  <Override PartName="/ppt/media/image10.png" ContentType="image/png"/>
  <Override PartName="/ppt/media/image2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5834B-EAD1-4E7C-B51E-168D42FF50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4DB183-4664-4D29-8B54-FEE1C8118D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BC60B1-B7AD-4D6C-841D-16205484F6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A1C3D3-B3EB-4870-9E7D-F0D50116BB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B55090-31F7-4DA7-BB21-82C6398167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B05424-C95E-42DB-B838-A7A3B6260A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86E1325-0D8D-4CC0-BFBC-513F6D5D0B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B7742A6-5484-4A80-AF59-D21F9B0094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F944FC-53E8-4EE3-ADDB-4E55409F343C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EDE730-C900-4A8C-9DDE-1833F14D48B1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297185-8F6D-4AFA-A412-831C094B42BE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F36CC7-B516-4D10-BBFF-8BB41BA8D313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3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4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925DD3-FDC8-42FD-A709-5C148AEC1B1E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5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6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7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7EB5A9-E79F-466F-B043-51704655493C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8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54760" y="3169080"/>
            <a:ext cx="9332640" cy="60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9"/>
          </p:nvPr>
        </p:nvSpPr>
        <p:spPr>
          <a:xfrm>
            <a:off x="6217920" y="9567000"/>
            <a:ext cx="585108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0"/>
          </p:nvPr>
        </p:nvSpPr>
        <p:spPr>
          <a:xfrm>
            <a:off x="1316736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3B40F6-0DCF-45F3-8AC0-7A7D8ABD4E47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21"/>
          </p:nvPr>
        </p:nvSpPr>
        <p:spPr>
          <a:xfrm>
            <a:off x="914400" y="9567000"/>
            <a:ext cx="4205160" cy="5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jpeg"/><Relationship Id="rId12" Type="http://schemas.openxmlformats.org/officeDocument/2006/relationships/image" Target="../media/image24.jpeg"/><Relationship Id="rId1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5.png"/><Relationship Id="rId12" Type="http://schemas.openxmlformats.org/officeDocument/2006/relationships/image" Target="../media/image24.jpeg"/><Relationship Id="rId1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4.jpeg"/><Relationship Id="rId3" Type="http://schemas.openxmlformats.org/officeDocument/2006/relationships/image" Target="../media/image27.jpe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24.jpeg"/><Relationship Id="rId10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00360" y="5064120"/>
            <a:ext cx="857268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0" lang="en-US" sz="6600" strike="noStrike" u="none">
                <a:solidFill>
                  <a:srgbClr val="111111"/>
                </a:solidFill>
                <a:uFillTx/>
                <a:latin typeface="Lucida Sans Unicode"/>
              </a:rPr>
              <a:t>CERVICAL CANCER PREDICTION</a:t>
            </a:r>
            <a:br>
              <a:rPr sz="6600"/>
            </a:br>
            <a:br>
              <a:rPr sz="6600"/>
            </a:br>
            <a:r>
              <a:rPr b="1" lang="en-US" sz="4200" strike="noStrike" u="none">
                <a:solidFill>
                  <a:srgbClr val="111111"/>
                </a:solidFill>
                <a:uFillTx/>
                <a:latin typeface="Lucida Sans Unicode"/>
              </a:rPr>
              <a:t>MAMA AI: Healthcare system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2" name="object 3"/>
          <p:cNvGrpSpPr/>
          <p:nvPr/>
        </p:nvGrpSpPr>
        <p:grpSpPr>
          <a:xfrm>
            <a:off x="0" y="0"/>
            <a:ext cx="3762720" cy="3124440"/>
            <a:chOff x="0" y="0"/>
            <a:chExt cx="3762720" cy="3124440"/>
          </a:xfrm>
        </p:grpSpPr>
        <p:pic>
          <p:nvPicPr>
            <p:cNvPr id="53" name="object 4" descr=""/>
            <p:cNvPicPr/>
            <p:nvPr/>
          </p:nvPicPr>
          <p:blipFill>
            <a:blip r:embed="rId1"/>
            <a:stretch/>
          </p:blipFill>
          <p:spPr>
            <a:xfrm>
              <a:off x="2984400" y="521640"/>
              <a:ext cx="167400" cy="167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4" name="object 5" descr=""/>
            <p:cNvPicPr/>
            <p:nvPr/>
          </p:nvPicPr>
          <p:blipFill>
            <a:blip r:embed="rId2"/>
            <a:stretch/>
          </p:blipFill>
          <p:spPr>
            <a:xfrm>
              <a:off x="3498840" y="81324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5" name="object 6" descr=""/>
            <p:cNvPicPr/>
            <p:nvPr/>
          </p:nvPicPr>
          <p:blipFill>
            <a:blip r:embed="rId3"/>
            <a:stretch/>
          </p:blipFill>
          <p:spPr>
            <a:xfrm>
              <a:off x="2705760" y="1808280"/>
              <a:ext cx="167400" cy="167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6" name="object 7" descr=""/>
            <p:cNvPicPr/>
            <p:nvPr/>
          </p:nvPicPr>
          <p:blipFill>
            <a:blip r:embed="rId4"/>
            <a:stretch/>
          </p:blipFill>
          <p:spPr>
            <a:xfrm>
              <a:off x="416160" y="211608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7" name="object 8" descr=""/>
            <p:cNvPicPr/>
            <p:nvPr/>
          </p:nvPicPr>
          <p:blipFill>
            <a:blip r:embed="rId5"/>
            <a:stretch/>
          </p:blipFill>
          <p:spPr>
            <a:xfrm>
              <a:off x="987840" y="97884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8" name="object 9" descr=""/>
            <p:cNvPicPr/>
            <p:nvPr/>
          </p:nvPicPr>
          <p:blipFill>
            <a:blip r:embed="rId6"/>
            <a:stretch/>
          </p:blipFill>
          <p:spPr>
            <a:xfrm>
              <a:off x="2525040" y="275004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" name="object 10" descr=""/>
            <p:cNvPicPr/>
            <p:nvPr/>
          </p:nvPicPr>
          <p:blipFill>
            <a:blip r:embed="rId7"/>
            <a:stretch/>
          </p:blipFill>
          <p:spPr>
            <a:xfrm>
              <a:off x="1368360" y="2135520"/>
              <a:ext cx="248760" cy="2487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0" name="object 11"/>
            <p:cNvSpPr/>
            <p:nvPr/>
          </p:nvSpPr>
          <p:spPr>
            <a:xfrm>
              <a:off x="0" y="0"/>
              <a:ext cx="3762720" cy="3124440"/>
            </a:xfrm>
            <a:custGeom>
              <a:avLst/>
              <a:gdLst>
                <a:gd name="textAreaLeft" fmla="*/ 0 w 3762720"/>
                <a:gd name="textAreaRight" fmla="*/ 3763800 w 3762720"/>
                <a:gd name="textAreaTop" fmla="*/ 0 h 3124440"/>
                <a:gd name="textAreaBottom" fmla="*/ 3125520 h 3124440"/>
              </a:gdLst>
              <a:ahLst/>
              <a:rect l="textAreaLeft" t="textAreaTop" r="textAreaRight" b="textAreaBottom"/>
              <a:pathLst>
                <a:path w="3763645" h="3125470">
                  <a:moveTo>
                    <a:pt x="3511321" y="930033"/>
                  </a:moveTo>
                  <a:lnTo>
                    <a:pt x="3508298" y="909586"/>
                  </a:lnTo>
                  <a:lnTo>
                    <a:pt x="3264687" y="945629"/>
                  </a:lnTo>
                  <a:lnTo>
                    <a:pt x="3097301" y="1278597"/>
                  </a:lnTo>
                  <a:lnTo>
                    <a:pt x="2733395" y="1273721"/>
                  </a:lnTo>
                  <a:lnTo>
                    <a:pt x="2519451" y="969429"/>
                  </a:lnTo>
                  <a:lnTo>
                    <a:pt x="2674391" y="661200"/>
                  </a:lnTo>
                  <a:lnTo>
                    <a:pt x="3069983" y="616254"/>
                  </a:lnTo>
                  <a:lnTo>
                    <a:pt x="3067647" y="595718"/>
                  </a:lnTo>
                  <a:lnTo>
                    <a:pt x="2672880" y="640549"/>
                  </a:lnTo>
                  <a:lnTo>
                    <a:pt x="2441486" y="284010"/>
                  </a:lnTo>
                  <a:lnTo>
                    <a:pt x="2584259" y="0"/>
                  </a:lnTo>
                  <a:lnTo>
                    <a:pt x="2561120" y="0"/>
                  </a:lnTo>
                  <a:lnTo>
                    <a:pt x="2422791" y="275145"/>
                  </a:lnTo>
                  <a:lnTo>
                    <a:pt x="2046351" y="325158"/>
                  </a:lnTo>
                  <a:lnTo>
                    <a:pt x="1869935" y="0"/>
                  </a:lnTo>
                  <a:lnTo>
                    <a:pt x="1856701" y="0"/>
                  </a:lnTo>
                  <a:lnTo>
                    <a:pt x="1846427" y="0"/>
                  </a:lnTo>
                  <a:lnTo>
                    <a:pt x="1742986" y="0"/>
                  </a:lnTo>
                  <a:lnTo>
                    <a:pt x="1454543" y="35509"/>
                  </a:lnTo>
                  <a:lnTo>
                    <a:pt x="1310792" y="321487"/>
                  </a:lnTo>
                  <a:lnTo>
                    <a:pt x="964755" y="369316"/>
                  </a:lnTo>
                  <a:lnTo>
                    <a:pt x="807491" y="682167"/>
                  </a:lnTo>
                  <a:lnTo>
                    <a:pt x="477939" y="748385"/>
                  </a:lnTo>
                  <a:lnTo>
                    <a:pt x="313347" y="1075791"/>
                  </a:lnTo>
                  <a:lnTo>
                    <a:pt x="0" y="1061542"/>
                  </a:lnTo>
                  <a:lnTo>
                    <a:pt x="0" y="1082243"/>
                  </a:lnTo>
                  <a:lnTo>
                    <a:pt x="314820" y="1096543"/>
                  </a:lnTo>
                  <a:lnTo>
                    <a:pt x="613702" y="1425651"/>
                  </a:lnTo>
                  <a:lnTo>
                    <a:pt x="919886" y="1396377"/>
                  </a:lnTo>
                  <a:lnTo>
                    <a:pt x="1096505" y="1662201"/>
                  </a:lnTo>
                  <a:lnTo>
                    <a:pt x="939241" y="1975053"/>
                  </a:lnTo>
                  <a:lnTo>
                    <a:pt x="620433" y="1979714"/>
                  </a:lnTo>
                  <a:lnTo>
                    <a:pt x="463804" y="1733143"/>
                  </a:lnTo>
                  <a:lnTo>
                    <a:pt x="446366" y="1744230"/>
                  </a:lnTo>
                  <a:lnTo>
                    <a:pt x="602907" y="1990725"/>
                  </a:lnTo>
                  <a:lnTo>
                    <a:pt x="535470" y="2128875"/>
                  </a:lnTo>
                  <a:lnTo>
                    <a:pt x="554050" y="2137943"/>
                  </a:lnTo>
                  <a:lnTo>
                    <a:pt x="621195" y="2000389"/>
                  </a:lnTo>
                  <a:lnTo>
                    <a:pt x="952068" y="1995551"/>
                  </a:lnTo>
                  <a:lnTo>
                    <a:pt x="1115021" y="1671396"/>
                  </a:lnTo>
                  <a:lnTo>
                    <a:pt x="1425524" y="1650580"/>
                  </a:lnTo>
                  <a:lnTo>
                    <a:pt x="1593684" y="1924532"/>
                  </a:lnTo>
                  <a:lnTo>
                    <a:pt x="1438567" y="2233079"/>
                  </a:lnTo>
                  <a:lnTo>
                    <a:pt x="1457045" y="2242362"/>
                  </a:lnTo>
                  <a:lnTo>
                    <a:pt x="1617319" y="1923529"/>
                  </a:lnTo>
                  <a:lnTo>
                    <a:pt x="1436585" y="1629117"/>
                  </a:lnTo>
                  <a:lnTo>
                    <a:pt x="1113739" y="1650784"/>
                  </a:lnTo>
                  <a:lnTo>
                    <a:pt x="937018" y="1384782"/>
                  </a:lnTo>
                  <a:lnTo>
                    <a:pt x="1053630" y="1152791"/>
                  </a:lnTo>
                  <a:lnTo>
                    <a:pt x="1035164" y="1143508"/>
                  </a:lnTo>
                  <a:lnTo>
                    <a:pt x="918413" y="1375752"/>
                  </a:lnTo>
                  <a:lnTo>
                    <a:pt x="622033" y="1404099"/>
                  </a:lnTo>
                  <a:lnTo>
                    <a:pt x="332003" y="1084707"/>
                  </a:lnTo>
                  <a:lnTo>
                    <a:pt x="491883" y="766660"/>
                  </a:lnTo>
                  <a:lnTo>
                    <a:pt x="821436" y="700443"/>
                  </a:lnTo>
                  <a:lnTo>
                    <a:pt x="978344" y="388289"/>
                  </a:lnTo>
                  <a:lnTo>
                    <a:pt x="1324381" y="340474"/>
                  </a:lnTo>
                  <a:lnTo>
                    <a:pt x="1468043" y="54673"/>
                  </a:lnTo>
                  <a:lnTo>
                    <a:pt x="1850529" y="7581"/>
                  </a:lnTo>
                  <a:lnTo>
                    <a:pt x="2034971" y="347535"/>
                  </a:lnTo>
                  <a:lnTo>
                    <a:pt x="2424468" y="295770"/>
                  </a:lnTo>
                  <a:lnTo>
                    <a:pt x="2655786" y="652208"/>
                  </a:lnTo>
                  <a:lnTo>
                    <a:pt x="2495435" y="971194"/>
                  </a:lnTo>
                  <a:lnTo>
                    <a:pt x="2715958" y="1284871"/>
                  </a:lnTo>
                  <a:lnTo>
                    <a:pt x="2558897" y="1597304"/>
                  </a:lnTo>
                  <a:lnTo>
                    <a:pt x="2185759" y="1587220"/>
                  </a:lnTo>
                  <a:lnTo>
                    <a:pt x="2015121" y="1926666"/>
                  </a:lnTo>
                  <a:lnTo>
                    <a:pt x="1679143" y="1941601"/>
                  </a:lnTo>
                  <a:lnTo>
                    <a:pt x="1514538" y="2271318"/>
                  </a:lnTo>
                  <a:lnTo>
                    <a:pt x="1533029" y="2280539"/>
                  </a:lnTo>
                  <a:lnTo>
                    <a:pt x="1692224" y="1961705"/>
                  </a:lnTo>
                  <a:lnTo>
                    <a:pt x="2016798" y="1947291"/>
                  </a:lnTo>
                  <a:lnTo>
                    <a:pt x="2240165" y="2231390"/>
                  </a:lnTo>
                  <a:lnTo>
                    <a:pt x="2092896" y="2524353"/>
                  </a:lnTo>
                  <a:lnTo>
                    <a:pt x="2308314" y="2848191"/>
                  </a:lnTo>
                  <a:lnTo>
                    <a:pt x="2173681" y="3116021"/>
                  </a:lnTo>
                  <a:lnTo>
                    <a:pt x="2192159" y="3125305"/>
                  </a:lnTo>
                  <a:lnTo>
                    <a:pt x="2326703" y="2857627"/>
                  </a:lnTo>
                  <a:lnTo>
                    <a:pt x="2535567" y="2852712"/>
                  </a:lnTo>
                  <a:lnTo>
                    <a:pt x="2535085" y="2832036"/>
                  </a:lnTo>
                  <a:lnTo>
                    <a:pt x="2325713" y="2836964"/>
                  </a:lnTo>
                  <a:lnTo>
                    <a:pt x="2116759" y="2522905"/>
                  </a:lnTo>
                  <a:lnTo>
                    <a:pt x="2264524" y="2228951"/>
                  </a:lnTo>
                  <a:lnTo>
                    <a:pt x="2033828" y="1935492"/>
                  </a:lnTo>
                  <a:lnTo>
                    <a:pt x="2198332" y="1608239"/>
                  </a:lnTo>
                  <a:lnTo>
                    <a:pt x="2560053" y="1618018"/>
                  </a:lnTo>
                  <a:lnTo>
                    <a:pt x="2787751" y="1907654"/>
                  </a:lnTo>
                  <a:lnTo>
                    <a:pt x="2804020" y="1894865"/>
                  </a:lnTo>
                  <a:lnTo>
                    <a:pt x="2577376" y="1606600"/>
                  </a:lnTo>
                  <a:lnTo>
                    <a:pt x="2734310" y="1294422"/>
                  </a:lnTo>
                  <a:lnTo>
                    <a:pt x="3109976" y="1299425"/>
                  </a:lnTo>
                  <a:lnTo>
                    <a:pt x="3278340" y="964501"/>
                  </a:lnTo>
                  <a:lnTo>
                    <a:pt x="3511321" y="930033"/>
                  </a:lnTo>
                  <a:close/>
                </a:path>
                <a:path w="3763645" h="3125470">
                  <a:moveTo>
                    <a:pt x="3763213" y="0"/>
                  </a:moveTo>
                  <a:lnTo>
                    <a:pt x="3740073" y="0"/>
                  </a:lnTo>
                  <a:lnTo>
                    <a:pt x="3617645" y="243547"/>
                  </a:lnTo>
                  <a:lnTo>
                    <a:pt x="3240011" y="265391"/>
                  </a:lnTo>
                  <a:lnTo>
                    <a:pt x="3065602" y="0"/>
                  </a:lnTo>
                  <a:lnTo>
                    <a:pt x="3040850" y="0"/>
                  </a:lnTo>
                  <a:lnTo>
                    <a:pt x="3229292" y="286727"/>
                  </a:lnTo>
                  <a:lnTo>
                    <a:pt x="3630752" y="263499"/>
                  </a:lnTo>
                  <a:lnTo>
                    <a:pt x="3763213" y="0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61" name="object 12"/>
          <p:cNvGrpSpPr/>
          <p:nvPr/>
        </p:nvGrpSpPr>
        <p:grpSpPr>
          <a:xfrm>
            <a:off x="14938560" y="7324200"/>
            <a:ext cx="3348720" cy="2961720"/>
            <a:chOff x="14938560" y="7324200"/>
            <a:chExt cx="3348720" cy="2961720"/>
          </a:xfrm>
        </p:grpSpPr>
        <p:pic>
          <p:nvPicPr>
            <p:cNvPr id="62" name="object 13" descr=""/>
            <p:cNvPicPr/>
            <p:nvPr/>
          </p:nvPicPr>
          <p:blipFill>
            <a:blip r:embed="rId8"/>
            <a:stretch/>
          </p:blipFill>
          <p:spPr>
            <a:xfrm>
              <a:off x="16237080" y="977832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3" name="object 14" descr=""/>
            <p:cNvPicPr/>
            <p:nvPr/>
          </p:nvPicPr>
          <p:blipFill>
            <a:blip r:embed="rId9"/>
            <a:stretch/>
          </p:blipFill>
          <p:spPr>
            <a:xfrm>
              <a:off x="15101640" y="893520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4" name="object 15" descr=""/>
            <p:cNvPicPr/>
            <p:nvPr/>
          </p:nvPicPr>
          <p:blipFill>
            <a:blip r:embed="rId10"/>
            <a:stretch/>
          </p:blipFill>
          <p:spPr>
            <a:xfrm>
              <a:off x="15512760" y="7419600"/>
              <a:ext cx="167400" cy="167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" name="object 16" descr=""/>
            <p:cNvPicPr/>
            <p:nvPr/>
          </p:nvPicPr>
          <p:blipFill>
            <a:blip r:embed="rId11"/>
            <a:stretch/>
          </p:blipFill>
          <p:spPr>
            <a:xfrm>
              <a:off x="16808760" y="864144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6" name="object 17" descr=""/>
            <p:cNvPicPr/>
            <p:nvPr/>
          </p:nvPicPr>
          <p:blipFill>
            <a:blip r:embed="rId12"/>
            <a:stretch/>
          </p:blipFill>
          <p:spPr>
            <a:xfrm>
              <a:off x="17189280" y="9798120"/>
              <a:ext cx="248760" cy="2487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7" name="object 18"/>
            <p:cNvSpPr/>
            <p:nvPr/>
          </p:nvSpPr>
          <p:spPr>
            <a:xfrm>
              <a:off x="14938560" y="7324200"/>
              <a:ext cx="3348720" cy="2961720"/>
            </a:xfrm>
            <a:custGeom>
              <a:avLst/>
              <a:gdLst>
                <a:gd name="textAreaLeft" fmla="*/ 0 w 3348720"/>
                <a:gd name="textAreaRight" fmla="*/ 3349800 w 3348720"/>
                <a:gd name="textAreaTop" fmla="*/ 0 h 2961720"/>
                <a:gd name="textAreaBottom" fmla="*/ 2962800 h 2961720"/>
              </a:gdLst>
              <a:ahLst/>
              <a:rect l="textAreaLeft" t="textAreaTop" r="textAreaRight" b="textAreaBottom"/>
              <a:pathLst>
                <a:path w="3349625" h="2962909">
                  <a:moveTo>
                    <a:pt x="3349307" y="1932927"/>
                  </a:moveTo>
                  <a:lnTo>
                    <a:pt x="3067901" y="1925332"/>
                  </a:lnTo>
                  <a:lnTo>
                    <a:pt x="2897263" y="2264778"/>
                  </a:lnTo>
                  <a:lnTo>
                    <a:pt x="2561285" y="2279713"/>
                  </a:lnTo>
                  <a:lnTo>
                    <a:pt x="2396680" y="2609418"/>
                  </a:lnTo>
                  <a:lnTo>
                    <a:pt x="2415171" y="2618651"/>
                  </a:lnTo>
                  <a:lnTo>
                    <a:pt x="2574353" y="2299817"/>
                  </a:lnTo>
                  <a:lnTo>
                    <a:pt x="2898940" y="2285403"/>
                  </a:lnTo>
                  <a:lnTo>
                    <a:pt x="2905709" y="2294001"/>
                  </a:lnTo>
                  <a:lnTo>
                    <a:pt x="3122295" y="2569502"/>
                  </a:lnTo>
                  <a:lnTo>
                    <a:pt x="2975025" y="2862465"/>
                  </a:lnTo>
                  <a:lnTo>
                    <a:pt x="3041713" y="2962694"/>
                  </a:lnTo>
                  <a:lnTo>
                    <a:pt x="3066542" y="2962694"/>
                  </a:lnTo>
                  <a:lnTo>
                    <a:pt x="2998889" y="2861018"/>
                  </a:lnTo>
                  <a:lnTo>
                    <a:pt x="3146666" y="2567063"/>
                  </a:lnTo>
                  <a:lnTo>
                    <a:pt x="2915958" y="2273617"/>
                  </a:lnTo>
                  <a:lnTo>
                    <a:pt x="3080474" y="1946351"/>
                  </a:lnTo>
                  <a:lnTo>
                    <a:pt x="3349307" y="1953615"/>
                  </a:lnTo>
                  <a:lnTo>
                    <a:pt x="3349307" y="1932927"/>
                  </a:lnTo>
                  <a:close/>
                </a:path>
                <a:path w="3349625" h="2962909">
                  <a:moveTo>
                    <a:pt x="3349307" y="525018"/>
                  </a:moveTo>
                  <a:lnTo>
                    <a:pt x="3304933" y="613257"/>
                  </a:lnTo>
                  <a:lnTo>
                    <a:pt x="2928493" y="663270"/>
                  </a:lnTo>
                  <a:lnTo>
                    <a:pt x="2750058" y="334391"/>
                  </a:lnTo>
                  <a:lnTo>
                    <a:pt x="2913481" y="9283"/>
                  </a:lnTo>
                  <a:lnTo>
                    <a:pt x="2895003" y="0"/>
                  </a:lnTo>
                  <a:lnTo>
                    <a:pt x="2731643" y="324993"/>
                  </a:lnTo>
                  <a:lnTo>
                    <a:pt x="2336685" y="373621"/>
                  </a:lnTo>
                  <a:lnTo>
                    <a:pt x="2192921" y="659599"/>
                  </a:lnTo>
                  <a:lnTo>
                    <a:pt x="1846897" y="707428"/>
                  </a:lnTo>
                  <a:lnTo>
                    <a:pt x="1689620" y="1020279"/>
                  </a:lnTo>
                  <a:lnTo>
                    <a:pt x="1360068" y="1086497"/>
                  </a:lnTo>
                  <a:lnTo>
                    <a:pt x="1195489" y="1413903"/>
                  </a:lnTo>
                  <a:lnTo>
                    <a:pt x="816356" y="1396669"/>
                  </a:lnTo>
                  <a:lnTo>
                    <a:pt x="572655" y="1100734"/>
                  </a:lnTo>
                  <a:lnTo>
                    <a:pt x="737527" y="772744"/>
                  </a:lnTo>
                  <a:lnTo>
                    <a:pt x="536486" y="444550"/>
                  </a:lnTo>
                  <a:lnTo>
                    <a:pt x="667435" y="184048"/>
                  </a:lnTo>
                  <a:lnTo>
                    <a:pt x="648970" y="174764"/>
                  </a:lnTo>
                  <a:lnTo>
                    <a:pt x="520192" y="430949"/>
                  </a:lnTo>
                  <a:lnTo>
                    <a:pt x="231279" y="290791"/>
                  </a:lnTo>
                  <a:lnTo>
                    <a:pt x="222262" y="309384"/>
                  </a:lnTo>
                  <a:lnTo>
                    <a:pt x="517029" y="452386"/>
                  </a:lnTo>
                  <a:lnTo>
                    <a:pt x="713905" y="773722"/>
                  </a:lnTo>
                  <a:lnTo>
                    <a:pt x="554139" y="1091552"/>
                  </a:lnTo>
                  <a:lnTo>
                    <a:pt x="168808" y="1076375"/>
                  </a:lnTo>
                  <a:lnTo>
                    <a:pt x="0" y="1412189"/>
                  </a:lnTo>
                  <a:lnTo>
                    <a:pt x="195554" y="1647063"/>
                  </a:lnTo>
                  <a:lnTo>
                    <a:pt x="211442" y="1633855"/>
                  </a:lnTo>
                  <a:lnTo>
                    <a:pt x="24549" y="1409369"/>
                  </a:lnTo>
                  <a:lnTo>
                    <a:pt x="181305" y="1097546"/>
                  </a:lnTo>
                  <a:lnTo>
                    <a:pt x="555345" y="1112278"/>
                  </a:lnTo>
                  <a:lnTo>
                    <a:pt x="799045" y="1408176"/>
                  </a:lnTo>
                  <a:lnTo>
                    <a:pt x="639305" y="1725968"/>
                  </a:lnTo>
                  <a:lnTo>
                    <a:pt x="657771" y="1735251"/>
                  </a:lnTo>
                  <a:lnTo>
                    <a:pt x="817537" y="1417421"/>
                  </a:lnTo>
                  <a:lnTo>
                    <a:pt x="1196975" y="1434655"/>
                  </a:lnTo>
                  <a:lnTo>
                    <a:pt x="1495844" y="1763763"/>
                  </a:lnTo>
                  <a:lnTo>
                    <a:pt x="1802028" y="1734489"/>
                  </a:lnTo>
                  <a:lnTo>
                    <a:pt x="1978634" y="2000313"/>
                  </a:lnTo>
                  <a:lnTo>
                    <a:pt x="1821370" y="2313165"/>
                  </a:lnTo>
                  <a:lnTo>
                    <a:pt x="1502575" y="2317826"/>
                  </a:lnTo>
                  <a:lnTo>
                    <a:pt x="1345933" y="2071255"/>
                  </a:lnTo>
                  <a:lnTo>
                    <a:pt x="1328496" y="2082342"/>
                  </a:lnTo>
                  <a:lnTo>
                    <a:pt x="1485061" y="2328824"/>
                  </a:lnTo>
                  <a:lnTo>
                    <a:pt x="1417612" y="2466987"/>
                  </a:lnTo>
                  <a:lnTo>
                    <a:pt x="1436192" y="2476055"/>
                  </a:lnTo>
                  <a:lnTo>
                    <a:pt x="1503349" y="2338489"/>
                  </a:lnTo>
                  <a:lnTo>
                    <a:pt x="1834210" y="2333663"/>
                  </a:lnTo>
                  <a:lnTo>
                    <a:pt x="1997163" y="2009508"/>
                  </a:lnTo>
                  <a:lnTo>
                    <a:pt x="2307666" y="1988693"/>
                  </a:lnTo>
                  <a:lnTo>
                    <a:pt x="2475814" y="2262644"/>
                  </a:lnTo>
                  <a:lnTo>
                    <a:pt x="2320709" y="2571191"/>
                  </a:lnTo>
                  <a:lnTo>
                    <a:pt x="2339175" y="2580475"/>
                  </a:lnTo>
                  <a:lnTo>
                    <a:pt x="2499461" y="2261641"/>
                  </a:lnTo>
                  <a:lnTo>
                    <a:pt x="2318728" y="1967230"/>
                  </a:lnTo>
                  <a:lnTo>
                    <a:pt x="1995868" y="1988883"/>
                  </a:lnTo>
                  <a:lnTo>
                    <a:pt x="1819148" y="1722894"/>
                  </a:lnTo>
                  <a:lnTo>
                    <a:pt x="1935772" y="1490903"/>
                  </a:lnTo>
                  <a:lnTo>
                    <a:pt x="1917306" y="1481620"/>
                  </a:lnTo>
                  <a:lnTo>
                    <a:pt x="1800555" y="1713865"/>
                  </a:lnTo>
                  <a:lnTo>
                    <a:pt x="1504175" y="1742211"/>
                  </a:lnTo>
                  <a:lnTo>
                    <a:pt x="1214145" y="1422819"/>
                  </a:lnTo>
                  <a:lnTo>
                    <a:pt x="1374025" y="1104773"/>
                  </a:lnTo>
                  <a:lnTo>
                    <a:pt x="1703578" y="1038555"/>
                  </a:lnTo>
                  <a:lnTo>
                    <a:pt x="1860486" y="726401"/>
                  </a:lnTo>
                  <a:lnTo>
                    <a:pt x="2206523" y="678586"/>
                  </a:lnTo>
                  <a:lnTo>
                    <a:pt x="2350185" y="392785"/>
                  </a:lnTo>
                  <a:lnTo>
                    <a:pt x="2732671" y="345694"/>
                  </a:lnTo>
                  <a:lnTo>
                    <a:pt x="2917113" y="685634"/>
                  </a:lnTo>
                  <a:lnTo>
                    <a:pt x="3306610" y="633882"/>
                  </a:lnTo>
                  <a:lnTo>
                    <a:pt x="3349307" y="699668"/>
                  </a:lnTo>
                  <a:lnTo>
                    <a:pt x="3349307" y="661682"/>
                  </a:lnTo>
                  <a:lnTo>
                    <a:pt x="3323628" y="622109"/>
                  </a:lnTo>
                  <a:lnTo>
                    <a:pt x="3349307" y="571042"/>
                  </a:lnTo>
                  <a:lnTo>
                    <a:pt x="3349307" y="525018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68" name="object 19"/>
          <p:cNvGrpSpPr/>
          <p:nvPr/>
        </p:nvGrpSpPr>
        <p:grpSpPr>
          <a:xfrm>
            <a:off x="7932600" y="2643840"/>
            <a:ext cx="1707840" cy="1787760"/>
            <a:chOff x="7932600" y="2643840"/>
            <a:chExt cx="1707840" cy="1787760"/>
          </a:xfrm>
        </p:grpSpPr>
        <p:sp>
          <p:nvSpPr>
            <p:cNvPr id="69" name="object 20"/>
            <p:cNvSpPr/>
            <p:nvPr/>
          </p:nvSpPr>
          <p:spPr>
            <a:xfrm>
              <a:off x="7932600" y="2643840"/>
              <a:ext cx="1707840" cy="1787760"/>
            </a:xfrm>
            <a:custGeom>
              <a:avLst/>
              <a:gdLst>
                <a:gd name="textAreaLeft" fmla="*/ 0 w 1707840"/>
                <a:gd name="textAreaRight" fmla="*/ 1708920 w 1707840"/>
                <a:gd name="textAreaTop" fmla="*/ 0 h 1787760"/>
                <a:gd name="textAreaBottom" fmla="*/ 1788840 h 1787760"/>
              </a:gdLst>
              <a:ahLst/>
              <a:rect l="textAreaLeft" t="textAreaTop" r="textAreaRight" b="textAreaBottom"/>
              <a:pathLst>
                <a:path w="1708784" h="1788795">
                  <a:moveTo>
                    <a:pt x="1708569" y="1204048"/>
                  </a:moveTo>
                  <a:lnTo>
                    <a:pt x="1676679" y="1142961"/>
                  </a:lnTo>
                  <a:lnTo>
                    <a:pt x="1642491" y="1117206"/>
                  </a:lnTo>
                  <a:lnTo>
                    <a:pt x="1599514" y="1087983"/>
                  </a:lnTo>
                  <a:lnTo>
                    <a:pt x="1555826" y="1059535"/>
                  </a:lnTo>
                  <a:lnTo>
                    <a:pt x="1511630" y="1031671"/>
                  </a:lnTo>
                  <a:lnTo>
                    <a:pt x="1467091" y="1004150"/>
                  </a:lnTo>
                  <a:lnTo>
                    <a:pt x="1377670" y="949401"/>
                  </a:lnTo>
                  <a:lnTo>
                    <a:pt x="1340904" y="926579"/>
                  </a:lnTo>
                  <a:lnTo>
                    <a:pt x="1349133" y="921651"/>
                  </a:lnTo>
                  <a:lnTo>
                    <a:pt x="1400251" y="890612"/>
                  </a:lnTo>
                  <a:lnTo>
                    <a:pt x="1555788" y="795248"/>
                  </a:lnTo>
                  <a:lnTo>
                    <a:pt x="1602587" y="766724"/>
                  </a:lnTo>
                  <a:lnTo>
                    <a:pt x="1643976" y="741857"/>
                  </a:lnTo>
                  <a:lnTo>
                    <a:pt x="1678216" y="721855"/>
                  </a:lnTo>
                  <a:lnTo>
                    <a:pt x="1699514" y="701319"/>
                  </a:lnTo>
                  <a:lnTo>
                    <a:pt x="1708188" y="672884"/>
                  </a:lnTo>
                  <a:lnTo>
                    <a:pt x="1705952" y="638073"/>
                  </a:lnTo>
                  <a:lnTo>
                    <a:pt x="1694510" y="598373"/>
                  </a:lnTo>
                  <a:lnTo>
                    <a:pt x="1675587" y="555320"/>
                  </a:lnTo>
                  <a:lnTo>
                    <a:pt x="1650873" y="510413"/>
                  </a:lnTo>
                  <a:lnTo>
                    <a:pt x="1622082" y="465162"/>
                  </a:lnTo>
                  <a:lnTo>
                    <a:pt x="1590941" y="421081"/>
                  </a:lnTo>
                  <a:lnTo>
                    <a:pt x="1559140" y="379666"/>
                  </a:lnTo>
                  <a:lnTo>
                    <a:pt x="1528394" y="342442"/>
                  </a:lnTo>
                  <a:lnTo>
                    <a:pt x="1500416" y="310934"/>
                  </a:lnTo>
                  <a:lnTo>
                    <a:pt x="1462798" y="284035"/>
                  </a:lnTo>
                  <a:lnTo>
                    <a:pt x="1437944" y="291211"/>
                  </a:lnTo>
                  <a:lnTo>
                    <a:pt x="1362786" y="328866"/>
                  </a:lnTo>
                  <a:lnTo>
                    <a:pt x="1315872" y="356298"/>
                  </a:lnTo>
                  <a:lnTo>
                    <a:pt x="1264983" y="387451"/>
                  </a:lnTo>
                  <a:lnTo>
                    <a:pt x="1211821" y="420827"/>
                  </a:lnTo>
                  <a:lnTo>
                    <a:pt x="1107655" y="486765"/>
                  </a:lnTo>
                  <a:lnTo>
                    <a:pt x="1107287" y="466394"/>
                  </a:lnTo>
                  <a:lnTo>
                    <a:pt x="1105814" y="406628"/>
                  </a:lnTo>
                  <a:lnTo>
                    <a:pt x="1100518" y="224256"/>
                  </a:lnTo>
                  <a:lnTo>
                    <a:pt x="1099083" y="169468"/>
                  </a:lnTo>
                  <a:lnTo>
                    <a:pt x="1098118" y="121196"/>
                  </a:lnTo>
                  <a:lnTo>
                    <a:pt x="1097813" y="81534"/>
                  </a:lnTo>
                  <a:lnTo>
                    <a:pt x="1090599" y="52844"/>
                  </a:lnTo>
                  <a:lnTo>
                    <a:pt x="1038948" y="15773"/>
                  </a:lnTo>
                  <a:lnTo>
                    <a:pt x="998829" y="5943"/>
                  </a:lnTo>
                  <a:lnTo>
                    <a:pt x="952055" y="927"/>
                  </a:lnTo>
                  <a:lnTo>
                    <a:pt x="900811" y="0"/>
                  </a:lnTo>
                  <a:lnTo>
                    <a:pt x="847229" y="2438"/>
                  </a:lnTo>
                  <a:lnTo>
                    <a:pt x="793483" y="7505"/>
                  </a:lnTo>
                  <a:lnTo>
                    <a:pt x="741743" y="14478"/>
                  </a:lnTo>
                  <a:lnTo>
                    <a:pt x="694169" y="22618"/>
                  </a:lnTo>
                  <a:lnTo>
                    <a:pt x="652894" y="31191"/>
                  </a:lnTo>
                  <a:lnTo>
                    <a:pt x="610844" y="50431"/>
                  </a:lnTo>
                  <a:lnTo>
                    <a:pt x="601230" y="112661"/>
                  </a:lnTo>
                  <a:lnTo>
                    <a:pt x="599935" y="159499"/>
                  </a:lnTo>
                  <a:lnTo>
                    <a:pt x="600379" y="213842"/>
                  </a:lnTo>
                  <a:lnTo>
                    <a:pt x="602068" y="273494"/>
                  </a:lnTo>
                  <a:lnTo>
                    <a:pt x="604558" y="336207"/>
                  </a:lnTo>
                  <a:lnTo>
                    <a:pt x="610006" y="461962"/>
                  </a:lnTo>
                  <a:lnTo>
                    <a:pt x="611085" y="493115"/>
                  </a:lnTo>
                  <a:lnTo>
                    <a:pt x="603110" y="488149"/>
                  </a:lnTo>
                  <a:lnTo>
                    <a:pt x="496747" y="420827"/>
                  </a:lnTo>
                  <a:lnTo>
                    <a:pt x="443598" y="387451"/>
                  </a:lnTo>
                  <a:lnTo>
                    <a:pt x="392709" y="356298"/>
                  </a:lnTo>
                  <a:lnTo>
                    <a:pt x="345795" y="328866"/>
                  </a:lnTo>
                  <a:lnTo>
                    <a:pt x="304533" y="306666"/>
                  </a:lnTo>
                  <a:lnTo>
                    <a:pt x="245770" y="284035"/>
                  </a:lnTo>
                  <a:lnTo>
                    <a:pt x="231648" y="286613"/>
                  </a:lnTo>
                  <a:lnTo>
                    <a:pt x="180174" y="342442"/>
                  </a:lnTo>
                  <a:lnTo>
                    <a:pt x="149428" y="379666"/>
                  </a:lnTo>
                  <a:lnTo>
                    <a:pt x="117627" y="421081"/>
                  </a:lnTo>
                  <a:lnTo>
                    <a:pt x="86487" y="465162"/>
                  </a:lnTo>
                  <a:lnTo>
                    <a:pt x="57696" y="510413"/>
                  </a:lnTo>
                  <a:lnTo>
                    <a:pt x="32981" y="555320"/>
                  </a:lnTo>
                  <a:lnTo>
                    <a:pt x="14058" y="598373"/>
                  </a:lnTo>
                  <a:lnTo>
                    <a:pt x="2616" y="638073"/>
                  </a:lnTo>
                  <a:lnTo>
                    <a:pt x="381" y="672884"/>
                  </a:lnTo>
                  <a:lnTo>
                    <a:pt x="9067" y="701319"/>
                  </a:lnTo>
                  <a:lnTo>
                    <a:pt x="30365" y="721855"/>
                  </a:lnTo>
                  <a:lnTo>
                    <a:pt x="64604" y="741857"/>
                  </a:lnTo>
                  <a:lnTo>
                    <a:pt x="105994" y="766724"/>
                  </a:lnTo>
                  <a:lnTo>
                    <a:pt x="152793" y="795248"/>
                  </a:lnTo>
                  <a:lnTo>
                    <a:pt x="308330" y="890612"/>
                  </a:lnTo>
                  <a:lnTo>
                    <a:pt x="359435" y="921651"/>
                  </a:lnTo>
                  <a:lnTo>
                    <a:pt x="367652" y="926579"/>
                  </a:lnTo>
                  <a:lnTo>
                    <a:pt x="330898" y="949401"/>
                  </a:lnTo>
                  <a:lnTo>
                    <a:pt x="241477" y="1004150"/>
                  </a:lnTo>
                  <a:lnTo>
                    <a:pt x="196938" y="1031671"/>
                  </a:lnTo>
                  <a:lnTo>
                    <a:pt x="152742" y="1059535"/>
                  </a:lnTo>
                  <a:lnTo>
                    <a:pt x="109054" y="1087983"/>
                  </a:lnTo>
                  <a:lnTo>
                    <a:pt x="66065" y="1117206"/>
                  </a:lnTo>
                  <a:lnTo>
                    <a:pt x="31889" y="1142961"/>
                  </a:lnTo>
                  <a:lnTo>
                    <a:pt x="0" y="1204048"/>
                  </a:lnTo>
                  <a:lnTo>
                    <a:pt x="11950" y="1248257"/>
                  </a:lnTo>
                  <a:lnTo>
                    <a:pt x="48907" y="1307477"/>
                  </a:lnTo>
                  <a:lnTo>
                    <a:pt x="48818" y="1307223"/>
                  </a:lnTo>
                  <a:lnTo>
                    <a:pt x="63296" y="1331836"/>
                  </a:lnTo>
                  <a:lnTo>
                    <a:pt x="114858" y="1417878"/>
                  </a:lnTo>
                  <a:lnTo>
                    <a:pt x="144678" y="1462786"/>
                  </a:lnTo>
                  <a:lnTo>
                    <a:pt x="171691" y="1490967"/>
                  </a:lnTo>
                  <a:lnTo>
                    <a:pt x="232981" y="1504226"/>
                  </a:lnTo>
                  <a:lnTo>
                    <a:pt x="275043" y="1492834"/>
                  </a:lnTo>
                  <a:lnTo>
                    <a:pt x="329933" y="1471764"/>
                  </a:lnTo>
                  <a:lnTo>
                    <a:pt x="376555" y="1452372"/>
                  </a:lnTo>
                  <a:lnTo>
                    <a:pt x="422795" y="1432077"/>
                  </a:lnTo>
                  <a:lnTo>
                    <a:pt x="468668" y="1410982"/>
                  </a:lnTo>
                  <a:lnTo>
                    <a:pt x="514197" y="1389138"/>
                  </a:lnTo>
                  <a:lnTo>
                    <a:pt x="559435" y="1366608"/>
                  </a:lnTo>
                  <a:lnTo>
                    <a:pt x="604393" y="1343494"/>
                  </a:lnTo>
                  <a:lnTo>
                    <a:pt x="623443" y="1333423"/>
                  </a:lnTo>
                  <a:lnTo>
                    <a:pt x="624497" y="1363345"/>
                  </a:lnTo>
                  <a:lnTo>
                    <a:pt x="627468" y="1468158"/>
                  </a:lnTo>
                  <a:lnTo>
                    <a:pt x="629158" y="1520482"/>
                  </a:lnTo>
                  <a:lnTo>
                    <a:pt x="631329" y="1572691"/>
                  </a:lnTo>
                  <a:lnTo>
                    <a:pt x="634263" y="1624736"/>
                  </a:lnTo>
                  <a:lnTo>
                    <a:pt x="638200" y="1676565"/>
                  </a:lnTo>
                  <a:lnTo>
                    <a:pt x="643521" y="1719033"/>
                  </a:lnTo>
                  <a:lnTo>
                    <a:pt x="680643" y="1777098"/>
                  </a:lnTo>
                  <a:lnTo>
                    <a:pt x="724928" y="1788744"/>
                  </a:lnTo>
                  <a:lnTo>
                    <a:pt x="794689" y="1786166"/>
                  </a:lnTo>
                  <a:lnTo>
                    <a:pt x="794423" y="1786115"/>
                  </a:lnTo>
                  <a:lnTo>
                    <a:pt x="822972" y="1785797"/>
                  </a:lnTo>
                  <a:lnTo>
                    <a:pt x="923264" y="1783918"/>
                  </a:lnTo>
                  <a:lnTo>
                    <a:pt x="977061" y="1780413"/>
                  </a:lnTo>
                  <a:lnTo>
                    <a:pt x="1014958" y="1771002"/>
                  </a:lnTo>
                  <a:lnTo>
                    <a:pt x="1056957" y="1724456"/>
                  </a:lnTo>
                  <a:lnTo>
                    <a:pt x="1068019" y="1682292"/>
                  </a:lnTo>
                  <a:lnTo>
                    <a:pt x="1077074" y="1624203"/>
                  </a:lnTo>
                  <a:lnTo>
                    <a:pt x="1083449" y="1574114"/>
                  </a:lnTo>
                  <a:lnTo>
                    <a:pt x="1088872" y="1523911"/>
                  </a:lnTo>
                  <a:lnTo>
                    <a:pt x="1093393" y="1473619"/>
                  </a:lnTo>
                  <a:lnTo>
                    <a:pt x="1097114" y="1423250"/>
                  </a:lnTo>
                  <a:lnTo>
                    <a:pt x="1100099" y="1372819"/>
                  </a:lnTo>
                  <a:lnTo>
                    <a:pt x="1101509" y="1342085"/>
                  </a:lnTo>
                  <a:lnTo>
                    <a:pt x="1104188" y="1343494"/>
                  </a:lnTo>
                  <a:lnTo>
                    <a:pt x="1149146" y="1366608"/>
                  </a:lnTo>
                  <a:lnTo>
                    <a:pt x="1194384" y="1389138"/>
                  </a:lnTo>
                  <a:lnTo>
                    <a:pt x="1239913" y="1410982"/>
                  </a:lnTo>
                  <a:lnTo>
                    <a:pt x="1285786" y="1432077"/>
                  </a:lnTo>
                  <a:lnTo>
                    <a:pt x="1332014" y="1452372"/>
                  </a:lnTo>
                  <a:lnTo>
                    <a:pt x="1378648" y="1471764"/>
                  </a:lnTo>
                  <a:lnTo>
                    <a:pt x="1433537" y="1492834"/>
                  </a:lnTo>
                  <a:lnTo>
                    <a:pt x="1475600" y="1504226"/>
                  </a:lnTo>
                  <a:lnTo>
                    <a:pt x="1508747" y="1504200"/>
                  </a:lnTo>
                  <a:lnTo>
                    <a:pt x="1563903" y="1462786"/>
                  </a:lnTo>
                  <a:lnTo>
                    <a:pt x="1593723" y="1417878"/>
                  </a:lnTo>
                  <a:lnTo>
                    <a:pt x="1645272" y="1331836"/>
                  </a:lnTo>
                  <a:lnTo>
                    <a:pt x="1659750" y="1307223"/>
                  </a:lnTo>
                  <a:lnTo>
                    <a:pt x="1659661" y="1307477"/>
                  </a:lnTo>
                  <a:lnTo>
                    <a:pt x="1696631" y="1248257"/>
                  </a:lnTo>
                  <a:lnTo>
                    <a:pt x="1708569" y="1204048"/>
                  </a:lnTo>
                  <a:close/>
                </a:path>
              </a:pathLst>
            </a:custGeom>
            <a:solidFill>
              <a:srgbClr val="6b3b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0" name="object 21"/>
            <p:cNvSpPr/>
            <p:nvPr/>
          </p:nvSpPr>
          <p:spPr>
            <a:xfrm>
              <a:off x="8757360" y="3222360"/>
              <a:ext cx="58680" cy="859320"/>
            </a:xfrm>
            <a:custGeom>
              <a:avLst/>
              <a:gdLst>
                <a:gd name="textAreaLeft" fmla="*/ 0 w 58680"/>
                <a:gd name="textAreaRight" fmla="*/ 59760 w 58680"/>
                <a:gd name="textAreaTop" fmla="*/ 0 h 859320"/>
                <a:gd name="textAreaBottom" fmla="*/ 860400 h 859320"/>
              </a:gdLst>
              <a:ahLst/>
              <a:rect l="textAreaLeft" t="textAreaTop" r="textAreaRight" b="textAreaBottom"/>
              <a:pathLst>
                <a:path w="59690" h="860425">
                  <a:moveTo>
                    <a:pt x="13097" y="860173"/>
                  </a:moveTo>
                  <a:lnTo>
                    <a:pt x="4482" y="806972"/>
                  </a:lnTo>
                  <a:lnTo>
                    <a:pt x="3674" y="756977"/>
                  </a:lnTo>
                  <a:lnTo>
                    <a:pt x="2874" y="656218"/>
                  </a:lnTo>
                  <a:lnTo>
                    <a:pt x="1831" y="550971"/>
                  </a:lnTo>
                  <a:lnTo>
                    <a:pt x="1555" y="496033"/>
                  </a:lnTo>
                  <a:lnTo>
                    <a:pt x="1468" y="441033"/>
                  </a:lnTo>
                  <a:lnTo>
                    <a:pt x="1525" y="275965"/>
                  </a:lnTo>
                  <a:lnTo>
                    <a:pt x="1119" y="216474"/>
                  </a:lnTo>
                  <a:lnTo>
                    <a:pt x="416" y="149644"/>
                  </a:lnTo>
                  <a:lnTo>
                    <a:pt x="0" y="86863"/>
                  </a:lnTo>
                  <a:lnTo>
                    <a:pt x="454" y="39518"/>
                  </a:lnTo>
                  <a:lnTo>
                    <a:pt x="2364" y="18994"/>
                  </a:lnTo>
                  <a:lnTo>
                    <a:pt x="16619" y="6967"/>
                  </a:lnTo>
                  <a:lnTo>
                    <a:pt x="35259" y="0"/>
                  </a:lnTo>
                  <a:lnTo>
                    <a:pt x="51447" y="7590"/>
                  </a:lnTo>
                  <a:lnTo>
                    <a:pt x="58344" y="39238"/>
                  </a:lnTo>
                  <a:lnTo>
                    <a:pt x="58491" y="81565"/>
                  </a:lnTo>
                  <a:lnTo>
                    <a:pt x="59570" y="251326"/>
                  </a:lnTo>
                  <a:lnTo>
                    <a:pt x="59562" y="295143"/>
                  </a:lnTo>
                  <a:lnTo>
                    <a:pt x="59361" y="343798"/>
                  </a:lnTo>
                  <a:lnTo>
                    <a:pt x="59378" y="538984"/>
                  </a:lnTo>
                  <a:lnTo>
                    <a:pt x="59231" y="587757"/>
                  </a:lnTo>
                  <a:lnTo>
                    <a:pt x="58881" y="636454"/>
                  </a:lnTo>
                  <a:lnTo>
                    <a:pt x="58257" y="685044"/>
                  </a:lnTo>
                  <a:lnTo>
                    <a:pt x="57287" y="733491"/>
                  </a:lnTo>
                  <a:lnTo>
                    <a:pt x="55901" y="781764"/>
                  </a:lnTo>
                  <a:lnTo>
                    <a:pt x="54253" y="820757"/>
                  </a:lnTo>
                  <a:lnTo>
                    <a:pt x="37886" y="858643"/>
                  </a:lnTo>
                  <a:lnTo>
                    <a:pt x="22785" y="859702"/>
                  </a:lnTo>
                  <a:lnTo>
                    <a:pt x="13097" y="860173"/>
                  </a:lnTo>
                  <a:close/>
                </a:path>
              </a:pathLst>
            </a:custGeom>
            <a:solidFill>
              <a:srgbClr val="f5ef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71" name="object 22" descr=""/>
            <p:cNvPicPr/>
            <p:nvPr/>
          </p:nvPicPr>
          <p:blipFill>
            <a:blip r:embed="rId13"/>
            <a:stretch/>
          </p:blipFill>
          <p:spPr>
            <a:xfrm>
              <a:off x="8714520" y="2990520"/>
              <a:ext cx="143640" cy="143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72" name="object 23"/>
            <p:cNvSpPr/>
            <p:nvPr/>
          </p:nvSpPr>
          <p:spPr>
            <a:xfrm>
              <a:off x="8013240" y="2975760"/>
              <a:ext cx="905760" cy="1100160"/>
            </a:xfrm>
            <a:custGeom>
              <a:avLst/>
              <a:gdLst>
                <a:gd name="textAreaLeft" fmla="*/ 0 w 905760"/>
                <a:gd name="textAreaRight" fmla="*/ 906840 w 905760"/>
                <a:gd name="textAreaTop" fmla="*/ 0 h 1100160"/>
                <a:gd name="textAreaBottom" fmla="*/ 1101240 h 1100160"/>
              </a:gdLst>
              <a:ahLst/>
              <a:rect l="textAreaLeft" t="textAreaTop" r="textAreaRight" b="textAreaBottom"/>
              <a:pathLst>
                <a:path w="906779" h="1101089">
                  <a:moveTo>
                    <a:pt x="199301" y="12204"/>
                  </a:moveTo>
                  <a:lnTo>
                    <a:pt x="198729" y="6426"/>
                  </a:lnTo>
                  <a:lnTo>
                    <a:pt x="190881" y="0"/>
                  </a:lnTo>
                  <a:lnTo>
                    <a:pt x="185077" y="584"/>
                  </a:lnTo>
                  <a:lnTo>
                    <a:pt x="174523" y="13449"/>
                  </a:lnTo>
                  <a:lnTo>
                    <a:pt x="122034" y="75984"/>
                  </a:lnTo>
                  <a:lnTo>
                    <a:pt x="92875" y="112737"/>
                  </a:lnTo>
                  <a:lnTo>
                    <a:pt x="65405" y="151447"/>
                  </a:lnTo>
                  <a:lnTo>
                    <a:pt x="41008" y="192430"/>
                  </a:lnTo>
                  <a:lnTo>
                    <a:pt x="21094" y="236004"/>
                  </a:lnTo>
                  <a:lnTo>
                    <a:pt x="7048" y="282498"/>
                  </a:lnTo>
                  <a:lnTo>
                    <a:pt x="266" y="332244"/>
                  </a:lnTo>
                  <a:lnTo>
                    <a:pt x="0" y="337299"/>
                  </a:lnTo>
                  <a:lnTo>
                    <a:pt x="3898" y="341617"/>
                  </a:lnTo>
                  <a:lnTo>
                    <a:pt x="9436" y="341896"/>
                  </a:lnTo>
                  <a:lnTo>
                    <a:pt x="14300" y="341896"/>
                  </a:lnTo>
                  <a:lnTo>
                    <a:pt x="18351" y="338099"/>
                  </a:lnTo>
                  <a:lnTo>
                    <a:pt x="18605" y="333197"/>
                  </a:lnTo>
                  <a:lnTo>
                    <a:pt x="25146" y="285889"/>
                  </a:lnTo>
                  <a:lnTo>
                    <a:pt x="38760" y="241439"/>
                  </a:lnTo>
                  <a:lnTo>
                    <a:pt x="58102" y="199567"/>
                  </a:lnTo>
                  <a:lnTo>
                    <a:pt x="81813" y="160032"/>
                  </a:lnTo>
                  <a:lnTo>
                    <a:pt x="108508" y="122555"/>
                  </a:lnTo>
                  <a:lnTo>
                    <a:pt x="136855" y="86868"/>
                  </a:lnTo>
                  <a:lnTo>
                    <a:pt x="181114" y="34201"/>
                  </a:lnTo>
                  <a:lnTo>
                    <a:pt x="199301" y="12204"/>
                  </a:lnTo>
                  <a:close/>
                </a:path>
                <a:path w="906779" h="1101089">
                  <a:moveTo>
                    <a:pt x="859447" y="201409"/>
                  </a:moveTo>
                  <a:lnTo>
                    <a:pt x="855459" y="197180"/>
                  </a:lnTo>
                  <a:lnTo>
                    <a:pt x="850392" y="197027"/>
                  </a:lnTo>
                  <a:lnTo>
                    <a:pt x="794334" y="199986"/>
                  </a:lnTo>
                  <a:lnTo>
                    <a:pt x="745744" y="212090"/>
                  </a:lnTo>
                  <a:lnTo>
                    <a:pt x="705231" y="233019"/>
                  </a:lnTo>
                  <a:lnTo>
                    <a:pt x="673404" y="262458"/>
                  </a:lnTo>
                  <a:lnTo>
                    <a:pt x="650900" y="300101"/>
                  </a:lnTo>
                  <a:lnTo>
                    <a:pt x="639152" y="342315"/>
                  </a:lnTo>
                  <a:lnTo>
                    <a:pt x="637489" y="387781"/>
                  </a:lnTo>
                  <a:lnTo>
                    <a:pt x="645375" y="434568"/>
                  </a:lnTo>
                  <a:lnTo>
                    <a:pt x="662317" y="480771"/>
                  </a:lnTo>
                  <a:lnTo>
                    <a:pt x="687781" y="524471"/>
                  </a:lnTo>
                  <a:lnTo>
                    <a:pt x="721283" y="563740"/>
                  </a:lnTo>
                  <a:lnTo>
                    <a:pt x="725385" y="566343"/>
                  </a:lnTo>
                  <a:lnTo>
                    <a:pt x="727697" y="566343"/>
                  </a:lnTo>
                  <a:lnTo>
                    <a:pt x="730072" y="566343"/>
                  </a:lnTo>
                  <a:lnTo>
                    <a:pt x="732472" y="565416"/>
                  </a:lnTo>
                  <a:lnTo>
                    <a:pt x="737806" y="559955"/>
                  </a:lnTo>
                  <a:lnTo>
                    <a:pt x="737743" y="554139"/>
                  </a:lnTo>
                  <a:lnTo>
                    <a:pt x="734110" y="550595"/>
                  </a:lnTo>
                  <a:lnTo>
                    <a:pt x="702919" y="514121"/>
                  </a:lnTo>
                  <a:lnTo>
                    <a:pt x="679145" y="473659"/>
                  </a:lnTo>
                  <a:lnTo>
                    <a:pt x="663257" y="430974"/>
                  </a:lnTo>
                  <a:lnTo>
                    <a:pt x="655751" y="387832"/>
                  </a:lnTo>
                  <a:lnTo>
                    <a:pt x="657110" y="346011"/>
                  </a:lnTo>
                  <a:lnTo>
                    <a:pt x="667804" y="307263"/>
                  </a:lnTo>
                  <a:lnTo>
                    <a:pt x="688060" y="273672"/>
                  </a:lnTo>
                  <a:lnTo>
                    <a:pt x="716965" y="247396"/>
                  </a:lnTo>
                  <a:lnTo>
                    <a:pt x="753935" y="228714"/>
                  </a:lnTo>
                  <a:lnTo>
                    <a:pt x="798423" y="217944"/>
                  </a:lnTo>
                  <a:lnTo>
                    <a:pt x="849858" y="215392"/>
                  </a:lnTo>
                  <a:lnTo>
                    <a:pt x="854849" y="215557"/>
                  </a:lnTo>
                  <a:lnTo>
                    <a:pt x="859155" y="211543"/>
                  </a:lnTo>
                  <a:lnTo>
                    <a:pt x="859447" y="201409"/>
                  </a:lnTo>
                  <a:close/>
                </a:path>
                <a:path w="906779" h="1101089">
                  <a:moveTo>
                    <a:pt x="906703" y="768235"/>
                  </a:moveTo>
                  <a:lnTo>
                    <a:pt x="890168" y="700608"/>
                  </a:lnTo>
                  <a:lnTo>
                    <a:pt x="865238" y="662711"/>
                  </a:lnTo>
                  <a:lnTo>
                    <a:pt x="828192" y="620191"/>
                  </a:lnTo>
                  <a:lnTo>
                    <a:pt x="818870" y="616407"/>
                  </a:lnTo>
                  <a:lnTo>
                    <a:pt x="811542" y="623417"/>
                  </a:lnTo>
                  <a:lnTo>
                    <a:pt x="811415" y="629234"/>
                  </a:lnTo>
                  <a:lnTo>
                    <a:pt x="814920" y="632891"/>
                  </a:lnTo>
                  <a:lnTo>
                    <a:pt x="849477" y="672312"/>
                  </a:lnTo>
                  <a:lnTo>
                    <a:pt x="872769" y="706945"/>
                  </a:lnTo>
                  <a:lnTo>
                    <a:pt x="885494" y="738098"/>
                  </a:lnTo>
                  <a:lnTo>
                    <a:pt x="888377" y="767054"/>
                  </a:lnTo>
                  <a:lnTo>
                    <a:pt x="882396" y="793965"/>
                  </a:lnTo>
                  <a:lnTo>
                    <a:pt x="867676" y="821334"/>
                  </a:lnTo>
                  <a:lnTo>
                    <a:pt x="843902" y="849668"/>
                  </a:lnTo>
                  <a:lnTo>
                    <a:pt x="810704" y="879449"/>
                  </a:lnTo>
                  <a:lnTo>
                    <a:pt x="772579" y="910564"/>
                  </a:lnTo>
                  <a:lnTo>
                    <a:pt x="737489" y="942365"/>
                  </a:lnTo>
                  <a:lnTo>
                    <a:pt x="705878" y="977582"/>
                  </a:lnTo>
                  <a:lnTo>
                    <a:pt x="684352" y="1014044"/>
                  </a:lnTo>
                  <a:lnTo>
                    <a:pt x="679526" y="1049553"/>
                  </a:lnTo>
                  <a:lnTo>
                    <a:pt x="684974" y="1065339"/>
                  </a:lnTo>
                  <a:lnTo>
                    <a:pt x="732739" y="1100404"/>
                  </a:lnTo>
                  <a:lnTo>
                    <a:pt x="734822" y="1100950"/>
                  </a:lnTo>
                  <a:lnTo>
                    <a:pt x="735850" y="1100950"/>
                  </a:lnTo>
                  <a:lnTo>
                    <a:pt x="739609" y="1100950"/>
                  </a:lnTo>
                  <a:lnTo>
                    <a:pt x="743140" y="1098626"/>
                  </a:lnTo>
                  <a:lnTo>
                    <a:pt x="746213" y="1090104"/>
                  </a:lnTo>
                  <a:lnTo>
                    <a:pt x="743737" y="1084846"/>
                  </a:lnTo>
                  <a:lnTo>
                    <a:pt x="738962" y="1083132"/>
                  </a:lnTo>
                  <a:lnTo>
                    <a:pt x="722376" y="1075778"/>
                  </a:lnTo>
                  <a:lnTo>
                    <a:pt x="709930" y="1067219"/>
                  </a:lnTo>
                  <a:lnTo>
                    <a:pt x="701675" y="1057452"/>
                  </a:lnTo>
                  <a:lnTo>
                    <a:pt x="697636" y="1046530"/>
                  </a:lnTo>
                  <a:lnTo>
                    <a:pt x="707555" y="1008049"/>
                  </a:lnTo>
                  <a:lnTo>
                    <a:pt x="739775" y="966520"/>
                  </a:lnTo>
                  <a:lnTo>
                    <a:pt x="780542" y="928052"/>
                  </a:lnTo>
                  <a:lnTo>
                    <a:pt x="816063" y="898715"/>
                  </a:lnTo>
                  <a:lnTo>
                    <a:pt x="822236" y="893749"/>
                  </a:lnTo>
                  <a:lnTo>
                    <a:pt x="858253" y="861225"/>
                  </a:lnTo>
                  <a:lnTo>
                    <a:pt x="884085" y="829843"/>
                  </a:lnTo>
                  <a:lnTo>
                    <a:pt x="900112" y="799020"/>
                  </a:lnTo>
                  <a:lnTo>
                    <a:pt x="906703" y="768235"/>
                  </a:lnTo>
                  <a:close/>
                </a:path>
              </a:pathLst>
            </a:custGeom>
            <a:solidFill>
              <a:srgbClr val="f5ef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73" name="object 24" descr=""/>
            <p:cNvPicPr/>
            <p:nvPr/>
          </p:nvPicPr>
          <p:blipFill>
            <a:blip r:embed="rId14"/>
            <a:stretch/>
          </p:blipFill>
          <p:spPr>
            <a:xfrm>
              <a:off x="9392400" y="3820320"/>
              <a:ext cx="165600" cy="251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74" name="object 25"/>
            <p:cNvSpPr/>
            <p:nvPr/>
          </p:nvSpPr>
          <p:spPr>
            <a:xfrm>
              <a:off x="7983720" y="2704680"/>
              <a:ext cx="1605600" cy="1677240"/>
            </a:xfrm>
            <a:custGeom>
              <a:avLst/>
              <a:gdLst>
                <a:gd name="textAreaLeft" fmla="*/ 0 w 1605600"/>
                <a:gd name="textAreaRight" fmla="*/ 1606680 w 1605600"/>
                <a:gd name="textAreaTop" fmla="*/ 0 h 1677240"/>
                <a:gd name="textAreaBottom" fmla="*/ 1678320 h 1677240"/>
              </a:gdLst>
              <a:ahLst/>
              <a:rect l="textAreaLeft" t="textAreaTop" r="textAreaRight" b="textAreaBottom"/>
              <a:pathLst>
                <a:path w="1606550" h="1678304">
                  <a:moveTo>
                    <a:pt x="196126" y="1360906"/>
                  </a:moveTo>
                  <a:lnTo>
                    <a:pt x="193573" y="1355674"/>
                  </a:lnTo>
                  <a:lnTo>
                    <a:pt x="188785" y="1354023"/>
                  </a:lnTo>
                  <a:lnTo>
                    <a:pt x="165277" y="1335747"/>
                  </a:lnTo>
                  <a:lnTo>
                    <a:pt x="132600" y="1298282"/>
                  </a:lnTo>
                  <a:lnTo>
                    <a:pt x="96189" y="1249934"/>
                  </a:lnTo>
                  <a:lnTo>
                    <a:pt x="61506" y="1199083"/>
                  </a:lnTo>
                  <a:lnTo>
                    <a:pt x="33972" y="1154049"/>
                  </a:lnTo>
                  <a:lnTo>
                    <a:pt x="17462" y="1118362"/>
                  </a:lnTo>
                  <a:lnTo>
                    <a:pt x="12280" y="1115720"/>
                  </a:lnTo>
                  <a:lnTo>
                    <a:pt x="2641" y="1118857"/>
                  </a:lnTo>
                  <a:lnTo>
                    <a:pt x="0" y="1124038"/>
                  </a:lnTo>
                  <a:lnTo>
                    <a:pt x="1574" y="1128852"/>
                  </a:lnTo>
                  <a:lnTo>
                    <a:pt x="45186" y="1207630"/>
                  </a:lnTo>
                  <a:lnTo>
                    <a:pt x="81241" y="1260741"/>
                  </a:lnTo>
                  <a:lnTo>
                    <a:pt x="119722" y="1311503"/>
                  </a:lnTo>
                  <a:lnTo>
                    <a:pt x="155346" y="1351267"/>
                  </a:lnTo>
                  <a:lnTo>
                    <a:pt x="184797" y="1371904"/>
                  </a:lnTo>
                  <a:lnTo>
                    <a:pt x="185788" y="1371904"/>
                  </a:lnTo>
                  <a:lnTo>
                    <a:pt x="189598" y="1371904"/>
                  </a:lnTo>
                  <a:lnTo>
                    <a:pt x="193154" y="1369504"/>
                  </a:lnTo>
                  <a:lnTo>
                    <a:pt x="196126" y="1360906"/>
                  </a:lnTo>
                  <a:close/>
                </a:path>
                <a:path w="1606550" h="1678304">
                  <a:moveTo>
                    <a:pt x="946340" y="1660626"/>
                  </a:moveTo>
                  <a:lnTo>
                    <a:pt x="945286" y="1650530"/>
                  </a:lnTo>
                  <a:lnTo>
                    <a:pt x="940803" y="1646885"/>
                  </a:lnTo>
                  <a:lnTo>
                    <a:pt x="888199" y="1651825"/>
                  </a:lnTo>
                  <a:lnTo>
                    <a:pt x="839063" y="1655241"/>
                  </a:lnTo>
                  <a:lnTo>
                    <a:pt x="788060" y="1657667"/>
                  </a:lnTo>
                  <a:lnTo>
                    <a:pt x="734974" y="1659115"/>
                  </a:lnTo>
                  <a:lnTo>
                    <a:pt x="674509" y="1659597"/>
                  </a:lnTo>
                  <a:lnTo>
                    <a:pt x="670394" y="1663712"/>
                  </a:lnTo>
                  <a:lnTo>
                    <a:pt x="670394" y="1673860"/>
                  </a:lnTo>
                  <a:lnTo>
                    <a:pt x="674509" y="1677962"/>
                  </a:lnTo>
                  <a:lnTo>
                    <a:pt x="679577" y="1677962"/>
                  </a:lnTo>
                  <a:lnTo>
                    <a:pt x="735368" y="1677479"/>
                  </a:lnTo>
                  <a:lnTo>
                    <a:pt x="788835" y="1676019"/>
                  </a:lnTo>
                  <a:lnTo>
                    <a:pt x="840206" y="1673567"/>
                  </a:lnTo>
                  <a:lnTo>
                    <a:pt x="889736" y="1670126"/>
                  </a:lnTo>
                  <a:lnTo>
                    <a:pt x="942670" y="1665135"/>
                  </a:lnTo>
                  <a:lnTo>
                    <a:pt x="946340" y="1660626"/>
                  </a:lnTo>
                  <a:close/>
                </a:path>
                <a:path w="1606550" h="1678304">
                  <a:moveTo>
                    <a:pt x="971626" y="27482"/>
                  </a:moveTo>
                  <a:lnTo>
                    <a:pt x="969606" y="22034"/>
                  </a:lnTo>
                  <a:lnTo>
                    <a:pt x="964996" y="19913"/>
                  </a:lnTo>
                  <a:lnTo>
                    <a:pt x="921359" y="5562"/>
                  </a:lnTo>
                  <a:lnTo>
                    <a:pt x="875614" y="0"/>
                  </a:lnTo>
                  <a:lnTo>
                    <a:pt x="828433" y="1016"/>
                  </a:lnTo>
                  <a:lnTo>
                    <a:pt x="780529" y="6375"/>
                  </a:lnTo>
                  <a:lnTo>
                    <a:pt x="732586" y="13843"/>
                  </a:lnTo>
                  <a:lnTo>
                    <a:pt x="701776" y="18783"/>
                  </a:lnTo>
                  <a:lnTo>
                    <a:pt x="671804" y="23037"/>
                  </a:lnTo>
                  <a:lnTo>
                    <a:pt x="642632" y="26035"/>
                  </a:lnTo>
                  <a:lnTo>
                    <a:pt x="614248" y="27228"/>
                  </a:lnTo>
                  <a:lnTo>
                    <a:pt x="609180" y="27254"/>
                  </a:lnTo>
                  <a:lnTo>
                    <a:pt x="605078" y="31369"/>
                  </a:lnTo>
                  <a:lnTo>
                    <a:pt x="605129" y="41516"/>
                  </a:lnTo>
                  <a:lnTo>
                    <a:pt x="609231" y="45593"/>
                  </a:lnTo>
                  <a:lnTo>
                    <a:pt x="614286" y="45593"/>
                  </a:lnTo>
                  <a:lnTo>
                    <a:pt x="643940" y="44335"/>
                  </a:lnTo>
                  <a:lnTo>
                    <a:pt x="674293" y="41211"/>
                  </a:lnTo>
                  <a:lnTo>
                    <a:pt x="704964" y="36880"/>
                  </a:lnTo>
                  <a:lnTo>
                    <a:pt x="735545" y="31978"/>
                  </a:lnTo>
                  <a:lnTo>
                    <a:pt x="781824" y="24752"/>
                  </a:lnTo>
                  <a:lnTo>
                    <a:pt x="827938" y="19507"/>
                  </a:lnTo>
                  <a:lnTo>
                    <a:pt x="873099" y="18338"/>
                  </a:lnTo>
                  <a:lnTo>
                    <a:pt x="916482" y="23342"/>
                  </a:lnTo>
                  <a:lnTo>
                    <a:pt x="957326" y="36601"/>
                  </a:lnTo>
                  <a:lnTo>
                    <a:pt x="961923" y="38709"/>
                  </a:lnTo>
                  <a:lnTo>
                    <a:pt x="967371" y="36703"/>
                  </a:lnTo>
                  <a:lnTo>
                    <a:pt x="971626" y="27482"/>
                  </a:lnTo>
                  <a:close/>
                </a:path>
                <a:path w="1606550" h="1678304">
                  <a:moveTo>
                    <a:pt x="1606232" y="610209"/>
                  </a:moveTo>
                  <a:lnTo>
                    <a:pt x="1599653" y="569696"/>
                  </a:lnTo>
                  <a:lnTo>
                    <a:pt x="1585582" y="528307"/>
                  </a:lnTo>
                  <a:lnTo>
                    <a:pt x="1565109" y="483311"/>
                  </a:lnTo>
                  <a:lnTo>
                    <a:pt x="1539633" y="437045"/>
                  </a:lnTo>
                  <a:lnTo>
                    <a:pt x="1510538" y="391858"/>
                  </a:lnTo>
                  <a:lnTo>
                    <a:pt x="1479245" y="350088"/>
                  </a:lnTo>
                  <a:lnTo>
                    <a:pt x="1447126" y="314071"/>
                  </a:lnTo>
                  <a:lnTo>
                    <a:pt x="1415580" y="286156"/>
                  </a:lnTo>
                  <a:lnTo>
                    <a:pt x="1411528" y="283121"/>
                  </a:lnTo>
                  <a:lnTo>
                    <a:pt x="1405775" y="283933"/>
                  </a:lnTo>
                  <a:lnTo>
                    <a:pt x="1399679" y="292049"/>
                  </a:lnTo>
                  <a:lnTo>
                    <a:pt x="1400505" y="297802"/>
                  </a:lnTo>
                  <a:lnTo>
                    <a:pt x="1404556" y="300850"/>
                  </a:lnTo>
                  <a:lnTo>
                    <a:pt x="1440688" y="333616"/>
                  </a:lnTo>
                  <a:lnTo>
                    <a:pt x="1476489" y="375983"/>
                  </a:lnTo>
                  <a:lnTo>
                    <a:pt x="1510169" y="424370"/>
                  </a:lnTo>
                  <a:lnTo>
                    <a:pt x="1539938" y="475183"/>
                  </a:lnTo>
                  <a:lnTo>
                    <a:pt x="1563954" y="524827"/>
                  </a:lnTo>
                  <a:lnTo>
                    <a:pt x="1580451" y="569709"/>
                  </a:lnTo>
                  <a:lnTo>
                    <a:pt x="1587893" y="611124"/>
                  </a:lnTo>
                  <a:lnTo>
                    <a:pt x="1591932" y="614883"/>
                  </a:lnTo>
                  <a:lnTo>
                    <a:pt x="1596758" y="614883"/>
                  </a:lnTo>
                  <a:lnTo>
                    <a:pt x="1602384" y="614565"/>
                  </a:lnTo>
                  <a:lnTo>
                    <a:pt x="1606232" y="610209"/>
                  </a:lnTo>
                  <a:close/>
                </a:path>
              </a:pathLst>
            </a:custGeom>
            <a:solidFill>
              <a:srgbClr val="f5ef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15920" y="986040"/>
            <a:ext cx="13708440" cy="1756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300" strike="noStrike" u="none">
                <a:solidFill>
                  <a:srgbClr val="6b3baa"/>
                </a:solidFill>
                <a:uFillTx/>
                <a:latin typeface="Trebuchet MS"/>
              </a:rPr>
              <a:t>BRIDGING HEALTHCARE  WITH AI</a:t>
            </a:r>
            <a:endParaRPr b="0" lang="en-US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object 3"/>
          <p:cNvSpPr/>
          <p:nvPr/>
        </p:nvSpPr>
        <p:spPr>
          <a:xfrm flipV="1">
            <a:off x="8915400" y="3656520"/>
            <a:ext cx="6171840" cy="480024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387360">
              <a:lnSpc>
                <a:spcPct val="100000"/>
              </a:lnSpc>
              <a:spcBef>
                <a:spcPts val="794"/>
              </a:spcBef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object 4"/>
          <p:cNvSpPr/>
          <p:nvPr/>
        </p:nvSpPr>
        <p:spPr>
          <a:xfrm>
            <a:off x="1334160" y="2369160"/>
            <a:ext cx="6437880" cy="21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Welcome to a new era of healthcare management.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 </a:t>
            </a: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Our system provides intelligent tools for both patients and medical professionals, optimizing care and improving outcomes.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object 5"/>
          <p:cNvSpPr/>
          <p:nvPr/>
        </p:nvSpPr>
        <p:spPr>
          <a:xfrm>
            <a:off x="9372600" y="4800600"/>
            <a:ext cx="6183360" cy="23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object 6" descr=""/>
          <p:cNvPicPr/>
          <p:nvPr/>
        </p:nvPicPr>
        <p:blipFill>
          <a:blip r:embed="rId1"/>
          <a:stretch/>
        </p:blipFill>
        <p:spPr>
          <a:xfrm>
            <a:off x="0" y="8744040"/>
            <a:ext cx="18286920" cy="154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8954280" y="3657600"/>
            <a:ext cx="9174600" cy="4800240"/>
          </a:xfrm>
          <a:custGeom>
            <a:avLst/>
            <a:gdLst>
              <a:gd name="textAreaLeft" fmla="*/ 0 w 9174600"/>
              <a:gd name="textAreaRight" fmla="*/ 9174960 w 9174600"/>
              <a:gd name="textAreaTop" fmla="*/ 0 h 4800240"/>
              <a:gd name="textAreaBottom" fmla="*/ 4800600 h 4800240"/>
            </a:gdLst>
            <a:ahLst/>
            <a:rect l="textAreaLeft" t="textAreaTop" r="textAreaRight" b="textAreaBottom"/>
            <a:pathLst>
              <a:path w="25486" h="13335">
                <a:moveTo>
                  <a:pt x="43" y="13210"/>
                </a:moveTo>
                <a:cubicBezTo>
                  <a:pt x="29" y="8807"/>
                  <a:pt x="14" y="4403"/>
                  <a:pt x="0" y="0"/>
                </a:cubicBezTo>
                <a:cubicBezTo>
                  <a:pt x="8481" y="41"/>
                  <a:pt x="16962" y="83"/>
                  <a:pt x="25443" y="124"/>
                </a:cubicBezTo>
                <a:cubicBezTo>
                  <a:pt x="25457" y="4528"/>
                  <a:pt x="25472" y="8931"/>
                  <a:pt x="25486" y="13335"/>
                </a:cubicBezTo>
                <a:cubicBezTo>
                  <a:pt x="17005" y="13293"/>
                  <a:pt x="8524" y="13252"/>
                  <a:pt x="43" y="13210"/>
                </a:cubicBezTo>
                <a:close/>
              </a:path>
            </a:pathLst>
          </a:custGeom>
          <a:blipFill rotWithShape="0">
            <a:blip r:embed="rId2"/>
            <a:srcRect/>
            <a:stretch>
              <a:fillRect l="23439" t="-761" r="23439" b="-761"/>
            </a:stretch>
          </a:blip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235880" y="1371600"/>
            <a:ext cx="15451560" cy="83412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object 44"/>
          <p:cNvSpPr/>
          <p:nvPr/>
        </p:nvSpPr>
        <p:spPr>
          <a:xfrm>
            <a:off x="1334160" y="5029200"/>
            <a:ext cx="7123680" cy="28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We used data provided for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-216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Data exploratory Analysis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-216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 </a:t>
            </a: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Feature Engineering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111111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  <a:ea typeface="Noto Sans CJK SC"/>
              </a:rPr>
              <a:t>Model Training and Evaluation where</a:t>
            </a:r>
            <a:r>
              <a:rPr b="0" lang="en-US" sz="1000" strike="noStrike" u="none">
                <a:solidFill>
                  <a:srgbClr val="111111"/>
                </a:solidFill>
                <a:uFillTx/>
                <a:latin typeface="Lucida Sans Unicode"/>
                <a:ea typeface="Noto Sans CJK SC"/>
              </a:rPr>
              <a:t>  </a:t>
            </a: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  <a:ea typeface="Noto Sans CJK SC"/>
              </a:rPr>
              <a:t>Random Forest</a:t>
            </a:r>
            <a:r>
              <a:rPr b="0" lang="en-US" sz="2200" strike="noStrike" u="none">
                <a:solidFill>
                  <a:srgbClr val="3b3535"/>
                </a:solidFill>
                <a:uFillTx/>
                <a:latin typeface="Sora Light"/>
                <a:ea typeface="Sora Light"/>
              </a:rPr>
              <a:t> achieved the highest accuracy 95 percent 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ject 2" descr=""/>
          <p:cNvPicPr/>
          <p:nvPr/>
        </p:nvPicPr>
        <p:blipFill>
          <a:blip r:embed="rId1"/>
          <a:stretch/>
        </p:blipFill>
        <p:spPr>
          <a:xfrm>
            <a:off x="17263440" y="9756000"/>
            <a:ext cx="90360" cy="9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object 3" descr=""/>
          <p:cNvPicPr/>
          <p:nvPr/>
        </p:nvPicPr>
        <p:blipFill>
          <a:blip r:embed="rId2"/>
          <a:stretch/>
        </p:blipFill>
        <p:spPr>
          <a:xfrm>
            <a:off x="17381160" y="9082440"/>
            <a:ext cx="90000" cy="9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object 4" descr=""/>
          <p:cNvPicPr/>
          <p:nvPr/>
        </p:nvPicPr>
        <p:blipFill>
          <a:blip r:embed="rId3"/>
          <a:stretch/>
        </p:blipFill>
        <p:spPr>
          <a:xfrm>
            <a:off x="18132120" y="892944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object 5" descr=""/>
          <p:cNvPicPr/>
          <p:nvPr/>
        </p:nvPicPr>
        <p:blipFill>
          <a:blip r:embed="rId4"/>
          <a:stretch/>
        </p:blipFill>
        <p:spPr>
          <a:xfrm>
            <a:off x="17878680" y="9756000"/>
            <a:ext cx="90360" cy="9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object 11" descr=""/>
          <p:cNvPicPr/>
          <p:nvPr/>
        </p:nvPicPr>
        <p:blipFill>
          <a:blip r:embed="rId5"/>
          <a:stretch/>
        </p:blipFill>
        <p:spPr>
          <a:xfrm>
            <a:off x="1510920" y="113184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object 12" descr=""/>
          <p:cNvPicPr/>
          <p:nvPr/>
        </p:nvPicPr>
        <p:blipFill>
          <a:blip r:embed="rId6"/>
          <a:stretch/>
        </p:blipFill>
        <p:spPr>
          <a:xfrm>
            <a:off x="955080" y="83988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object 13" descr=""/>
          <p:cNvPicPr/>
          <p:nvPr/>
        </p:nvPicPr>
        <p:blipFill>
          <a:blip r:embed="rId7"/>
          <a:stretch/>
        </p:blipFill>
        <p:spPr>
          <a:xfrm>
            <a:off x="933840" y="1126800"/>
            <a:ext cx="90360" cy="8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object 14" descr=""/>
          <p:cNvPicPr/>
          <p:nvPr/>
        </p:nvPicPr>
        <p:blipFill>
          <a:blip r:embed="rId8"/>
          <a:stretch/>
        </p:blipFill>
        <p:spPr>
          <a:xfrm>
            <a:off x="338760" y="99900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object 15" descr=""/>
          <p:cNvPicPr/>
          <p:nvPr/>
        </p:nvPicPr>
        <p:blipFill>
          <a:blip r:embed="rId9"/>
          <a:stretch/>
        </p:blipFill>
        <p:spPr>
          <a:xfrm>
            <a:off x="317160" y="78120"/>
            <a:ext cx="90360" cy="903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2" name="object 16"/>
          <p:cNvGrpSpPr/>
          <p:nvPr/>
        </p:nvGrpSpPr>
        <p:grpSpPr>
          <a:xfrm>
            <a:off x="0" y="258120"/>
            <a:ext cx="1556640" cy="916560"/>
            <a:chOff x="0" y="258120"/>
            <a:chExt cx="1556640" cy="916560"/>
          </a:xfrm>
        </p:grpSpPr>
        <p:sp>
          <p:nvSpPr>
            <p:cNvPr id="93" name="object 17"/>
            <p:cNvSpPr/>
            <p:nvPr/>
          </p:nvSpPr>
          <p:spPr>
            <a:xfrm>
              <a:off x="0" y="529920"/>
              <a:ext cx="1556640" cy="644760"/>
            </a:xfrm>
            <a:custGeom>
              <a:avLst/>
              <a:gdLst>
                <a:gd name="textAreaLeft" fmla="*/ 0 w 1556640"/>
                <a:gd name="textAreaRight" fmla="*/ 1557720 w 1556640"/>
                <a:gd name="textAreaTop" fmla="*/ 0 h 644760"/>
                <a:gd name="textAreaBottom" fmla="*/ 645840 h 644760"/>
              </a:gdLst>
              <a:ahLst/>
              <a:rect l="textAreaLeft" t="textAreaTop" r="textAreaRight" b="textAreaBottom"/>
              <a:pathLst>
                <a:path w="1557655" h="645794">
                  <a:moveTo>
                    <a:pt x="1557337" y="350875"/>
                  </a:moveTo>
                  <a:lnTo>
                    <a:pt x="1545805" y="330911"/>
                  </a:lnTo>
                  <a:lnTo>
                    <a:pt x="1545805" y="350875"/>
                  </a:lnTo>
                  <a:lnTo>
                    <a:pt x="1454378" y="509244"/>
                  </a:lnTo>
                  <a:lnTo>
                    <a:pt x="1271511" y="509244"/>
                  </a:lnTo>
                  <a:lnTo>
                    <a:pt x="1180084" y="350875"/>
                  </a:lnTo>
                  <a:lnTo>
                    <a:pt x="1271511" y="192493"/>
                  </a:lnTo>
                  <a:lnTo>
                    <a:pt x="1454378" y="192493"/>
                  </a:lnTo>
                  <a:lnTo>
                    <a:pt x="1545805" y="350875"/>
                  </a:lnTo>
                  <a:lnTo>
                    <a:pt x="1545805" y="330911"/>
                  </a:lnTo>
                  <a:lnTo>
                    <a:pt x="1460144" y="182511"/>
                  </a:lnTo>
                  <a:lnTo>
                    <a:pt x="1271651" y="182511"/>
                  </a:lnTo>
                  <a:lnTo>
                    <a:pt x="1177340" y="0"/>
                  </a:lnTo>
                  <a:lnTo>
                    <a:pt x="992924" y="0"/>
                  </a:lnTo>
                  <a:lnTo>
                    <a:pt x="886142" y="182511"/>
                  </a:lnTo>
                  <a:lnTo>
                    <a:pt x="713549" y="182511"/>
                  </a:lnTo>
                  <a:lnTo>
                    <a:pt x="625932" y="345871"/>
                  </a:lnTo>
                  <a:lnTo>
                    <a:pt x="456882" y="345871"/>
                  </a:lnTo>
                  <a:lnTo>
                    <a:pt x="380225" y="182511"/>
                  </a:lnTo>
                  <a:lnTo>
                    <a:pt x="190449" y="182511"/>
                  </a:lnTo>
                  <a:lnTo>
                    <a:pt x="113792" y="345871"/>
                  </a:lnTo>
                  <a:lnTo>
                    <a:pt x="0" y="345871"/>
                  </a:lnTo>
                  <a:lnTo>
                    <a:pt x="0" y="355866"/>
                  </a:lnTo>
                  <a:lnTo>
                    <a:pt x="120129" y="355866"/>
                  </a:lnTo>
                  <a:lnTo>
                    <a:pt x="196799" y="192493"/>
                  </a:lnTo>
                  <a:lnTo>
                    <a:pt x="373875" y="192493"/>
                  </a:lnTo>
                  <a:lnTo>
                    <a:pt x="448183" y="350862"/>
                  </a:lnTo>
                  <a:lnTo>
                    <a:pt x="372529" y="512102"/>
                  </a:lnTo>
                  <a:lnTo>
                    <a:pt x="381584" y="516356"/>
                  </a:lnTo>
                  <a:lnTo>
                    <a:pt x="456882" y="355866"/>
                  </a:lnTo>
                  <a:lnTo>
                    <a:pt x="625792" y="355866"/>
                  </a:lnTo>
                  <a:lnTo>
                    <a:pt x="705205" y="519226"/>
                  </a:lnTo>
                  <a:lnTo>
                    <a:pt x="886421" y="519226"/>
                  </a:lnTo>
                  <a:lnTo>
                    <a:pt x="951903" y="612368"/>
                  </a:lnTo>
                  <a:lnTo>
                    <a:pt x="960081" y="606628"/>
                  </a:lnTo>
                  <a:lnTo>
                    <a:pt x="891616" y="509231"/>
                  </a:lnTo>
                  <a:lnTo>
                    <a:pt x="711454" y="509231"/>
                  </a:lnTo>
                  <a:lnTo>
                    <a:pt x="634542" y="350977"/>
                  </a:lnTo>
                  <a:lnTo>
                    <a:pt x="719518" y="192493"/>
                  </a:lnTo>
                  <a:lnTo>
                    <a:pt x="886307" y="192493"/>
                  </a:lnTo>
                  <a:lnTo>
                    <a:pt x="991616" y="353606"/>
                  </a:lnTo>
                  <a:lnTo>
                    <a:pt x="999972" y="348145"/>
                  </a:lnTo>
                  <a:lnTo>
                    <a:pt x="894892" y="187363"/>
                  </a:lnTo>
                  <a:lnTo>
                    <a:pt x="998651" y="9994"/>
                  </a:lnTo>
                  <a:lnTo>
                    <a:pt x="1171270" y="9994"/>
                  </a:lnTo>
                  <a:lnTo>
                    <a:pt x="1262926" y="187375"/>
                  </a:lnTo>
                  <a:lnTo>
                    <a:pt x="1259967" y="192493"/>
                  </a:lnTo>
                  <a:lnTo>
                    <a:pt x="1168539" y="350875"/>
                  </a:lnTo>
                  <a:lnTo>
                    <a:pt x="1259967" y="509244"/>
                  </a:lnTo>
                  <a:lnTo>
                    <a:pt x="1265732" y="519226"/>
                  </a:lnTo>
                  <a:lnTo>
                    <a:pt x="1454708" y="519226"/>
                  </a:lnTo>
                  <a:lnTo>
                    <a:pt x="1547533" y="645706"/>
                  </a:lnTo>
                  <a:lnTo>
                    <a:pt x="1555597" y="639787"/>
                  </a:lnTo>
                  <a:lnTo>
                    <a:pt x="1463205" y="513930"/>
                  </a:lnTo>
                  <a:lnTo>
                    <a:pt x="1557337" y="350875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94" name="object 18" descr=""/>
            <p:cNvPicPr/>
            <p:nvPr/>
          </p:nvPicPr>
          <p:blipFill>
            <a:blip r:embed="rId10"/>
            <a:stretch/>
          </p:blipFill>
          <p:spPr>
            <a:xfrm>
              <a:off x="0" y="570240"/>
              <a:ext cx="196920" cy="1483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5" name="object 19"/>
            <p:cNvSpPr/>
            <p:nvPr/>
          </p:nvSpPr>
          <p:spPr>
            <a:xfrm>
              <a:off x="0" y="258120"/>
              <a:ext cx="199080" cy="280800"/>
            </a:xfrm>
            <a:custGeom>
              <a:avLst/>
              <a:gdLst>
                <a:gd name="textAreaLeft" fmla="*/ 0 w 199080"/>
                <a:gd name="textAreaRight" fmla="*/ 200160 w 199080"/>
                <a:gd name="textAreaTop" fmla="*/ 0 h 280800"/>
                <a:gd name="textAreaBottom" fmla="*/ 281880 h 280800"/>
              </a:gdLst>
              <a:ahLst/>
              <a:rect l="textAreaLeft" t="textAreaTop" r="textAreaRight" b="textAreaBottom"/>
              <a:pathLst>
                <a:path w="200025" h="281940">
                  <a:moveTo>
                    <a:pt x="0" y="0"/>
                  </a:moveTo>
                  <a:lnTo>
                    <a:pt x="117082" y="0"/>
                  </a:lnTo>
                  <a:lnTo>
                    <a:pt x="199460" y="139711"/>
                  </a:lnTo>
                  <a:lnTo>
                    <a:pt x="111536" y="281701"/>
                  </a:lnTo>
                  <a:lnTo>
                    <a:pt x="0" y="281701"/>
                  </a:lnTo>
                  <a:lnTo>
                    <a:pt x="0" y="271707"/>
                  </a:lnTo>
                  <a:lnTo>
                    <a:pt x="105969" y="271707"/>
                  </a:lnTo>
                  <a:lnTo>
                    <a:pt x="187713" y="139711"/>
                  </a:lnTo>
                  <a:lnTo>
                    <a:pt x="187858" y="139711"/>
                  </a:lnTo>
                  <a:lnTo>
                    <a:pt x="111376" y="9993"/>
                  </a:lnTo>
                  <a:lnTo>
                    <a:pt x="0" y="9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6" name="object 20"/>
          <p:cNvSpPr/>
          <p:nvPr/>
        </p:nvSpPr>
        <p:spPr>
          <a:xfrm>
            <a:off x="191520" y="118800"/>
            <a:ext cx="129600" cy="9000"/>
          </a:xfrm>
          <a:custGeom>
            <a:avLst/>
            <a:gdLst>
              <a:gd name="textAreaLeft" fmla="*/ 0 w 129600"/>
              <a:gd name="textAreaRight" fmla="*/ 130680 w 129600"/>
              <a:gd name="textAreaTop" fmla="*/ 0 h 9000"/>
              <a:gd name="textAreaBottom" fmla="*/ 10080 h 9000"/>
            </a:gdLst>
            <a:ahLst/>
            <a:rect l="textAreaLeft" t="textAreaTop" r="textAreaRight" b="textAreaBottom"/>
            <a:pathLst>
              <a:path w="130810" h="10160">
                <a:moveTo>
                  <a:pt x="0" y="0"/>
                </a:moveTo>
                <a:lnTo>
                  <a:pt x="130707" y="0"/>
                </a:lnTo>
                <a:lnTo>
                  <a:pt x="130707" y="9993"/>
                </a:lnTo>
                <a:lnTo>
                  <a:pt x="0" y="9993"/>
                </a:lnTo>
                <a:lnTo>
                  <a:pt x="0" y="0"/>
                </a:lnTo>
                <a:close/>
              </a:path>
            </a:pathLst>
          </a:custGeom>
          <a:solidFill>
            <a:srgbClr val="6b3baa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object 21"/>
          <p:cNvSpPr/>
          <p:nvPr/>
        </p:nvSpPr>
        <p:spPr>
          <a:xfrm>
            <a:off x="109800" y="0"/>
            <a:ext cx="1063800" cy="536760"/>
          </a:xfrm>
          <a:custGeom>
            <a:avLst/>
            <a:gdLst>
              <a:gd name="textAreaLeft" fmla="*/ 0 w 1063800"/>
              <a:gd name="textAreaRight" fmla="*/ 1064880 w 1063800"/>
              <a:gd name="textAreaTop" fmla="*/ 0 h 536760"/>
              <a:gd name="textAreaBottom" fmla="*/ 537840 h 536760"/>
            </a:gdLst>
            <a:ahLst/>
            <a:rect l="textAreaLeft" t="textAreaTop" r="textAreaRight" b="textAreaBottom"/>
            <a:pathLst>
              <a:path w="1064895" h="537845">
                <a:moveTo>
                  <a:pt x="89598" y="123774"/>
                </a:moveTo>
                <a:lnTo>
                  <a:pt x="11798" y="0"/>
                </a:lnTo>
                <a:lnTo>
                  <a:pt x="0" y="0"/>
                </a:lnTo>
                <a:lnTo>
                  <a:pt x="77952" y="124015"/>
                </a:lnTo>
                <a:lnTo>
                  <a:pt x="38" y="260553"/>
                </a:lnTo>
                <a:lnTo>
                  <a:pt x="8724" y="265493"/>
                </a:lnTo>
                <a:lnTo>
                  <a:pt x="89598" y="123774"/>
                </a:lnTo>
                <a:close/>
              </a:path>
              <a:path w="1064895" h="537845">
                <a:moveTo>
                  <a:pt x="1064463" y="219506"/>
                </a:moveTo>
                <a:lnTo>
                  <a:pt x="888606" y="219506"/>
                </a:lnTo>
                <a:lnTo>
                  <a:pt x="781850" y="59474"/>
                </a:lnTo>
                <a:lnTo>
                  <a:pt x="627113" y="59474"/>
                </a:lnTo>
                <a:lnTo>
                  <a:pt x="586143" y="0"/>
                </a:lnTo>
                <a:lnTo>
                  <a:pt x="574014" y="0"/>
                </a:lnTo>
                <a:lnTo>
                  <a:pt x="621868" y="69469"/>
                </a:lnTo>
                <a:lnTo>
                  <a:pt x="776503" y="69469"/>
                </a:lnTo>
                <a:lnTo>
                  <a:pt x="879894" y="224459"/>
                </a:lnTo>
                <a:lnTo>
                  <a:pt x="773112" y="377926"/>
                </a:lnTo>
                <a:lnTo>
                  <a:pt x="881824" y="537552"/>
                </a:lnTo>
                <a:lnTo>
                  <a:pt x="890079" y="531926"/>
                </a:lnTo>
                <a:lnTo>
                  <a:pt x="785241" y="377990"/>
                </a:lnTo>
                <a:lnTo>
                  <a:pt x="888555" y="229501"/>
                </a:lnTo>
                <a:lnTo>
                  <a:pt x="1064463" y="229501"/>
                </a:lnTo>
                <a:lnTo>
                  <a:pt x="1064463" y="219506"/>
                </a:lnTo>
                <a:close/>
              </a:path>
            </a:pathLst>
          </a:custGeom>
          <a:solidFill>
            <a:srgbClr val="6b3baa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object 22"/>
          <p:cNvSpPr/>
          <p:nvPr/>
        </p:nvSpPr>
        <p:spPr>
          <a:xfrm>
            <a:off x="923040" y="4155480"/>
            <a:ext cx="4101120" cy="70380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 anchor="t">
            <a:spAutoFit/>
          </a:bodyPr>
          <a:p>
            <a:pPr marL="149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700" strike="noStrike" u="none">
                <a:solidFill>
                  <a:srgbClr val="f5effb"/>
                </a:solidFill>
                <a:uFillTx/>
                <a:latin typeface="Verdana"/>
              </a:rPr>
              <a:t>Clinical Impact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49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object 23"/>
          <p:cNvSpPr/>
          <p:nvPr/>
        </p:nvSpPr>
        <p:spPr>
          <a:xfrm>
            <a:off x="889200" y="4800960"/>
            <a:ext cx="3469320" cy="15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700" strike="noStrike" u="none">
                <a:solidFill>
                  <a:srgbClr val="111111"/>
                </a:solidFill>
                <a:uFillTx/>
                <a:latin typeface="Lucida Sans Unicode"/>
              </a:rPr>
              <a:t>Enhancing diagnostic accuracy and streamlining patient pathways for better health outcomes.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17000" y="991080"/>
            <a:ext cx="11322360" cy="133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300" strike="noStrike" u="none">
                <a:solidFill>
                  <a:srgbClr val="6b3baa"/>
                </a:solidFill>
                <a:uFillTx/>
                <a:latin typeface="Trebuchet MS"/>
              </a:rPr>
              <a:t>Addressing Real-World Challenges in Kenyan Healthcare</a:t>
            </a:r>
            <a:br>
              <a:rPr sz="4300"/>
            </a:br>
            <a:endParaRPr b="0" lang="en-US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object 26"/>
          <p:cNvSpPr/>
          <p:nvPr/>
        </p:nvSpPr>
        <p:spPr>
          <a:xfrm>
            <a:off x="889200" y="7559640"/>
            <a:ext cx="3714480" cy="22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object 27"/>
          <p:cNvSpPr/>
          <p:nvPr/>
        </p:nvSpPr>
        <p:spPr>
          <a:xfrm>
            <a:off x="6953040" y="4044960"/>
            <a:ext cx="4254120" cy="68868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 anchor="t">
            <a:spAutoFit/>
          </a:bodyPr>
          <a:p>
            <a:pPr marL="813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650" strike="noStrike" u="none">
                <a:solidFill>
                  <a:srgbClr val="f5effb"/>
                </a:solidFill>
                <a:uFillTx/>
                <a:latin typeface="Verdana"/>
              </a:rPr>
              <a:t>Patient Relevance</a:t>
            </a:r>
            <a:endParaRPr b="0" lang="en-US" sz="16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813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object 28"/>
          <p:cNvSpPr/>
          <p:nvPr/>
        </p:nvSpPr>
        <p:spPr>
          <a:xfrm>
            <a:off x="6940080" y="4800600"/>
            <a:ext cx="4068720" cy="12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3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650" strike="noStrike" u="none">
                <a:solidFill>
                  <a:srgbClr val="111111"/>
                </a:solidFill>
                <a:uFillTx/>
                <a:latin typeface="Lucida Sans Unicode"/>
              </a:rPr>
              <a:t>Empowering patients with personalized health data and accessible support features.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3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object 30"/>
          <p:cNvSpPr/>
          <p:nvPr/>
        </p:nvSpPr>
        <p:spPr>
          <a:xfrm>
            <a:off x="6940080" y="7481160"/>
            <a:ext cx="4171680" cy="17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3000"/>
              </a:lnSpc>
              <a:spcBef>
                <a:spcPts val="96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1015920" y="2617560"/>
            <a:ext cx="1095840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Our solution directly tackles critical issues faced by clinicians and patients in Kenya, focusing on improving access, efficiency, and the quality of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1"/>
        </p:blipFill>
        <p:spPr>
          <a:xfrm>
            <a:off x="13258800" y="2286000"/>
            <a:ext cx="4571640" cy="7086240"/>
          </a:xfrm>
          <a:prstGeom prst="rect">
            <a:avLst/>
          </a:prstGeom>
          <a:blipFill rotWithShape="0">
            <a:blip r:embed="rId12"/>
            <a:tile tx="0" ty="0" sx="312272" sy="312272" algn="ctr"/>
          </a:blipFill>
          <a:ln w="3672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object 1" descr=""/>
          <p:cNvPicPr/>
          <p:nvPr/>
        </p:nvPicPr>
        <p:blipFill>
          <a:blip r:embed="rId1"/>
          <a:stretch/>
        </p:blipFill>
        <p:spPr>
          <a:xfrm>
            <a:off x="17263440" y="9756000"/>
            <a:ext cx="90360" cy="9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object 65" descr=""/>
          <p:cNvPicPr/>
          <p:nvPr/>
        </p:nvPicPr>
        <p:blipFill>
          <a:blip r:embed="rId2"/>
          <a:stretch/>
        </p:blipFill>
        <p:spPr>
          <a:xfrm>
            <a:off x="17381160" y="9082440"/>
            <a:ext cx="90000" cy="9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object 71" descr=""/>
          <p:cNvPicPr/>
          <p:nvPr/>
        </p:nvPicPr>
        <p:blipFill>
          <a:blip r:embed="rId3"/>
          <a:stretch/>
        </p:blipFill>
        <p:spPr>
          <a:xfrm>
            <a:off x="18132120" y="892944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object 72" descr=""/>
          <p:cNvPicPr/>
          <p:nvPr/>
        </p:nvPicPr>
        <p:blipFill>
          <a:blip r:embed="rId4"/>
          <a:stretch/>
        </p:blipFill>
        <p:spPr>
          <a:xfrm>
            <a:off x="17878680" y="9756000"/>
            <a:ext cx="90360" cy="9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object 73" descr=""/>
          <p:cNvPicPr/>
          <p:nvPr/>
        </p:nvPicPr>
        <p:blipFill>
          <a:blip r:embed="rId5"/>
          <a:stretch/>
        </p:blipFill>
        <p:spPr>
          <a:xfrm>
            <a:off x="1510920" y="113184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object 74" descr=""/>
          <p:cNvPicPr/>
          <p:nvPr/>
        </p:nvPicPr>
        <p:blipFill>
          <a:blip r:embed="rId6"/>
          <a:stretch/>
        </p:blipFill>
        <p:spPr>
          <a:xfrm>
            <a:off x="955080" y="83988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object 75" descr=""/>
          <p:cNvPicPr/>
          <p:nvPr/>
        </p:nvPicPr>
        <p:blipFill>
          <a:blip r:embed="rId7"/>
          <a:stretch/>
        </p:blipFill>
        <p:spPr>
          <a:xfrm>
            <a:off x="933840" y="1126800"/>
            <a:ext cx="90360" cy="8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object 76" descr=""/>
          <p:cNvPicPr/>
          <p:nvPr/>
        </p:nvPicPr>
        <p:blipFill>
          <a:blip r:embed="rId8"/>
          <a:stretch/>
        </p:blipFill>
        <p:spPr>
          <a:xfrm>
            <a:off x="338760" y="999000"/>
            <a:ext cx="80280" cy="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object 77" descr=""/>
          <p:cNvPicPr/>
          <p:nvPr/>
        </p:nvPicPr>
        <p:blipFill>
          <a:blip r:embed="rId9"/>
          <a:stretch/>
        </p:blipFill>
        <p:spPr>
          <a:xfrm>
            <a:off x="317160" y="78120"/>
            <a:ext cx="90360" cy="903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16" name="object 78"/>
          <p:cNvGrpSpPr/>
          <p:nvPr/>
        </p:nvGrpSpPr>
        <p:grpSpPr>
          <a:xfrm>
            <a:off x="0" y="258120"/>
            <a:ext cx="1556640" cy="916560"/>
            <a:chOff x="0" y="258120"/>
            <a:chExt cx="1556640" cy="916560"/>
          </a:xfrm>
        </p:grpSpPr>
        <p:sp>
          <p:nvSpPr>
            <p:cNvPr id="117" name="object 79"/>
            <p:cNvSpPr/>
            <p:nvPr/>
          </p:nvSpPr>
          <p:spPr>
            <a:xfrm>
              <a:off x="0" y="529920"/>
              <a:ext cx="1556640" cy="644760"/>
            </a:xfrm>
            <a:custGeom>
              <a:avLst/>
              <a:gdLst>
                <a:gd name="textAreaLeft" fmla="*/ 0 w 1556640"/>
                <a:gd name="textAreaRight" fmla="*/ 1557720 w 1556640"/>
                <a:gd name="textAreaTop" fmla="*/ 0 h 644760"/>
                <a:gd name="textAreaBottom" fmla="*/ 645840 h 644760"/>
              </a:gdLst>
              <a:ahLst/>
              <a:rect l="textAreaLeft" t="textAreaTop" r="textAreaRight" b="textAreaBottom"/>
              <a:pathLst>
                <a:path w="1557655" h="645794">
                  <a:moveTo>
                    <a:pt x="1557337" y="350875"/>
                  </a:moveTo>
                  <a:lnTo>
                    <a:pt x="1545805" y="330911"/>
                  </a:lnTo>
                  <a:lnTo>
                    <a:pt x="1545805" y="350875"/>
                  </a:lnTo>
                  <a:lnTo>
                    <a:pt x="1454378" y="509244"/>
                  </a:lnTo>
                  <a:lnTo>
                    <a:pt x="1271511" y="509244"/>
                  </a:lnTo>
                  <a:lnTo>
                    <a:pt x="1180084" y="350875"/>
                  </a:lnTo>
                  <a:lnTo>
                    <a:pt x="1271511" y="192493"/>
                  </a:lnTo>
                  <a:lnTo>
                    <a:pt x="1454378" y="192493"/>
                  </a:lnTo>
                  <a:lnTo>
                    <a:pt x="1545805" y="350875"/>
                  </a:lnTo>
                  <a:lnTo>
                    <a:pt x="1545805" y="330911"/>
                  </a:lnTo>
                  <a:lnTo>
                    <a:pt x="1460144" y="182511"/>
                  </a:lnTo>
                  <a:lnTo>
                    <a:pt x="1271651" y="182511"/>
                  </a:lnTo>
                  <a:lnTo>
                    <a:pt x="1177340" y="0"/>
                  </a:lnTo>
                  <a:lnTo>
                    <a:pt x="992924" y="0"/>
                  </a:lnTo>
                  <a:lnTo>
                    <a:pt x="886142" y="182511"/>
                  </a:lnTo>
                  <a:lnTo>
                    <a:pt x="713549" y="182511"/>
                  </a:lnTo>
                  <a:lnTo>
                    <a:pt x="625932" y="345871"/>
                  </a:lnTo>
                  <a:lnTo>
                    <a:pt x="456882" y="345871"/>
                  </a:lnTo>
                  <a:lnTo>
                    <a:pt x="380225" y="182511"/>
                  </a:lnTo>
                  <a:lnTo>
                    <a:pt x="190449" y="182511"/>
                  </a:lnTo>
                  <a:lnTo>
                    <a:pt x="113792" y="345871"/>
                  </a:lnTo>
                  <a:lnTo>
                    <a:pt x="0" y="345871"/>
                  </a:lnTo>
                  <a:lnTo>
                    <a:pt x="0" y="355866"/>
                  </a:lnTo>
                  <a:lnTo>
                    <a:pt x="120129" y="355866"/>
                  </a:lnTo>
                  <a:lnTo>
                    <a:pt x="196799" y="192493"/>
                  </a:lnTo>
                  <a:lnTo>
                    <a:pt x="373875" y="192493"/>
                  </a:lnTo>
                  <a:lnTo>
                    <a:pt x="448183" y="350862"/>
                  </a:lnTo>
                  <a:lnTo>
                    <a:pt x="372529" y="512102"/>
                  </a:lnTo>
                  <a:lnTo>
                    <a:pt x="381584" y="516356"/>
                  </a:lnTo>
                  <a:lnTo>
                    <a:pt x="456882" y="355866"/>
                  </a:lnTo>
                  <a:lnTo>
                    <a:pt x="625792" y="355866"/>
                  </a:lnTo>
                  <a:lnTo>
                    <a:pt x="705205" y="519226"/>
                  </a:lnTo>
                  <a:lnTo>
                    <a:pt x="886421" y="519226"/>
                  </a:lnTo>
                  <a:lnTo>
                    <a:pt x="951903" y="612368"/>
                  </a:lnTo>
                  <a:lnTo>
                    <a:pt x="960081" y="606628"/>
                  </a:lnTo>
                  <a:lnTo>
                    <a:pt x="891616" y="509231"/>
                  </a:lnTo>
                  <a:lnTo>
                    <a:pt x="711454" y="509231"/>
                  </a:lnTo>
                  <a:lnTo>
                    <a:pt x="634542" y="350977"/>
                  </a:lnTo>
                  <a:lnTo>
                    <a:pt x="719518" y="192493"/>
                  </a:lnTo>
                  <a:lnTo>
                    <a:pt x="886307" y="192493"/>
                  </a:lnTo>
                  <a:lnTo>
                    <a:pt x="991616" y="353606"/>
                  </a:lnTo>
                  <a:lnTo>
                    <a:pt x="999972" y="348145"/>
                  </a:lnTo>
                  <a:lnTo>
                    <a:pt x="894892" y="187363"/>
                  </a:lnTo>
                  <a:lnTo>
                    <a:pt x="998651" y="9994"/>
                  </a:lnTo>
                  <a:lnTo>
                    <a:pt x="1171270" y="9994"/>
                  </a:lnTo>
                  <a:lnTo>
                    <a:pt x="1262926" y="187375"/>
                  </a:lnTo>
                  <a:lnTo>
                    <a:pt x="1259967" y="192493"/>
                  </a:lnTo>
                  <a:lnTo>
                    <a:pt x="1168539" y="350875"/>
                  </a:lnTo>
                  <a:lnTo>
                    <a:pt x="1259967" y="509244"/>
                  </a:lnTo>
                  <a:lnTo>
                    <a:pt x="1265732" y="519226"/>
                  </a:lnTo>
                  <a:lnTo>
                    <a:pt x="1454708" y="519226"/>
                  </a:lnTo>
                  <a:lnTo>
                    <a:pt x="1547533" y="645706"/>
                  </a:lnTo>
                  <a:lnTo>
                    <a:pt x="1555597" y="639787"/>
                  </a:lnTo>
                  <a:lnTo>
                    <a:pt x="1463205" y="513930"/>
                  </a:lnTo>
                  <a:lnTo>
                    <a:pt x="1557337" y="350875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118" name="object 80" descr=""/>
            <p:cNvPicPr/>
            <p:nvPr/>
          </p:nvPicPr>
          <p:blipFill>
            <a:blip r:embed="rId10"/>
            <a:stretch/>
          </p:blipFill>
          <p:spPr>
            <a:xfrm>
              <a:off x="0" y="570240"/>
              <a:ext cx="196920" cy="1483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19" name="object 81"/>
            <p:cNvSpPr/>
            <p:nvPr/>
          </p:nvSpPr>
          <p:spPr>
            <a:xfrm>
              <a:off x="0" y="258120"/>
              <a:ext cx="199080" cy="280800"/>
            </a:xfrm>
            <a:custGeom>
              <a:avLst/>
              <a:gdLst>
                <a:gd name="textAreaLeft" fmla="*/ 0 w 199080"/>
                <a:gd name="textAreaRight" fmla="*/ 200160 w 199080"/>
                <a:gd name="textAreaTop" fmla="*/ 0 h 280800"/>
                <a:gd name="textAreaBottom" fmla="*/ 281880 h 280800"/>
              </a:gdLst>
              <a:ahLst/>
              <a:rect l="textAreaLeft" t="textAreaTop" r="textAreaRight" b="textAreaBottom"/>
              <a:pathLst>
                <a:path w="200025" h="281940">
                  <a:moveTo>
                    <a:pt x="0" y="0"/>
                  </a:moveTo>
                  <a:lnTo>
                    <a:pt x="117082" y="0"/>
                  </a:lnTo>
                  <a:lnTo>
                    <a:pt x="199460" y="139711"/>
                  </a:lnTo>
                  <a:lnTo>
                    <a:pt x="111536" y="281701"/>
                  </a:lnTo>
                  <a:lnTo>
                    <a:pt x="0" y="281701"/>
                  </a:lnTo>
                  <a:lnTo>
                    <a:pt x="0" y="271707"/>
                  </a:lnTo>
                  <a:lnTo>
                    <a:pt x="105969" y="271707"/>
                  </a:lnTo>
                  <a:lnTo>
                    <a:pt x="187713" y="139711"/>
                  </a:lnTo>
                  <a:lnTo>
                    <a:pt x="187858" y="139711"/>
                  </a:lnTo>
                  <a:lnTo>
                    <a:pt x="111376" y="9993"/>
                  </a:lnTo>
                  <a:lnTo>
                    <a:pt x="0" y="9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0" name="object 82"/>
          <p:cNvSpPr/>
          <p:nvPr/>
        </p:nvSpPr>
        <p:spPr>
          <a:xfrm>
            <a:off x="191520" y="118800"/>
            <a:ext cx="129600" cy="9000"/>
          </a:xfrm>
          <a:custGeom>
            <a:avLst/>
            <a:gdLst>
              <a:gd name="textAreaLeft" fmla="*/ 0 w 129600"/>
              <a:gd name="textAreaRight" fmla="*/ 130680 w 129600"/>
              <a:gd name="textAreaTop" fmla="*/ 0 h 9000"/>
              <a:gd name="textAreaBottom" fmla="*/ 10080 h 9000"/>
            </a:gdLst>
            <a:ahLst/>
            <a:rect l="textAreaLeft" t="textAreaTop" r="textAreaRight" b="textAreaBottom"/>
            <a:pathLst>
              <a:path w="130810" h="10160">
                <a:moveTo>
                  <a:pt x="0" y="0"/>
                </a:moveTo>
                <a:lnTo>
                  <a:pt x="130707" y="0"/>
                </a:lnTo>
                <a:lnTo>
                  <a:pt x="130707" y="9993"/>
                </a:lnTo>
                <a:lnTo>
                  <a:pt x="0" y="9993"/>
                </a:lnTo>
                <a:lnTo>
                  <a:pt x="0" y="0"/>
                </a:lnTo>
                <a:close/>
              </a:path>
            </a:pathLst>
          </a:custGeom>
          <a:solidFill>
            <a:srgbClr val="6b3baa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object 83"/>
          <p:cNvSpPr/>
          <p:nvPr/>
        </p:nvSpPr>
        <p:spPr>
          <a:xfrm>
            <a:off x="109800" y="0"/>
            <a:ext cx="1063800" cy="536760"/>
          </a:xfrm>
          <a:custGeom>
            <a:avLst/>
            <a:gdLst>
              <a:gd name="textAreaLeft" fmla="*/ 0 w 1063800"/>
              <a:gd name="textAreaRight" fmla="*/ 1064880 w 1063800"/>
              <a:gd name="textAreaTop" fmla="*/ 0 h 536760"/>
              <a:gd name="textAreaBottom" fmla="*/ 537840 h 536760"/>
            </a:gdLst>
            <a:ahLst/>
            <a:rect l="textAreaLeft" t="textAreaTop" r="textAreaRight" b="textAreaBottom"/>
            <a:pathLst>
              <a:path w="1064895" h="537845">
                <a:moveTo>
                  <a:pt x="89598" y="123774"/>
                </a:moveTo>
                <a:lnTo>
                  <a:pt x="11798" y="0"/>
                </a:lnTo>
                <a:lnTo>
                  <a:pt x="0" y="0"/>
                </a:lnTo>
                <a:lnTo>
                  <a:pt x="77952" y="124015"/>
                </a:lnTo>
                <a:lnTo>
                  <a:pt x="38" y="260553"/>
                </a:lnTo>
                <a:lnTo>
                  <a:pt x="8724" y="265493"/>
                </a:lnTo>
                <a:lnTo>
                  <a:pt x="89598" y="123774"/>
                </a:lnTo>
                <a:close/>
              </a:path>
              <a:path w="1064895" h="537845">
                <a:moveTo>
                  <a:pt x="1064463" y="219506"/>
                </a:moveTo>
                <a:lnTo>
                  <a:pt x="888606" y="219506"/>
                </a:lnTo>
                <a:lnTo>
                  <a:pt x="781850" y="59474"/>
                </a:lnTo>
                <a:lnTo>
                  <a:pt x="627113" y="59474"/>
                </a:lnTo>
                <a:lnTo>
                  <a:pt x="586143" y="0"/>
                </a:lnTo>
                <a:lnTo>
                  <a:pt x="574014" y="0"/>
                </a:lnTo>
                <a:lnTo>
                  <a:pt x="621868" y="69469"/>
                </a:lnTo>
                <a:lnTo>
                  <a:pt x="776503" y="69469"/>
                </a:lnTo>
                <a:lnTo>
                  <a:pt x="879894" y="224459"/>
                </a:lnTo>
                <a:lnTo>
                  <a:pt x="773112" y="377926"/>
                </a:lnTo>
                <a:lnTo>
                  <a:pt x="881824" y="537552"/>
                </a:lnTo>
                <a:lnTo>
                  <a:pt x="890079" y="531926"/>
                </a:lnTo>
                <a:lnTo>
                  <a:pt x="785241" y="377990"/>
                </a:lnTo>
                <a:lnTo>
                  <a:pt x="888555" y="229501"/>
                </a:lnTo>
                <a:lnTo>
                  <a:pt x="1064463" y="229501"/>
                </a:lnTo>
                <a:lnTo>
                  <a:pt x="1064463" y="219506"/>
                </a:lnTo>
                <a:close/>
              </a:path>
            </a:pathLst>
          </a:custGeom>
          <a:solidFill>
            <a:srgbClr val="6b3baa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object 84"/>
          <p:cNvSpPr/>
          <p:nvPr/>
        </p:nvSpPr>
        <p:spPr>
          <a:xfrm>
            <a:off x="11443320" y="3639600"/>
            <a:ext cx="4101120" cy="70380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 anchor="t">
            <a:spAutoFit/>
          </a:bodyPr>
          <a:p>
            <a:pPr marL="149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700" strike="noStrike" u="none">
                <a:solidFill>
                  <a:srgbClr val="f5effb"/>
                </a:solidFill>
                <a:uFillTx/>
                <a:latin typeface="Verdana"/>
              </a:rPr>
              <a:t>Clinical Impact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49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object 85"/>
          <p:cNvSpPr/>
          <p:nvPr/>
        </p:nvSpPr>
        <p:spPr>
          <a:xfrm>
            <a:off x="11389320" y="4423680"/>
            <a:ext cx="6212520" cy="53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-2160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1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Personal Health Metrics</a:t>
            </a:r>
            <a:r>
              <a:rPr b="0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: Comprehensive view of vital signs, activity levels, and risk scores.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-2160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1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Test Results Access</a:t>
            </a:r>
            <a:r>
              <a:rPr b="0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: Secure and timely access to all laboratory and diagnostic results.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-2160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1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Support Features</a:t>
            </a:r>
            <a:r>
              <a:rPr b="0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: Consultation groups and a nearby hospital locator for immediate assistance.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-2160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1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Profile &amp; History</a:t>
            </a:r>
            <a:r>
              <a:rPr b="0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: Easy management of personal profiles and access to historical health data for continuity of care.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429000" y="914400"/>
            <a:ext cx="11322360" cy="133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6b3baa"/>
                </a:solidFill>
                <a:uFillTx/>
                <a:latin typeface="Trebuchet MS"/>
              </a:rPr>
              <a:t>Patient Dashboard: Empowering Individuals</a:t>
            </a:r>
            <a:br>
              <a:rPr sz="2200"/>
            </a:br>
            <a:br>
              <a:rPr sz="4400"/>
            </a:b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object 86"/>
          <p:cNvSpPr/>
          <p:nvPr/>
        </p:nvSpPr>
        <p:spPr>
          <a:xfrm>
            <a:off x="889200" y="7559640"/>
            <a:ext cx="3714480" cy="22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object 88"/>
          <p:cNvSpPr/>
          <p:nvPr/>
        </p:nvSpPr>
        <p:spPr>
          <a:xfrm>
            <a:off x="6940080" y="4800600"/>
            <a:ext cx="406872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3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object 89"/>
          <p:cNvSpPr/>
          <p:nvPr/>
        </p:nvSpPr>
        <p:spPr>
          <a:xfrm>
            <a:off x="6940080" y="7481160"/>
            <a:ext cx="4171680" cy="17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object 90"/>
          <p:cNvSpPr/>
          <p:nvPr/>
        </p:nvSpPr>
        <p:spPr>
          <a:xfrm>
            <a:off x="3200400" y="2393280"/>
            <a:ext cx="12801240" cy="12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111111"/>
                </a:solidFill>
                <a:uFillTx/>
                <a:latin typeface="Lucida Sans Unicode"/>
              </a:rPr>
              <a:t>The Patient Dashboard is designed to put health information directly into the hands of individuals, fostering proactive health management and engagement.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1"/>
        </p:blipFill>
        <p:spPr>
          <a:xfrm>
            <a:off x="1318320" y="3455640"/>
            <a:ext cx="9865800" cy="6571440"/>
          </a:xfrm>
          <a:prstGeom prst="rect">
            <a:avLst/>
          </a:prstGeom>
          <a:blipFill rotWithShape="0">
            <a:blip r:embed="rId12"/>
            <a:tile tx="0" ty="0" sx="312272" sy="312272" algn="ctr"/>
          </a:blipFill>
          <a:ln w="3672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0" y="1974240"/>
            <a:ext cx="13488120" cy="778680"/>
          </a:xfrm>
          <a:custGeom>
            <a:avLst/>
            <a:gdLst>
              <a:gd name="textAreaLeft" fmla="*/ 0 w 13488120"/>
              <a:gd name="textAreaRight" fmla="*/ 13489200 w 13488120"/>
              <a:gd name="textAreaTop" fmla="*/ 0 h 778680"/>
              <a:gd name="textAreaBottom" fmla="*/ 779760 h 778680"/>
            </a:gdLst>
            <a:ahLst/>
            <a:rect l="textAreaLeft" t="textAreaTop" r="textAreaRight" b="textAreaBottom"/>
            <a:pathLst>
              <a:path w="13489305" h="779780">
                <a:moveTo>
                  <a:pt x="13365187" y="779736"/>
                </a:moveTo>
                <a:lnTo>
                  <a:pt x="0" y="779736"/>
                </a:lnTo>
                <a:lnTo>
                  <a:pt x="0" y="0"/>
                </a:lnTo>
                <a:lnTo>
                  <a:pt x="13365187" y="0"/>
                </a:lnTo>
                <a:lnTo>
                  <a:pt x="13389456" y="2401"/>
                </a:lnTo>
                <a:lnTo>
                  <a:pt x="13433885" y="20804"/>
                </a:lnTo>
                <a:lnTo>
                  <a:pt x="13468208" y="55126"/>
                </a:lnTo>
                <a:lnTo>
                  <a:pt x="13486611" y="99555"/>
                </a:lnTo>
                <a:lnTo>
                  <a:pt x="13489012" y="123824"/>
                </a:lnTo>
                <a:lnTo>
                  <a:pt x="13489012" y="655911"/>
                </a:lnTo>
                <a:lnTo>
                  <a:pt x="13479586" y="703296"/>
                </a:lnTo>
                <a:lnTo>
                  <a:pt x="13452744" y="743468"/>
                </a:lnTo>
                <a:lnTo>
                  <a:pt x="13412572" y="770310"/>
                </a:lnTo>
                <a:lnTo>
                  <a:pt x="13365187" y="779736"/>
                </a:lnTo>
                <a:close/>
              </a:path>
            </a:pathLst>
          </a:custGeom>
          <a:solidFill>
            <a:srgbClr val="f5eff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920600"/>
          </a:xfrm>
          <a:prstGeom prst="rect">
            <a:avLst/>
          </a:prstGeom>
          <a:noFill/>
          <a:ln w="0">
            <a:noFill/>
          </a:ln>
        </p:spPr>
        <p:txBody>
          <a:bodyPr lIns="0" rIns="0" tIns="351360" bIns="0" anchor="t">
            <a:noAutofit/>
          </a:bodyPr>
          <a:p>
            <a:pPr marL="313560"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5150" strike="noStrike" u="none">
                <a:solidFill>
                  <a:srgbClr val="6b3baa"/>
                </a:solidFill>
                <a:uFillTx/>
                <a:latin typeface="Trebuchet MS"/>
              </a:rPr>
              <a:t>Doctor/Clinician Dashboard: Streamlining Operations</a:t>
            </a:r>
            <a:br>
              <a:rPr sz="5150"/>
            </a:br>
            <a:endParaRPr b="0" lang="en-US" sz="5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object 5"/>
          <p:cNvSpPr/>
          <p:nvPr/>
        </p:nvSpPr>
        <p:spPr>
          <a:xfrm>
            <a:off x="4343400" y="6952320"/>
            <a:ext cx="4114440" cy="123228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8164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pc="91" strike="noStrike" u="none">
                <a:solidFill>
                  <a:srgbClr val="ffffff"/>
                </a:solidFill>
                <a:uFillTx/>
                <a:latin typeface="Trebuchet MS"/>
              </a:rPr>
              <a:t>Resource Efficiency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8164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object 7"/>
          <p:cNvSpPr/>
          <p:nvPr/>
        </p:nvSpPr>
        <p:spPr>
          <a:xfrm>
            <a:off x="10058400" y="6629400"/>
            <a:ext cx="4343040" cy="123228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881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Trebuchet MS"/>
              </a:rPr>
              <a:t>Upcoming Appointments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881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object 10"/>
          <p:cNvSpPr/>
          <p:nvPr/>
        </p:nvSpPr>
        <p:spPr>
          <a:xfrm>
            <a:off x="4343400" y="4329720"/>
            <a:ext cx="3885840" cy="92736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Arial"/>
              </a:rPr>
              <a:t>Total Patients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object 12"/>
          <p:cNvSpPr/>
          <p:nvPr/>
        </p:nvSpPr>
        <p:spPr>
          <a:xfrm rot="21595800">
            <a:off x="10046880" y="4114800"/>
            <a:ext cx="3897360" cy="1232280"/>
          </a:xfrm>
          <a:prstGeom prst="rect">
            <a:avLst/>
          </a:prstGeom>
          <a:solidFill>
            <a:srgbClr val="6b3b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pc="45" strike="noStrike" u="none">
                <a:solidFill>
                  <a:srgbClr val="ffffff"/>
                </a:solidFill>
                <a:uFillTx/>
                <a:latin typeface="Trebuchet MS"/>
              </a:rPr>
              <a:t>High-Risk Cases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object 15"/>
          <p:cNvSpPr/>
          <p:nvPr/>
        </p:nvSpPr>
        <p:spPr>
          <a:xfrm>
            <a:off x="12763800" y="8808120"/>
            <a:ext cx="423072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object 16"/>
          <p:cNvSpPr/>
          <p:nvPr/>
        </p:nvSpPr>
        <p:spPr>
          <a:xfrm>
            <a:off x="4285800" y="2952720"/>
            <a:ext cx="10344240" cy="11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The Doctor/Clinician Dashboard provides a centralized, intuitive interface for healthcare professionals to manage patients, resources, and critical data efficiently.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object 87"/>
          <p:cNvSpPr/>
          <p:nvPr/>
        </p:nvSpPr>
        <p:spPr>
          <a:xfrm>
            <a:off x="4343400" y="5257800"/>
            <a:ext cx="3469320" cy="25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111111"/>
                </a:solidFill>
                <a:uFillTx/>
                <a:latin typeface="Lucida Sans Unicode"/>
              </a:rPr>
              <a:t>Overview of active patient count.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object 91"/>
          <p:cNvSpPr/>
          <p:nvPr/>
        </p:nvSpPr>
        <p:spPr>
          <a:xfrm>
            <a:off x="9372600" y="5357520"/>
            <a:ext cx="6629040" cy="21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111111"/>
                </a:solidFill>
                <a:uFillTx/>
                <a:latin typeface="Lucida Sans Unicode"/>
              </a:rPr>
              <a:t>Identify patients requiring immediate attention.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object 92"/>
          <p:cNvSpPr/>
          <p:nvPr/>
        </p:nvSpPr>
        <p:spPr>
          <a:xfrm>
            <a:off x="4343400" y="8458200"/>
            <a:ext cx="4368240" cy="15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111111"/>
                </a:solidFill>
                <a:uFillTx/>
                <a:latin typeface="Lucida Sans Unicode"/>
              </a:rPr>
              <a:t>Key metrics on facility and staff utilization.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object 93"/>
          <p:cNvSpPr/>
          <p:nvPr/>
        </p:nvSpPr>
        <p:spPr>
          <a:xfrm>
            <a:off x="9829800" y="8107920"/>
            <a:ext cx="5714640" cy="18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111111"/>
                </a:solidFill>
                <a:uFillTx/>
                <a:latin typeface="Lucida Sans Unicode"/>
              </a:rPr>
              <a:t>Daily and weekly schedule at a glance.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5160"/>
          </a:xfrm>
          <a:prstGeom prst="rect">
            <a:avLst/>
          </a:prstGeom>
          <a:noFill/>
          <a:ln w="0">
            <a:noFill/>
          </a:ln>
        </p:spPr>
        <p:txBody>
          <a:bodyPr lIns="0" rIns="0" tIns="568800" bIns="0" anchor="t">
            <a:noAutofit/>
          </a:bodyPr>
          <a:p>
            <a:pPr marL="313560"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5150" strike="noStrike" u="none">
                <a:solidFill>
                  <a:srgbClr val="6b3baa"/>
                </a:solidFill>
                <a:uFillTx/>
                <a:latin typeface="Trebuchet MS"/>
              </a:rPr>
              <a:t>Advanced Predictive Analytics: Technical Innovation</a:t>
            </a:r>
            <a:br>
              <a:rPr sz="5150"/>
            </a:br>
            <a:endParaRPr b="0" lang="en-US" sz="5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object 7"/>
          <p:cNvSpPr/>
          <p:nvPr/>
        </p:nvSpPr>
        <p:spPr>
          <a:xfrm>
            <a:off x="2837160" y="2570760"/>
            <a:ext cx="1224288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89360" indent="-19774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object 8"/>
          <p:cNvSpPr/>
          <p:nvPr/>
        </p:nvSpPr>
        <p:spPr>
          <a:xfrm>
            <a:off x="2971800" y="2514600"/>
            <a:ext cx="13944240" cy="1617840"/>
          </a:xfrm>
          <a:prstGeom prst="rect">
            <a:avLst/>
          </a:prstGeom>
          <a:solidFill>
            <a:srgbClr val="f5eff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3080" bIns="0" anchor="t">
            <a:spAutoFit/>
          </a:bodyPr>
          <a:p>
            <a:pPr marL="1989360" indent="-197748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000" spc="105" strike="noStrike" u="none">
                <a:solidFill>
                  <a:srgbClr val="111111"/>
                </a:solidFill>
                <a:uFillTx/>
                <a:latin typeface="Lucida Sans Unicode"/>
              </a:rPr>
              <a:t>Our system incorporates cutting-edge machine learning for enhanced diagnostic accuracy and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89360" indent="-197748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000" spc="105" strike="noStrike" u="none">
                <a:solidFill>
                  <a:srgbClr val="111111"/>
                </a:solidFill>
                <a:uFillTx/>
                <a:latin typeface="Lucida Sans Unicode"/>
              </a:rPr>
              <a:t>operational foresight.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89360" indent="-19774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5" name="object 12"/>
          <p:cNvGrpSpPr/>
          <p:nvPr/>
        </p:nvGrpSpPr>
        <p:grpSpPr>
          <a:xfrm>
            <a:off x="9932040" y="4121280"/>
            <a:ext cx="5714280" cy="874440"/>
            <a:chOff x="9932040" y="4121280"/>
            <a:chExt cx="5714280" cy="874440"/>
          </a:xfrm>
        </p:grpSpPr>
        <p:sp>
          <p:nvSpPr>
            <p:cNvPr id="146" name="object 13"/>
            <p:cNvSpPr/>
            <p:nvPr/>
          </p:nvSpPr>
          <p:spPr>
            <a:xfrm>
              <a:off x="9932040" y="4121280"/>
              <a:ext cx="5714280" cy="874440"/>
            </a:xfrm>
            <a:custGeom>
              <a:avLst/>
              <a:gdLst>
                <a:gd name="textAreaLeft" fmla="*/ 0 w 5714280"/>
                <a:gd name="textAreaRight" fmla="*/ 5715360 w 5714280"/>
                <a:gd name="textAreaTop" fmla="*/ 0 h 874440"/>
                <a:gd name="textAreaBottom" fmla="*/ 875520 h 874440"/>
              </a:gdLst>
              <a:ahLst/>
              <a:rect l="textAreaLeft" t="textAreaTop" r="textAreaRight" b="textAreaBottom"/>
              <a:pathLst>
                <a:path w="3155315" h="475614">
                  <a:moveTo>
                    <a:pt x="3154924" y="475094"/>
                  </a:moveTo>
                  <a:lnTo>
                    <a:pt x="0" y="475094"/>
                  </a:lnTo>
                  <a:lnTo>
                    <a:pt x="0" y="0"/>
                  </a:lnTo>
                  <a:lnTo>
                    <a:pt x="3154924" y="0"/>
                  </a:lnTo>
                  <a:lnTo>
                    <a:pt x="3154924" y="475094"/>
                  </a:lnTo>
                  <a:close/>
                </a:path>
              </a:pathLst>
            </a:custGeom>
            <a:solidFill>
              <a:srgbClr val="6b3b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en-US" sz="2800" strike="noStrike" u="none">
                  <a:solidFill>
                    <a:srgbClr val="ffffff"/>
                  </a:solidFill>
                  <a:uFillTx/>
                  <a:latin typeface="Arial"/>
                </a:rPr>
                <a:t>Demand Forecasting</a:t>
              </a:r>
              <a:endParaRPr b="0" lang="en-US" sz="28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7" name="object 17"/>
          <p:cNvSpPr/>
          <p:nvPr/>
        </p:nvSpPr>
        <p:spPr>
          <a:xfrm>
            <a:off x="9817560" y="5163840"/>
            <a:ext cx="6853680" cy="11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Arial"/>
              </a:rPr>
              <a:t>Leveraging XGBoost to accurately predict demand for medical resources, reducing waste and ensuring availability.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8" name="object 24"/>
          <p:cNvGrpSpPr/>
          <p:nvPr/>
        </p:nvGrpSpPr>
        <p:grpSpPr>
          <a:xfrm>
            <a:off x="2514600" y="4155120"/>
            <a:ext cx="5714640" cy="817200"/>
            <a:chOff x="2514600" y="4155120"/>
            <a:chExt cx="5714640" cy="817200"/>
          </a:xfrm>
        </p:grpSpPr>
        <p:sp>
          <p:nvSpPr>
            <p:cNvPr id="149" name="object 25"/>
            <p:cNvSpPr/>
            <p:nvPr/>
          </p:nvSpPr>
          <p:spPr>
            <a:xfrm>
              <a:off x="2514600" y="4155120"/>
              <a:ext cx="5714640" cy="817200"/>
            </a:xfrm>
            <a:custGeom>
              <a:avLst/>
              <a:gdLst>
                <a:gd name="textAreaLeft" fmla="*/ 0 w 5714640"/>
                <a:gd name="textAreaRight" fmla="*/ 5716080 w 5714640"/>
                <a:gd name="textAreaTop" fmla="*/ 0 h 817200"/>
                <a:gd name="textAreaBottom" fmla="*/ 818280 h 817200"/>
              </a:gdLst>
              <a:ahLst/>
              <a:rect l="textAreaLeft" t="textAreaTop" r="textAreaRight" b="textAreaBottom"/>
              <a:pathLst>
                <a:path w="2778760" h="475614">
                  <a:moveTo>
                    <a:pt x="2778189" y="475094"/>
                  </a:moveTo>
                  <a:lnTo>
                    <a:pt x="0" y="475094"/>
                  </a:lnTo>
                  <a:lnTo>
                    <a:pt x="0" y="0"/>
                  </a:lnTo>
                  <a:lnTo>
                    <a:pt x="2778189" y="0"/>
                  </a:lnTo>
                  <a:lnTo>
                    <a:pt x="2778189" y="475094"/>
                  </a:lnTo>
                  <a:close/>
                </a:path>
              </a:pathLst>
            </a:custGeom>
            <a:solidFill>
              <a:srgbClr val="6b3b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50" name="object 29"/>
          <p:cNvSpPr/>
          <p:nvPr/>
        </p:nvSpPr>
        <p:spPr>
          <a:xfrm>
            <a:off x="2502000" y="5090400"/>
            <a:ext cx="6347520" cy="15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Arial"/>
              </a:rPr>
              <a:t>Utilizing a Random Forest model for early cervical cancer prediction, improving early detection rates and patient outcomes.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</p:blipFill>
        <p:spPr>
          <a:xfrm>
            <a:off x="2541240" y="4155120"/>
            <a:ext cx="887400" cy="779040"/>
          </a:xfrm>
          <a:prstGeom prst="rect">
            <a:avLst/>
          </a:prstGeom>
          <a:blipFill rotWithShape="0">
            <a:blip r:embed="rId2"/>
            <a:tile tx="0" ty="0" sx="312272" sy="312272" algn="ctr"/>
          </a:blipFill>
          <a:ln w="36720">
            <a:noFill/>
          </a:ln>
        </p:spPr>
      </p:pic>
      <p:sp>
        <p:nvSpPr>
          <p:cNvPr id="152" name=""/>
          <p:cNvSpPr/>
          <p:nvPr/>
        </p:nvSpPr>
        <p:spPr>
          <a:xfrm>
            <a:off x="3429000" y="3886200"/>
            <a:ext cx="4343040" cy="168444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trike="noStrike" u="none" baseline="33000">
                <a:solidFill>
                  <a:srgbClr val="ffffd7"/>
                </a:solidFill>
                <a:uFillTx/>
                <a:latin typeface="Arial"/>
              </a:rPr>
              <a:t>Risk Assessment Engine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3"/>
        </p:blipFill>
        <p:spPr>
          <a:xfrm flipH="1" rot="5448600">
            <a:off x="10026360" y="3929040"/>
            <a:ext cx="738720" cy="1305000"/>
          </a:xfrm>
          <a:prstGeom prst="rect">
            <a:avLst/>
          </a:prstGeom>
          <a:blipFill rotWithShape="0">
            <a:blip r:embed="rId4"/>
            <a:tile tx="0" ty="0" sx="312272" sy="312272" algn="ctr"/>
          </a:blipFill>
          <a:ln w="3672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5160"/>
          </a:xfrm>
          <a:prstGeom prst="rect">
            <a:avLst/>
          </a:prstGeom>
          <a:noFill/>
          <a:ln w="0">
            <a:noFill/>
          </a:ln>
        </p:spPr>
        <p:txBody>
          <a:bodyPr lIns="0" rIns="0" tIns="568800" bIns="0" anchor="t">
            <a:noAutofit/>
          </a:bodyPr>
          <a:p>
            <a:pPr marL="31356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5150" strike="noStrike" u="none">
                <a:solidFill>
                  <a:srgbClr val="6b3baa"/>
                </a:solidFill>
                <a:uFillTx/>
                <a:latin typeface="Trebuchet MS"/>
              </a:rPr>
              <a:t>Cost Analysis&amp; Optimization</a:t>
            </a:r>
            <a:br>
              <a:rPr sz="5150"/>
            </a:br>
            <a:endParaRPr b="0" lang="en-US" sz="5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object 4"/>
          <p:cNvSpPr/>
          <p:nvPr/>
        </p:nvSpPr>
        <p:spPr>
          <a:xfrm>
            <a:off x="2950200" y="2045880"/>
            <a:ext cx="11967480" cy="11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38320" indent="-2926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Lucida Sans Unicode"/>
              </a:rPr>
              <a:t>Our system provides robust tools for tracking and optimizing treatment costs, enhancing financial sustainability for healthcare providers.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938320" indent="-2926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object 5"/>
          <p:cNvSpPr/>
          <p:nvPr/>
        </p:nvSpPr>
        <p:spPr>
          <a:xfrm>
            <a:off x="4850280" y="3105000"/>
            <a:ext cx="84315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0" bIns="0" anchor="t">
            <a:spAutoFit/>
          </a:bodyPr>
          <a:p>
            <a:pPr marL="776520">
              <a:lnSpc>
                <a:spcPct val="100000"/>
              </a:lnSpc>
              <a:spcBef>
                <a:spcPts val="1786"/>
              </a:spcBef>
            </a:pPr>
            <a:r>
              <a:rPr b="1" lang="en-US" sz="2000" spc="105" strike="noStrike" u="none">
                <a:solidFill>
                  <a:srgbClr val="f5effb"/>
                </a:solidFill>
                <a:uFillTx/>
                <a:latin typeface="Trebuchet MS"/>
              </a:rPr>
              <a:t>Track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-111" strike="noStrike" u="none">
                <a:solidFill>
                  <a:srgbClr val="f5effb"/>
                </a:solidFill>
                <a:uFillTx/>
                <a:latin typeface="Trebuchet MS"/>
              </a:rPr>
              <a:t>2:</a:t>
            </a:r>
            <a:r>
              <a:rPr b="1" lang="en-US" sz="2000" spc="-170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50" strike="noStrike" u="none">
                <a:solidFill>
                  <a:srgbClr val="f5effb"/>
                </a:solidFill>
                <a:uFillTx/>
                <a:latin typeface="Trebuchet MS"/>
              </a:rPr>
              <a:t>Ovarian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84" strike="noStrike" u="none">
                <a:solidFill>
                  <a:srgbClr val="f5effb"/>
                </a:solidFill>
                <a:uFillTx/>
                <a:latin typeface="Trebuchet MS"/>
              </a:rPr>
              <a:t>Cyst</a:t>
            </a:r>
            <a:r>
              <a:rPr b="1" lang="en-US" sz="2000" spc="-170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99" strike="noStrike" u="none">
                <a:solidFill>
                  <a:srgbClr val="f5effb"/>
                </a:solidFill>
                <a:uFillTx/>
                <a:latin typeface="Trebuchet MS"/>
              </a:rPr>
              <a:t>Growth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64" strike="noStrike" u="none">
                <a:solidFill>
                  <a:srgbClr val="f5effb"/>
                </a:solidFill>
                <a:uFillTx/>
                <a:latin typeface="Trebuchet MS"/>
              </a:rPr>
              <a:t>&amp;</a:t>
            </a:r>
            <a:r>
              <a:rPr b="1" lang="en-US" sz="2000" spc="-170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05" strike="noStrike" u="none">
                <a:solidFill>
                  <a:srgbClr val="f5effb"/>
                </a:solidFill>
                <a:uFillTx/>
                <a:latin typeface="Trebuchet MS"/>
              </a:rPr>
              <a:t>Treatment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65" strike="noStrike" u="none">
                <a:solidFill>
                  <a:srgbClr val="f5effb"/>
                </a:solidFill>
                <a:uFillTx/>
                <a:latin typeface="Trebuchet MS"/>
              </a:rPr>
              <a:t>Prediction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object 11"/>
          <p:cNvSpPr/>
          <p:nvPr/>
        </p:nvSpPr>
        <p:spPr>
          <a:xfrm>
            <a:off x="10151280" y="5486400"/>
            <a:ext cx="6307560" cy="17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9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object 13"/>
          <p:cNvSpPr/>
          <p:nvPr/>
        </p:nvSpPr>
        <p:spPr>
          <a:xfrm>
            <a:off x="10036080" y="3105000"/>
            <a:ext cx="6194160" cy="21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111111"/>
                </a:solidFill>
                <a:uFillTx/>
                <a:latin typeface="Arial"/>
              </a:rPr>
              <a:t>PULP Optimization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Arial"/>
              </a:rPr>
              <a:t>We use the PuLP library to implement linear programming models, which systematically identify the most cost-effective resource allocation.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object 94"/>
          <p:cNvSpPr/>
          <p:nvPr/>
        </p:nvSpPr>
        <p:spPr>
          <a:xfrm>
            <a:off x="10036080" y="6172200"/>
            <a:ext cx="6194160" cy="34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-2160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Arial"/>
              </a:rPr>
              <a:t>Treatment Cost Tracking: Detailed breakdown of expenses associated with various medical procedures and patient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-2160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  <a:buClr>
                <a:srgbClr val="111111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111111"/>
                </a:solidFill>
                <a:uFillTx/>
                <a:latin typeface="Arial"/>
              </a:rPr>
              <a:t>Optimization Algorithms: Identifying opportunities to reduce operational costs without compromising quality of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</p:blipFill>
        <p:spPr>
          <a:xfrm>
            <a:off x="1143000" y="3236040"/>
            <a:ext cx="8385840" cy="4571640"/>
          </a:xfrm>
          <a:prstGeom prst="rect">
            <a:avLst/>
          </a:prstGeom>
          <a:blipFill rotWithShape="0">
            <a:blip r:embed="rId2"/>
            <a:tile tx="0" ty="0" sx="312272" sy="312272" algn="ctr"/>
          </a:blipFill>
          <a:ln w="3672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5160"/>
          </a:xfrm>
          <a:prstGeom prst="rect">
            <a:avLst/>
          </a:prstGeom>
          <a:noFill/>
          <a:ln w="0">
            <a:noFill/>
          </a:ln>
        </p:spPr>
        <p:txBody>
          <a:bodyPr lIns="0" rIns="0" tIns="568800" bIns="0" anchor="t">
            <a:noAutofit/>
          </a:bodyPr>
          <a:p>
            <a:pPr marL="31356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6b3baa"/>
                </a:solidFill>
                <a:uFillTx/>
                <a:latin typeface="Trebuchet MS"/>
              </a:rPr>
              <a:t>Inventory Management: Ensuring Supply &amp; Efficiency</a:t>
            </a:r>
            <a:br>
              <a:rPr sz="4400"/>
            </a:br>
            <a:br>
              <a:rPr sz="4400"/>
            </a:b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object 32"/>
          <p:cNvSpPr/>
          <p:nvPr/>
        </p:nvSpPr>
        <p:spPr>
          <a:xfrm>
            <a:off x="2891160" y="1828800"/>
            <a:ext cx="1196748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38320" indent="-2926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Lucida Sans Unicode"/>
              </a:rPr>
              <a:t>Efficient inventory management is critical for operational excellence and patient safety, ensuring that essential medical items are always available.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938320" indent="-2926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938320" indent="-2926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938320" indent="-2926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object 33"/>
          <p:cNvSpPr/>
          <p:nvPr/>
        </p:nvSpPr>
        <p:spPr>
          <a:xfrm>
            <a:off x="4850280" y="3105000"/>
            <a:ext cx="84315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0" bIns="0" anchor="t">
            <a:spAutoFit/>
          </a:bodyPr>
          <a:p>
            <a:pPr marL="776520">
              <a:lnSpc>
                <a:spcPct val="100000"/>
              </a:lnSpc>
              <a:spcBef>
                <a:spcPts val="1786"/>
              </a:spcBef>
            </a:pPr>
            <a:r>
              <a:rPr b="1" lang="en-US" sz="2000" spc="105" strike="noStrike" u="none">
                <a:solidFill>
                  <a:srgbClr val="f5effb"/>
                </a:solidFill>
                <a:uFillTx/>
                <a:latin typeface="Trebuchet MS"/>
              </a:rPr>
              <a:t>Track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-111" strike="noStrike" u="none">
                <a:solidFill>
                  <a:srgbClr val="f5effb"/>
                </a:solidFill>
                <a:uFillTx/>
                <a:latin typeface="Trebuchet MS"/>
              </a:rPr>
              <a:t>2:</a:t>
            </a:r>
            <a:r>
              <a:rPr b="1" lang="en-US" sz="2000" spc="-170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50" strike="noStrike" u="none">
                <a:solidFill>
                  <a:srgbClr val="f5effb"/>
                </a:solidFill>
                <a:uFillTx/>
                <a:latin typeface="Trebuchet MS"/>
              </a:rPr>
              <a:t>Ovarian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84" strike="noStrike" u="none">
                <a:solidFill>
                  <a:srgbClr val="f5effb"/>
                </a:solidFill>
                <a:uFillTx/>
                <a:latin typeface="Trebuchet MS"/>
              </a:rPr>
              <a:t>Cyst</a:t>
            </a:r>
            <a:r>
              <a:rPr b="1" lang="en-US" sz="2000" spc="-170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99" strike="noStrike" u="none">
                <a:solidFill>
                  <a:srgbClr val="f5effb"/>
                </a:solidFill>
                <a:uFillTx/>
                <a:latin typeface="Trebuchet MS"/>
              </a:rPr>
              <a:t>Growth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64" strike="noStrike" u="none">
                <a:solidFill>
                  <a:srgbClr val="f5effb"/>
                </a:solidFill>
                <a:uFillTx/>
                <a:latin typeface="Trebuchet MS"/>
              </a:rPr>
              <a:t>&amp;</a:t>
            </a:r>
            <a:r>
              <a:rPr b="1" lang="en-US" sz="2000" spc="-170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105" strike="noStrike" u="none">
                <a:solidFill>
                  <a:srgbClr val="f5effb"/>
                </a:solidFill>
                <a:uFillTx/>
                <a:latin typeface="Trebuchet MS"/>
              </a:rPr>
              <a:t>Treatment</a:t>
            </a:r>
            <a:r>
              <a:rPr b="1" lang="en-US" sz="2000" spc="-176" strike="noStrike" u="none">
                <a:solidFill>
                  <a:srgbClr val="f5effb"/>
                </a:solidFill>
                <a:uFillTx/>
                <a:latin typeface="Trebuchet MS"/>
              </a:rPr>
              <a:t> </a:t>
            </a:r>
            <a:r>
              <a:rPr b="1" lang="en-US" sz="2000" spc="65" strike="noStrike" u="none">
                <a:solidFill>
                  <a:srgbClr val="f5effb"/>
                </a:solidFill>
                <a:uFillTx/>
                <a:latin typeface="Trebuchet MS"/>
              </a:rPr>
              <a:t>Prediction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object 34"/>
          <p:cNvSpPr/>
          <p:nvPr/>
        </p:nvSpPr>
        <p:spPr>
          <a:xfrm>
            <a:off x="10151280" y="5486400"/>
            <a:ext cx="6307560" cy="17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85800" y="2743200"/>
            <a:ext cx="5257440" cy="4343040"/>
          </a:xfrm>
          <a:prstGeom prst="rect">
            <a:avLst/>
          </a:prstGeom>
          <a:solidFill>
            <a:srgbClr val="f6f9d4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Medical Item Tracking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Real-time monitoring of all medical supplies, from consumables to specialized equipment, preventing shortages.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object 35"/>
          <p:cNvSpPr/>
          <p:nvPr/>
        </p:nvSpPr>
        <p:spPr>
          <a:xfrm flipV="1">
            <a:off x="3657600" y="5614920"/>
            <a:ext cx="1257264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2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441480" y="2661480"/>
            <a:ext cx="5257440" cy="4442040"/>
          </a:xfrm>
          <a:prstGeom prst="rect">
            <a:avLst/>
          </a:prstGeom>
          <a:solidFill>
            <a:srgbClr val="f6f9d4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Demand Forecasting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Predictive analytics to anticipate future needs for medical supplies based on patient trends and seasonal demands.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2115800" y="2743200"/>
            <a:ext cx="4343040" cy="4343040"/>
          </a:xfrm>
          <a:prstGeom prst="rect">
            <a:avLst/>
          </a:prstGeom>
          <a:solidFill>
            <a:srgbClr val="f6f9d4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Cost Optimization Tools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Strategies and algorithms to minimize inventory holding costs and procurement expenses while maintaining optimal stock levels.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654720" y="7295040"/>
            <a:ext cx="10047240" cy="167472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System Activity Logs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Comprehensive logs of all user actions, system changes, and data access, ensuring accountability and security.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697760" y="3912480"/>
            <a:ext cx="3102480" cy="286560"/>
          </a:xfrm>
          <a:prstGeom prst="roundRect">
            <a:avLst>
              <a:gd name="adj" fmla="val 50000"/>
            </a:avLst>
          </a:prstGeom>
          <a:solidFill>
            <a:srgbClr val="5b277d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315200" y="3349440"/>
            <a:ext cx="3102480" cy="286560"/>
          </a:xfrm>
          <a:prstGeom prst="roundRect">
            <a:avLst>
              <a:gd name="adj" fmla="val 50000"/>
            </a:avLst>
          </a:prstGeom>
          <a:solidFill>
            <a:srgbClr val="6b3baa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2899160" y="2818080"/>
            <a:ext cx="3102480" cy="286560"/>
          </a:xfrm>
          <a:prstGeom prst="roundRect">
            <a:avLst>
              <a:gd name="adj" fmla="val 50000"/>
            </a:avLst>
          </a:prstGeom>
          <a:solidFill>
            <a:srgbClr val="6b3baa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15920" y="415440"/>
            <a:ext cx="16255080" cy="1595160"/>
          </a:xfrm>
          <a:prstGeom prst="rect">
            <a:avLst/>
          </a:prstGeom>
          <a:noFill/>
          <a:ln w="0">
            <a:noFill/>
          </a:ln>
        </p:spPr>
        <p:txBody>
          <a:bodyPr lIns="0" rIns="0" tIns="721080" bIns="0" anchor="t">
            <a:noAutofit/>
          </a:bodyPr>
          <a:p>
            <a:pPr marL="466200" indent="0" algn="ctr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1" lang="en-US" sz="5150" spc="196" strike="noStrike" u="none">
                <a:solidFill>
                  <a:srgbClr val="6b3baa"/>
                </a:solidFill>
                <a:uFillTx/>
                <a:latin typeface="Trebuchet MS"/>
              </a:rPr>
              <a:t>MEET OUR</a:t>
            </a:r>
            <a:r>
              <a:rPr b="1" lang="en-US" sz="5150" spc="-666" strike="noStrike" u="none">
                <a:solidFill>
                  <a:srgbClr val="6b3baa"/>
                </a:solidFill>
                <a:uFillTx/>
                <a:latin typeface="Trebuchet MS"/>
              </a:rPr>
              <a:t> </a:t>
            </a:r>
            <a:r>
              <a:rPr b="1" lang="en-US" sz="5150" spc="130" strike="noStrike" u="none">
                <a:solidFill>
                  <a:srgbClr val="6b3baa"/>
                </a:solidFill>
                <a:uFillTx/>
                <a:latin typeface="Trebuchet MS"/>
              </a:rPr>
              <a:t>TEAM</a:t>
            </a:r>
            <a:endParaRPr b="0" lang="en-US" sz="5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4" name="object 36"/>
          <p:cNvGrpSpPr/>
          <p:nvPr/>
        </p:nvGrpSpPr>
        <p:grpSpPr>
          <a:xfrm>
            <a:off x="14608080" y="0"/>
            <a:ext cx="3679560" cy="2927520"/>
            <a:chOff x="14608080" y="0"/>
            <a:chExt cx="3679560" cy="2927520"/>
          </a:xfrm>
        </p:grpSpPr>
        <p:pic>
          <p:nvPicPr>
            <p:cNvPr id="175" name="object 37" descr=""/>
            <p:cNvPicPr/>
            <p:nvPr/>
          </p:nvPicPr>
          <p:blipFill>
            <a:blip r:embed="rId1"/>
            <a:stretch/>
          </p:blipFill>
          <p:spPr>
            <a:xfrm>
              <a:off x="18195840" y="1611360"/>
              <a:ext cx="91080" cy="167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6" name="object 38" descr=""/>
            <p:cNvPicPr/>
            <p:nvPr/>
          </p:nvPicPr>
          <p:blipFill>
            <a:blip r:embed="rId2"/>
            <a:stretch/>
          </p:blipFill>
          <p:spPr>
            <a:xfrm>
              <a:off x="15906600" y="191916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7" name="object 39" descr=""/>
            <p:cNvPicPr/>
            <p:nvPr/>
          </p:nvPicPr>
          <p:blipFill>
            <a:blip r:embed="rId3"/>
            <a:stretch/>
          </p:blipFill>
          <p:spPr>
            <a:xfrm>
              <a:off x="14771160" y="107568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8" name="object 40" descr=""/>
            <p:cNvPicPr/>
            <p:nvPr/>
          </p:nvPicPr>
          <p:blipFill>
            <a:blip r:embed="rId4"/>
            <a:stretch/>
          </p:blipFill>
          <p:spPr>
            <a:xfrm>
              <a:off x="16478280" y="78192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9" name="object 41" descr=""/>
            <p:cNvPicPr/>
            <p:nvPr/>
          </p:nvPicPr>
          <p:blipFill>
            <a:blip r:embed="rId5"/>
            <a:stretch/>
          </p:blipFill>
          <p:spPr>
            <a:xfrm>
              <a:off x="18015480" y="255312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80" name="object 42" descr=""/>
            <p:cNvPicPr/>
            <p:nvPr/>
          </p:nvPicPr>
          <p:blipFill>
            <a:blip r:embed="rId6"/>
            <a:stretch/>
          </p:blipFill>
          <p:spPr>
            <a:xfrm>
              <a:off x="16858440" y="1938600"/>
              <a:ext cx="248760" cy="2487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81" name="object 43"/>
            <p:cNvSpPr/>
            <p:nvPr/>
          </p:nvSpPr>
          <p:spPr>
            <a:xfrm>
              <a:off x="14608080" y="0"/>
              <a:ext cx="3679560" cy="2927520"/>
            </a:xfrm>
            <a:custGeom>
              <a:avLst/>
              <a:gdLst>
                <a:gd name="textAreaLeft" fmla="*/ 0 w 3679560"/>
                <a:gd name="textAreaRight" fmla="*/ 3680640 w 3679560"/>
                <a:gd name="textAreaTop" fmla="*/ 0 h 2927520"/>
                <a:gd name="textAreaBottom" fmla="*/ 2928600 h 2927520"/>
              </a:gdLst>
              <a:ahLst/>
              <a:rect l="textAreaLeft" t="textAreaTop" r="textAreaRight" b="textAreaBottom"/>
              <a:pathLst>
                <a:path w="3680459" h="2928620">
                  <a:moveTo>
                    <a:pt x="2499461" y="1726488"/>
                  </a:moveTo>
                  <a:lnTo>
                    <a:pt x="2318728" y="1432077"/>
                  </a:lnTo>
                  <a:lnTo>
                    <a:pt x="1995881" y="1453743"/>
                  </a:lnTo>
                  <a:lnTo>
                    <a:pt x="1819148" y="1187754"/>
                  </a:lnTo>
                  <a:lnTo>
                    <a:pt x="1935772" y="955751"/>
                  </a:lnTo>
                  <a:lnTo>
                    <a:pt x="1917306" y="946467"/>
                  </a:lnTo>
                  <a:lnTo>
                    <a:pt x="1800555" y="1178725"/>
                  </a:lnTo>
                  <a:lnTo>
                    <a:pt x="1504188" y="1207058"/>
                  </a:lnTo>
                  <a:lnTo>
                    <a:pt x="1214145" y="887666"/>
                  </a:lnTo>
                  <a:lnTo>
                    <a:pt x="1374025" y="569620"/>
                  </a:lnTo>
                  <a:lnTo>
                    <a:pt x="1703578" y="503415"/>
                  </a:lnTo>
                  <a:lnTo>
                    <a:pt x="1860499" y="191262"/>
                  </a:lnTo>
                  <a:lnTo>
                    <a:pt x="2206523" y="143433"/>
                  </a:lnTo>
                  <a:lnTo>
                    <a:pt x="2278621" y="0"/>
                  </a:lnTo>
                  <a:lnTo>
                    <a:pt x="2255494" y="0"/>
                  </a:lnTo>
                  <a:lnTo>
                    <a:pt x="2192934" y="124460"/>
                  </a:lnTo>
                  <a:lnTo>
                    <a:pt x="1846897" y="172275"/>
                  </a:lnTo>
                  <a:lnTo>
                    <a:pt x="1689633" y="485127"/>
                  </a:lnTo>
                  <a:lnTo>
                    <a:pt x="1360081" y="551345"/>
                  </a:lnTo>
                  <a:lnTo>
                    <a:pt x="1195501" y="878751"/>
                  </a:lnTo>
                  <a:lnTo>
                    <a:pt x="816368" y="861529"/>
                  </a:lnTo>
                  <a:lnTo>
                    <a:pt x="572655" y="565594"/>
                  </a:lnTo>
                  <a:lnTo>
                    <a:pt x="737539" y="237591"/>
                  </a:lnTo>
                  <a:lnTo>
                    <a:pt x="591997" y="0"/>
                  </a:lnTo>
                  <a:lnTo>
                    <a:pt x="567753" y="0"/>
                  </a:lnTo>
                  <a:lnTo>
                    <a:pt x="713905" y="238582"/>
                  </a:lnTo>
                  <a:lnTo>
                    <a:pt x="554139" y="556399"/>
                  </a:lnTo>
                  <a:lnTo>
                    <a:pt x="168821" y="541223"/>
                  </a:lnTo>
                  <a:lnTo>
                    <a:pt x="0" y="877036"/>
                  </a:lnTo>
                  <a:lnTo>
                    <a:pt x="195554" y="1111910"/>
                  </a:lnTo>
                  <a:lnTo>
                    <a:pt x="211442" y="1098715"/>
                  </a:lnTo>
                  <a:lnTo>
                    <a:pt x="24561" y="874229"/>
                  </a:lnTo>
                  <a:lnTo>
                    <a:pt x="181305" y="562406"/>
                  </a:lnTo>
                  <a:lnTo>
                    <a:pt x="555345" y="577126"/>
                  </a:lnTo>
                  <a:lnTo>
                    <a:pt x="799058" y="873036"/>
                  </a:lnTo>
                  <a:lnTo>
                    <a:pt x="639305" y="1190815"/>
                  </a:lnTo>
                  <a:lnTo>
                    <a:pt x="657771" y="1200099"/>
                  </a:lnTo>
                  <a:lnTo>
                    <a:pt x="817537" y="882281"/>
                  </a:lnTo>
                  <a:lnTo>
                    <a:pt x="1196975" y="899502"/>
                  </a:lnTo>
                  <a:lnTo>
                    <a:pt x="1495844" y="1228623"/>
                  </a:lnTo>
                  <a:lnTo>
                    <a:pt x="1802041" y="1199349"/>
                  </a:lnTo>
                  <a:lnTo>
                    <a:pt x="1978647" y="1465160"/>
                  </a:lnTo>
                  <a:lnTo>
                    <a:pt x="1821383" y="1778025"/>
                  </a:lnTo>
                  <a:lnTo>
                    <a:pt x="1502575" y="1782686"/>
                  </a:lnTo>
                  <a:lnTo>
                    <a:pt x="1345946" y="1536115"/>
                  </a:lnTo>
                  <a:lnTo>
                    <a:pt x="1328508" y="1547190"/>
                  </a:lnTo>
                  <a:lnTo>
                    <a:pt x="1485049" y="1793684"/>
                  </a:lnTo>
                  <a:lnTo>
                    <a:pt x="1417612" y="1931847"/>
                  </a:lnTo>
                  <a:lnTo>
                    <a:pt x="1436192" y="1940915"/>
                  </a:lnTo>
                  <a:lnTo>
                    <a:pt x="1503337" y="1803349"/>
                  </a:lnTo>
                  <a:lnTo>
                    <a:pt x="1834210" y="1798523"/>
                  </a:lnTo>
                  <a:lnTo>
                    <a:pt x="1997163" y="1474355"/>
                  </a:lnTo>
                  <a:lnTo>
                    <a:pt x="2307666" y="1453540"/>
                  </a:lnTo>
                  <a:lnTo>
                    <a:pt x="2475827" y="1727492"/>
                  </a:lnTo>
                  <a:lnTo>
                    <a:pt x="2320721" y="2036038"/>
                  </a:lnTo>
                  <a:lnTo>
                    <a:pt x="2339187" y="2045335"/>
                  </a:lnTo>
                  <a:lnTo>
                    <a:pt x="2499461" y="1726488"/>
                  </a:lnTo>
                  <a:close/>
                </a:path>
                <a:path w="3680459" h="2928620">
                  <a:moveTo>
                    <a:pt x="3679875" y="429336"/>
                  </a:moveTo>
                  <a:lnTo>
                    <a:pt x="3555022" y="443522"/>
                  </a:lnTo>
                  <a:lnTo>
                    <a:pt x="3323628" y="86969"/>
                  </a:lnTo>
                  <a:lnTo>
                    <a:pt x="3367341" y="0"/>
                  </a:lnTo>
                  <a:lnTo>
                    <a:pt x="3344214" y="0"/>
                  </a:lnTo>
                  <a:lnTo>
                    <a:pt x="3304933" y="78117"/>
                  </a:lnTo>
                  <a:lnTo>
                    <a:pt x="2928493" y="128130"/>
                  </a:lnTo>
                  <a:lnTo>
                    <a:pt x="2858986" y="0"/>
                  </a:lnTo>
                  <a:lnTo>
                    <a:pt x="2835465" y="0"/>
                  </a:lnTo>
                  <a:lnTo>
                    <a:pt x="2917113" y="150495"/>
                  </a:lnTo>
                  <a:lnTo>
                    <a:pt x="3306610" y="98742"/>
                  </a:lnTo>
                  <a:lnTo>
                    <a:pt x="3537928" y="455168"/>
                  </a:lnTo>
                  <a:lnTo>
                    <a:pt x="3377577" y="774153"/>
                  </a:lnTo>
                  <a:lnTo>
                    <a:pt x="3598100" y="1087843"/>
                  </a:lnTo>
                  <a:lnTo>
                    <a:pt x="3441039" y="1400276"/>
                  </a:lnTo>
                  <a:lnTo>
                    <a:pt x="3067901" y="1390180"/>
                  </a:lnTo>
                  <a:lnTo>
                    <a:pt x="2897263" y="1729638"/>
                  </a:lnTo>
                  <a:lnTo>
                    <a:pt x="2561285" y="1744560"/>
                  </a:lnTo>
                  <a:lnTo>
                    <a:pt x="2396680" y="2074278"/>
                  </a:lnTo>
                  <a:lnTo>
                    <a:pt x="2415184" y="2083511"/>
                  </a:lnTo>
                  <a:lnTo>
                    <a:pt x="2574366" y="1764677"/>
                  </a:lnTo>
                  <a:lnTo>
                    <a:pt x="2898952" y="1750263"/>
                  </a:lnTo>
                  <a:lnTo>
                    <a:pt x="3122307" y="2034349"/>
                  </a:lnTo>
                  <a:lnTo>
                    <a:pt x="2975038" y="2327313"/>
                  </a:lnTo>
                  <a:lnTo>
                    <a:pt x="3190456" y="2651150"/>
                  </a:lnTo>
                  <a:lnTo>
                    <a:pt x="3055823" y="2918980"/>
                  </a:lnTo>
                  <a:lnTo>
                    <a:pt x="3074301" y="2928264"/>
                  </a:lnTo>
                  <a:lnTo>
                    <a:pt x="3208845" y="2660586"/>
                  </a:lnTo>
                  <a:lnTo>
                    <a:pt x="3417709" y="2655671"/>
                  </a:lnTo>
                  <a:lnTo>
                    <a:pt x="3417227" y="2634996"/>
                  </a:lnTo>
                  <a:lnTo>
                    <a:pt x="3207855" y="2639936"/>
                  </a:lnTo>
                  <a:lnTo>
                    <a:pt x="2998901" y="2325878"/>
                  </a:lnTo>
                  <a:lnTo>
                    <a:pt x="3146666" y="2031911"/>
                  </a:lnTo>
                  <a:lnTo>
                    <a:pt x="2915970" y="1738464"/>
                  </a:lnTo>
                  <a:lnTo>
                    <a:pt x="3080474" y="1411198"/>
                  </a:lnTo>
                  <a:lnTo>
                    <a:pt x="3442182" y="1420977"/>
                  </a:lnTo>
                  <a:lnTo>
                    <a:pt x="3669893" y="1710613"/>
                  </a:lnTo>
                  <a:lnTo>
                    <a:pt x="3679875" y="1702777"/>
                  </a:lnTo>
                  <a:lnTo>
                    <a:pt x="3679875" y="1689836"/>
                  </a:lnTo>
                  <a:lnTo>
                    <a:pt x="3459518" y="1409560"/>
                  </a:lnTo>
                  <a:lnTo>
                    <a:pt x="3616439" y="1097394"/>
                  </a:lnTo>
                  <a:lnTo>
                    <a:pt x="3679875" y="1098232"/>
                  </a:lnTo>
                  <a:lnTo>
                    <a:pt x="3679875" y="1077556"/>
                  </a:lnTo>
                  <a:lnTo>
                    <a:pt x="3615537" y="1076693"/>
                  </a:lnTo>
                  <a:lnTo>
                    <a:pt x="3401593" y="772388"/>
                  </a:lnTo>
                  <a:lnTo>
                    <a:pt x="3556546" y="464159"/>
                  </a:lnTo>
                  <a:lnTo>
                    <a:pt x="3679875" y="450151"/>
                  </a:lnTo>
                  <a:lnTo>
                    <a:pt x="3679875" y="429336"/>
                  </a:lnTo>
                  <a:close/>
                </a:path>
              </a:pathLst>
            </a:custGeom>
            <a:solidFill>
              <a:srgbClr val="6b3baa">
                <a:alpha val="5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pic>
        <p:nvPicPr>
          <p:cNvPr id="182" name="Image 1" descr="preencoded.png"/>
          <p:cNvPicPr/>
          <p:nvPr/>
        </p:nvPicPr>
        <p:blipFill>
          <a:blip r:embed="rId7"/>
          <a:stretch/>
        </p:blipFill>
        <p:spPr>
          <a:xfrm>
            <a:off x="5029200" y="3200400"/>
            <a:ext cx="2971440" cy="297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8"/>
        </p:blipFill>
        <p:spPr>
          <a:xfrm>
            <a:off x="10604880" y="3200400"/>
            <a:ext cx="3567960" cy="3200040"/>
          </a:xfrm>
          <a:prstGeom prst="rect">
            <a:avLst/>
          </a:prstGeom>
          <a:blipFill rotWithShape="0">
            <a:blip r:embed="rId9"/>
            <a:tile tx="0" ty="0" sx="312272" sy="312272" algn="ctr"/>
          </a:blipFill>
          <a:ln w="36720">
            <a:noFill/>
          </a:ln>
        </p:spPr>
      </p:pic>
      <p:sp>
        <p:nvSpPr>
          <p:cNvPr id="184" name=""/>
          <p:cNvSpPr/>
          <p:nvPr/>
        </p:nvSpPr>
        <p:spPr>
          <a:xfrm>
            <a:off x="4343400" y="6629400"/>
            <a:ext cx="3885840" cy="914040"/>
          </a:xfrm>
          <a:prstGeom prst="roundRect">
            <a:avLst>
              <a:gd name="adj" fmla="val 16667"/>
            </a:avLst>
          </a:prstGeom>
          <a:solidFill>
            <a:srgbClr val="f6f9d4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0744200" y="6629400"/>
            <a:ext cx="3885840" cy="914040"/>
          </a:xfrm>
          <a:prstGeom prst="roundRect">
            <a:avLst>
              <a:gd name="adj" fmla="val 16667"/>
            </a:avLst>
          </a:prstGeom>
          <a:solidFill>
            <a:srgbClr val="f6f9d4"/>
          </a:solidFill>
          <a:ln w="36720">
            <a:solidFill>
              <a:srgbClr val="ffffff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666320" y="6731640"/>
            <a:ext cx="2877120" cy="75780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ASHA MELIUS KISONGA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MLOps ENGINEER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PROJECT MANAGER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1120760" y="6669720"/>
            <a:ext cx="2153160" cy="75780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ALFREDA UHEGA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DATA SCIENTIST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PRODUCT MANAGER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LibreOffice/24.8.7.2$Linux_X86_64 LibreOffice_project/f4f281f562fb585d46b0af5755dfe1eb6adc047f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2025-07-15T19:03:44Z</dcterms:created>
  <dc:creator>Christine Opwapo</dc:creator>
  <dc:description/>
  <cp:keywords>DAGrqyoPtPA BAFOXBxXPzk 0</cp:keywords>
  <dc:language>en-US</dc:language>
  <cp:lastModifiedBy/>
  <dcterms:modified xsi:type="dcterms:W3CDTF">2025-07-16T15:55:29Z</dcterms:modified>
  <cp:revision>8</cp:revision>
  <dc:subject/>
  <dc:title>Strategic Collaboration Proposal &amp; Comprehensive Operational Outline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2025-07-02T00:00:00Z</vt:filetime>
  </property>
  <property fmtid="{D5CDD505-2E9C-101B-9397-08002B2CF9AE}" pid="3" name="Creator">
    <vt:lpwstr>Canva</vt:lpwstr>
  </property>
  <property fmtid="{D5CDD505-2E9C-101B-9397-08002B2CF9AE}" pid="4" name="LastSaved">
    <vt:filetime>2025-07-15T00:00:00Z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Canva</vt:lpwstr>
  </property>
</Properties>
</file>