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2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14777-39E9-4EA1-9D5E-0C2EF56537B0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583642-AF85-4DBF-96D6-350C7D4BC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5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3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Chart </a:t>
            </a:r>
            <a:fld id="{4CBF50E3-ED67-46F2-ABFC-A36EE1082CF7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12193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323232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6569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1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81" tIns="95987" rIns="143981" bIns="959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1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6"/>
            <a:ext cx="11468098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3" tIns="60952" rIns="121903" bIns="60952" rtlCol="0" anchor="ctr"/>
          <a:lstStyle/>
          <a:p>
            <a:pPr algn="ctr"/>
            <a:endParaRPr lang="en-US" sz="1799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8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39186" y="3902392"/>
            <a:ext cx="11468098" cy="2743942"/>
          </a:xfrm>
          <a:solidFill>
            <a:srgbClr val="B1063A">
              <a:alpha val="69804"/>
            </a:srgbClr>
          </a:solidFill>
        </p:spPr>
        <p:txBody>
          <a:bodyPr lIns="396000" tIns="144000"/>
          <a:lstStyle>
            <a:lvl1pPr>
              <a:lnSpc>
                <a:spcPct val="110000"/>
              </a:lnSpc>
              <a:defRPr sz="2699" baseline="0">
                <a:solidFill>
                  <a:schemeClr val="bg1"/>
                </a:solidFill>
                <a:latin typeface="Neo Sans Std" pitchFamily="34" charset="0"/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–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228971" y="4857034"/>
            <a:ext cx="6478313" cy="1548000"/>
          </a:xfrm>
        </p:spPr>
        <p:txBody>
          <a:bodyPr rIns="144018" bIns="36000" anchor="b"/>
          <a:lstStyle>
            <a:lvl1pPr marL="0" indent="0" algn="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899">
                <a:solidFill>
                  <a:schemeClr val="bg1"/>
                </a:solidFill>
                <a:latin typeface="Neo Sans Std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Mail</a:t>
            </a:r>
          </a:p>
          <a:p>
            <a:r>
              <a:rPr lang="en-US" dirty="0"/>
              <a:t>Professor</a:t>
            </a:r>
            <a:br>
              <a:rPr lang="en-US" dirty="0"/>
            </a:br>
            <a:r>
              <a:rPr lang="en-US" dirty="0"/>
              <a:t>Group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78367" y="5289022"/>
            <a:ext cx="5290622" cy="1116012"/>
          </a:xfrm>
        </p:spPr>
        <p:txBody>
          <a:bodyPr lIns="144000" bIns="36000" anchor="b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899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Event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08302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78025" y="2228867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131759" y="2228867"/>
            <a:ext cx="2114550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482304" y="2228867"/>
            <a:ext cx="2114550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832875" y="2228867"/>
            <a:ext cx="2114550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78025" y="1653118"/>
            <a:ext cx="2112433" cy="383729"/>
          </a:xfrm>
          <a:solidFill>
            <a:schemeClr val="accent1"/>
          </a:solidFill>
        </p:spPr>
        <p:txBody>
          <a:bodyPr wrap="square" lIns="96012" tIns="48006" rIns="96012" bIns="48006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131759" y="1653118"/>
            <a:ext cx="2112433" cy="383729"/>
          </a:xfrm>
          <a:solidFill>
            <a:schemeClr val="accent2"/>
          </a:solidFill>
        </p:spPr>
        <p:txBody>
          <a:bodyPr wrap="square" lIns="96012" tIns="48006" rIns="96012" bIns="48006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484421" y="1653118"/>
            <a:ext cx="2112433" cy="383729"/>
          </a:xfrm>
          <a:solidFill>
            <a:schemeClr val="accent3"/>
          </a:solidFill>
        </p:spPr>
        <p:txBody>
          <a:bodyPr wrap="square" lIns="96012" tIns="48006" rIns="96012" bIns="48006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825248" y="1653118"/>
            <a:ext cx="2112433" cy="383729"/>
          </a:xfrm>
          <a:solidFill>
            <a:schemeClr val="accent4"/>
          </a:solidFill>
        </p:spPr>
        <p:txBody>
          <a:bodyPr wrap="square" lIns="96012" tIns="48006" rIns="96012" bIns="48006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1B63E619-4265-47F8-91F5-1A19FDDE6100}" type="datetime4">
              <a:rPr lang="en-US" smtClean="0"/>
              <a:t>August 23,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Arian Treffer — Omniscient Debugging in Enterprise Applications — December 14,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 b="0"/>
            </a:lvl1pPr>
          </a:lstStyle>
          <a:p>
            <a:fld id="{91D913BA-B0D8-4B51-9328-DFAA0B3703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83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131757" y="1653117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538839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285A4B9-8195-4C43-BAD3-B17D5A3D6673}" type="datetime4">
              <a:rPr lang="en-US" smtClean="0"/>
              <a:t>August 23,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Arian Treffer — Omniscient Debugging in Enterprise Applications — December 14,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b="0"/>
            </a:lvl1pPr>
          </a:lstStyle>
          <a:p>
            <a:fld id="{91D913BA-B0D8-4B51-9328-DFAA0B3703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84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483375" y="1653117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538839" y="1653118"/>
            <a:ext cx="4705350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02B82C2-B902-4E8E-A017-067BCCB16094}" type="datetime4">
              <a:rPr lang="en-US" smtClean="0"/>
              <a:t>August 23,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Arian Treffer — Omniscient Debugging in Enterprise Applications — December 14,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b="0"/>
            </a:lvl1pPr>
          </a:lstStyle>
          <a:p>
            <a:fld id="{91D913BA-B0D8-4B51-9328-DFAA0B3703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7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834992" y="1653117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538839" y="1653118"/>
            <a:ext cx="705696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3B25036-6DAC-4142-AB28-9E73F745DC88}" type="datetime4">
              <a:rPr lang="en-US" smtClean="0"/>
              <a:t>August 23,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Arian Treffer — Omniscient Debugging in Enterprise Applications — December 14,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b="0"/>
            </a:lvl1pPr>
          </a:lstStyle>
          <a:p>
            <a:fld id="{91D913BA-B0D8-4B51-9328-DFAA0B3703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2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97542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6FBCB91-FF8E-436B-BF65-63EF26E75038}" type="datetime4">
              <a:rPr lang="en-US" smtClean="0"/>
              <a:t>August 23,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Arian Treffer — Omniscient Debugging in Enterprise Applications — December 14,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b="0"/>
            </a:lvl1pPr>
          </a:lstStyle>
          <a:p>
            <a:fld id="{91D913BA-B0D8-4B51-9328-DFAA0B3703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78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478368" y="3669245"/>
            <a:ext cx="11474448" cy="273579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3" tIns="60952" rIns="121903" bIns="60952" rtlCol="0" anchor="ctr"/>
          <a:lstStyle/>
          <a:p>
            <a:pPr algn="ctr"/>
            <a:endParaRPr lang="en-US" sz="1799"/>
          </a:p>
        </p:txBody>
      </p:sp>
      <p:sp>
        <p:nvSpPr>
          <p:cNvPr id="21" name="Rectangle 20"/>
          <p:cNvSpPr/>
          <p:nvPr/>
        </p:nvSpPr>
        <p:spPr bwMode="gray">
          <a:xfrm>
            <a:off x="239186" y="3909486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3" tIns="60952" rIns="121903" bIns="60952" rtlCol="0" anchor="ctr"/>
          <a:lstStyle/>
          <a:p>
            <a:pPr algn="ctr"/>
            <a:endParaRPr lang="en-US" sz="1799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4" cy="2495551"/>
          </a:xfrm>
          <a:solidFill>
            <a:srgbClr val="DD640C"/>
          </a:solidFill>
        </p:spPr>
        <p:txBody>
          <a:bodyPr lIns="144018" tIns="336042" rIns="144018" bIns="336042" anchor="ctr" anchorCtr="0"/>
          <a:lstStyle>
            <a:lvl1pPr algn="ctr">
              <a:lnSpc>
                <a:spcPct val="110000"/>
              </a:lnSpc>
              <a:defRPr sz="3199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7" name="Textfeld 6"/>
          <p:cNvSpPr txBox="1"/>
          <p:nvPr/>
        </p:nvSpPr>
        <p:spPr bwMode="gray">
          <a:xfrm>
            <a:off x="4188284" y="908720"/>
            <a:ext cx="1871721" cy="15121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82508" indent="-182508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</a:pPr>
            <a:endParaRPr lang="de-DE" sz="2399" dirty="0" err="1"/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239186" y="3909486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3" tIns="60952" rIns="121903" bIns="60952" rtlCol="0" anchor="ctr"/>
          <a:lstStyle/>
          <a:p>
            <a:pPr algn="ctr"/>
            <a:endParaRPr lang="en-US" sz="1799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143339" y="3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3" tIns="60952" rIns="121903" bIns="60952" rtlCol="0" anchor="ctr"/>
          <a:lstStyle/>
          <a:p>
            <a:pPr algn="ctr"/>
            <a:endParaRPr lang="en-US" sz="1799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478368" y="3669245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3" tIns="60952" rIns="121903" bIns="60952" rtlCol="0" anchor="ctr"/>
          <a:lstStyle/>
          <a:p>
            <a:pPr algn="ctr"/>
            <a:endParaRPr lang="en-US" sz="1799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11707286" y="3912503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3" tIns="60952" rIns="121903" bIns="60952" rtlCol="0" anchor="ctr"/>
          <a:lstStyle/>
          <a:p>
            <a:pPr algn="ctr"/>
            <a:endParaRPr lang="en-US" sz="1799"/>
          </a:p>
        </p:txBody>
      </p:sp>
    </p:spTree>
    <p:extLst>
      <p:ext uri="{BB962C8B-B14F-4D97-AF65-F5344CB8AC3E}">
        <p14:creationId xmlns:p14="http://schemas.microsoft.com/office/powerpoint/2010/main" val="108527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9504379" y="270731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81" tIns="95987" rIns="143981" bIns="959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43340" y="3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3" tIns="60952" rIns="121903" bIns="60952" rtlCol="0" anchor="ctr"/>
          <a:lstStyle/>
          <a:p>
            <a:pPr algn="ctr"/>
            <a:endParaRPr lang="en-US" sz="1799"/>
          </a:p>
        </p:txBody>
      </p:sp>
      <p:grpSp>
        <p:nvGrpSpPr>
          <p:cNvPr id="11" name="Group 11"/>
          <p:cNvGrpSpPr>
            <a:grpSpLocks noChangeAspect="1"/>
          </p:cNvGrpSpPr>
          <p:nvPr userDrawn="1"/>
        </p:nvGrpSpPr>
        <p:grpSpPr bwMode="gray">
          <a:xfrm>
            <a:off x="10176454" y="270731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239185" y="3909486"/>
            <a:ext cx="11468098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3" tIns="60952" rIns="121903" bIns="60952" rtlCol="0" anchor="ctr"/>
          <a:lstStyle/>
          <a:p>
            <a:pPr algn="ctr"/>
            <a:endParaRPr lang="en-US" sz="1799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8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5" y="3902393"/>
            <a:ext cx="11468098" cy="2743941"/>
          </a:xfrm>
          <a:solidFill>
            <a:schemeClr val="accent1">
              <a:alpha val="70000"/>
            </a:schemeClr>
          </a:solidFill>
        </p:spPr>
        <p:txBody>
          <a:bodyPr vert="horz" lIns="144018" tIns="336042" rIns="0" bIns="0" rtlCol="0" anchor="t" anchorCtr="0">
            <a:noAutofit/>
          </a:bodyPr>
          <a:lstStyle>
            <a:lvl1pPr>
              <a:defRPr lang="de-DE" sz="2699" baseline="0" dirty="0">
                <a:solidFill>
                  <a:schemeClr val="bg1"/>
                </a:solidFill>
                <a:latin typeface="Neo Sans Std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3"/>
            <a:ext cx="11228919" cy="2495549"/>
          </a:xfrm>
          <a:noFill/>
        </p:spPr>
        <p:txBody>
          <a:bodyPr lIns="144018" tIns="336042"/>
          <a:lstStyle>
            <a:lvl1pPr>
              <a:lnSpc>
                <a:spcPct val="100000"/>
              </a:lnSpc>
              <a:defRPr sz="2699">
                <a:solidFill>
                  <a:schemeClr val="bg1"/>
                </a:solidFill>
                <a:latin typeface="Neo Sans Std" pitchFamily="34" charset="0"/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6" y="5277910"/>
            <a:ext cx="6523568" cy="1120033"/>
          </a:xfrm>
        </p:spPr>
        <p:txBody>
          <a:bodyPr rIns="144018" bIns="36000" anchor="b"/>
          <a:lstStyle>
            <a:lvl1pPr marL="0" indent="0" algn="r">
              <a:buNone/>
              <a:defRPr sz="1899">
                <a:solidFill>
                  <a:schemeClr val="bg1"/>
                </a:solidFill>
                <a:latin typeface="Neo Sans Std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92639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1pPr>
              <a:defRPr/>
            </a:lvl1pPr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14"/>
          </p:nvPr>
        </p:nvSpPr>
        <p:spPr>
          <a:xfrm>
            <a:off x="9647769" y="6608607"/>
            <a:ext cx="1632808" cy="240026"/>
          </a:xfrm>
        </p:spPr>
        <p:txBody>
          <a:bodyPr/>
          <a:lstStyle/>
          <a:p>
            <a:fld id="{95EFAA02-9F09-4F68-A35A-752B9B781C89}" type="datetime4">
              <a:rPr lang="en-US" smtClean="0"/>
              <a:t>August 23, 2018</a:t>
            </a:fld>
            <a:endParaRPr 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0" y="6608607"/>
            <a:ext cx="9947425" cy="240773"/>
          </a:xfrm>
        </p:spPr>
        <p:txBody>
          <a:bodyPr/>
          <a:lstStyle/>
          <a:p>
            <a:r>
              <a:rPr lang="en-US"/>
              <a:t>Arian Treffer — Omniscient Debugging in Enterprise Applications — December 14, 2017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063258" y="6273317"/>
            <a:ext cx="1128741" cy="576065"/>
          </a:xfrm>
        </p:spPr>
        <p:txBody>
          <a:bodyPr/>
          <a:lstStyle>
            <a:lvl1pPr>
              <a:defRPr b="0"/>
            </a:lvl1pPr>
          </a:lstStyle>
          <a:p>
            <a:fld id="{91D913BA-B0D8-4B51-9328-DFAA0B3703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8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1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81" tIns="95987" rIns="143981" bIns="959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1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3" tIns="60952" rIns="121903" bIns="60952" rtlCol="0" anchor="ctr"/>
          <a:lstStyle/>
          <a:p>
            <a:pPr algn="ctr"/>
            <a:endParaRPr lang="en-US" sz="1799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5" y="4805681"/>
            <a:ext cx="11468098" cy="1840652"/>
          </a:xfrm>
          <a:solidFill>
            <a:schemeClr val="accent1">
              <a:alpha val="70000"/>
            </a:schemeClr>
          </a:solidFill>
        </p:spPr>
        <p:txBody>
          <a:bodyPr vert="horz" lIns="144018" tIns="336042" rIns="0" bIns="0" rtlCol="0" anchor="t" anchorCtr="0">
            <a:noAutofit/>
          </a:bodyPr>
          <a:lstStyle>
            <a:lvl1pPr>
              <a:defRPr lang="de-DE" sz="2699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4805682"/>
            <a:ext cx="11228919" cy="1599355"/>
          </a:xfrm>
          <a:noFill/>
        </p:spPr>
        <p:txBody>
          <a:bodyPr lIns="144018" tIns="324000"/>
          <a:lstStyle>
            <a:lvl1pPr>
              <a:lnSpc>
                <a:spcPct val="110000"/>
              </a:lnSpc>
              <a:defRPr sz="269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– maximum 2 lines</a:t>
            </a:r>
          </a:p>
        </p:txBody>
      </p:sp>
      <p:sp>
        <p:nvSpPr>
          <p:cNvPr id="14" name="Rechteck 12"/>
          <p:cNvSpPr/>
          <p:nvPr userDrawn="1"/>
        </p:nvSpPr>
        <p:spPr bwMode="gray">
          <a:xfrm>
            <a:off x="9504379" y="270731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81" tIns="95987" rIns="143981" bIns="959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143340" y="3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3" tIns="60952" rIns="121903" bIns="60952" rtlCol="0" anchor="ctr"/>
          <a:lstStyle/>
          <a:p>
            <a:pPr algn="ctr"/>
            <a:endParaRPr lang="en-US" sz="1799"/>
          </a:p>
        </p:txBody>
      </p:sp>
      <p:grpSp>
        <p:nvGrpSpPr>
          <p:cNvPr id="17" name="Group 11"/>
          <p:cNvGrpSpPr>
            <a:grpSpLocks noChangeAspect="1"/>
          </p:cNvGrpSpPr>
          <p:nvPr userDrawn="1"/>
        </p:nvGrpSpPr>
        <p:grpSpPr bwMode="gray">
          <a:xfrm>
            <a:off x="10176454" y="270731"/>
            <a:ext cx="1824204" cy="1041877"/>
            <a:chOff x="2109" y="940"/>
            <a:chExt cx="991" cy="566"/>
          </a:xfrm>
        </p:grpSpPr>
        <p:sp>
          <p:nvSpPr>
            <p:cNvPr id="18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pic>
          <p:nvPicPr>
            <p:cNvPr id="19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Rectangle 19"/>
          <p:cNvSpPr/>
          <p:nvPr userDrawn="1"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3" tIns="60952" rIns="121903" bIns="60952" rtlCol="0" anchor="ctr"/>
          <a:lstStyle/>
          <a:p>
            <a:pPr algn="ctr"/>
            <a:endParaRPr lang="en-US" sz="1799"/>
          </a:p>
        </p:txBody>
      </p:sp>
    </p:spTree>
    <p:extLst>
      <p:ext uri="{BB962C8B-B14F-4D97-AF65-F5344CB8AC3E}">
        <p14:creationId xmlns:p14="http://schemas.microsoft.com/office/powerpoint/2010/main" val="309723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1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81" tIns="95987" rIns="143981" bIns="959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1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4" y="3909486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3" tIns="60952" rIns="121903" bIns="60952" rtlCol="0" anchor="ctr"/>
          <a:lstStyle/>
          <a:p>
            <a:pPr algn="ctr"/>
            <a:endParaRPr lang="en-US" sz="1799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8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39185" y="3902392"/>
            <a:ext cx="11468099" cy="2743942"/>
          </a:xfrm>
          <a:solidFill>
            <a:srgbClr val="DD640C">
              <a:alpha val="69804"/>
            </a:srgbClr>
          </a:solidFill>
        </p:spPr>
        <p:txBody>
          <a:bodyPr lIns="396000" tIns="144000"/>
          <a:lstStyle>
            <a:lvl1pPr>
              <a:lnSpc>
                <a:spcPct val="110000"/>
              </a:lnSpc>
              <a:defRPr sz="2699">
                <a:solidFill>
                  <a:schemeClr val="bg1"/>
                </a:solidFill>
                <a:latin typeface="Neo Sans Std" pitchFamily="34" charset="0"/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– maximum 2 lines</a:t>
            </a:r>
          </a:p>
        </p:txBody>
      </p:sp>
      <p:sp>
        <p:nvSpPr>
          <p:cNvPr id="19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228970" y="4857034"/>
            <a:ext cx="6478313" cy="1548000"/>
          </a:xfrm>
        </p:spPr>
        <p:txBody>
          <a:bodyPr rIns="144018" bIns="36000" anchor="b"/>
          <a:lstStyle>
            <a:lvl1pPr marL="0" indent="0" algn="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899" baseline="0">
                <a:solidFill>
                  <a:schemeClr val="bg1"/>
                </a:solidFill>
                <a:latin typeface="Neo Sans Std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Mail</a:t>
            </a:r>
          </a:p>
          <a:p>
            <a:r>
              <a:rPr lang="en-US" dirty="0"/>
              <a:t>Professor</a:t>
            </a:r>
            <a:br>
              <a:rPr lang="en-US" dirty="0"/>
            </a:br>
            <a:r>
              <a:rPr lang="en-US" dirty="0"/>
              <a:t>Research Group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77714" y="5289034"/>
            <a:ext cx="5290622" cy="1116000"/>
          </a:xfrm>
        </p:spPr>
        <p:txBody>
          <a:bodyPr lIns="144000" bIns="36000" anchor="b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899">
                <a:solidFill>
                  <a:schemeClr val="bg1"/>
                </a:solidFill>
                <a:latin typeface="+mj-lt"/>
              </a:defRPr>
            </a:lvl1pPr>
            <a:lvl2pPr>
              <a:defRPr sz="1899">
                <a:solidFill>
                  <a:schemeClr val="bg1"/>
                </a:solidFill>
                <a:latin typeface="+mj-lt"/>
              </a:defRPr>
            </a:lvl2pPr>
            <a:lvl3pPr>
              <a:defRPr sz="1899">
                <a:solidFill>
                  <a:schemeClr val="bg1"/>
                </a:solidFill>
                <a:latin typeface="+mj-lt"/>
              </a:defRPr>
            </a:lvl3pPr>
            <a:lvl4pPr>
              <a:defRPr sz="1899">
                <a:solidFill>
                  <a:schemeClr val="bg1"/>
                </a:solidFill>
                <a:latin typeface="+mj-lt"/>
              </a:defRPr>
            </a:lvl4pPr>
            <a:lvl5pPr>
              <a:defRPr sz="1899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Event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14" name="Rechteck 14"/>
          <p:cNvSpPr/>
          <p:nvPr userDrawn="1"/>
        </p:nvSpPr>
        <p:spPr bwMode="gray">
          <a:xfrm>
            <a:off x="9504379" y="270731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81" tIns="95987" rIns="143981" bIns="959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143340" y="3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3" tIns="60952" rIns="121903" bIns="60952" rtlCol="0" anchor="ctr"/>
          <a:lstStyle/>
          <a:p>
            <a:pPr algn="ctr"/>
            <a:endParaRPr lang="en-US" sz="1799"/>
          </a:p>
        </p:txBody>
      </p:sp>
      <p:grpSp>
        <p:nvGrpSpPr>
          <p:cNvPr id="18" name="Group 11"/>
          <p:cNvGrpSpPr>
            <a:grpSpLocks noChangeAspect="1"/>
          </p:cNvGrpSpPr>
          <p:nvPr userDrawn="1"/>
        </p:nvGrpSpPr>
        <p:grpSpPr bwMode="gray">
          <a:xfrm>
            <a:off x="10176454" y="270731"/>
            <a:ext cx="1824204" cy="1041877"/>
            <a:chOff x="2109" y="940"/>
            <a:chExt cx="991" cy="566"/>
          </a:xfrm>
        </p:grpSpPr>
        <p:sp>
          <p:nvSpPr>
            <p:cNvPr id="20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pic>
          <p:nvPicPr>
            <p:cNvPr id="22" name="Picture 21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" name="Rectangle 22"/>
          <p:cNvSpPr/>
          <p:nvPr userDrawn="1"/>
        </p:nvSpPr>
        <p:spPr bwMode="gray">
          <a:xfrm>
            <a:off x="239184" y="3909486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3" tIns="60952" rIns="121903" bIns="60952" rtlCol="0" anchor="ctr"/>
          <a:lstStyle/>
          <a:p>
            <a:pPr algn="ctr"/>
            <a:endParaRPr lang="en-US" sz="1799"/>
          </a:p>
        </p:txBody>
      </p:sp>
    </p:spTree>
    <p:extLst>
      <p:ext uri="{BB962C8B-B14F-4D97-AF65-F5344CB8AC3E}">
        <p14:creationId xmlns:p14="http://schemas.microsoft.com/office/powerpoint/2010/main" val="364771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1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81" tIns="95987" rIns="143981" bIns="959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1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4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3" tIns="60952" rIns="121903" bIns="60952" rtlCol="0" anchor="ctr"/>
          <a:lstStyle/>
          <a:p>
            <a:pPr algn="ctr"/>
            <a:endParaRPr lang="en-US" sz="1799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8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5" y="4805683"/>
            <a:ext cx="11468098" cy="1840650"/>
          </a:xfrm>
          <a:solidFill>
            <a:schemeClr val="accent2">
              <a:alpha val="70000"/>
            </a:schemeClr>
          </a:solidFill>
        </p:spPr>
        <p:txBody>
          <a:bodyPr vert="horz" lIns="144018" tIns="336042" rIns="0" bIns="0" rtlCol="0" anchor="t" anchorCtr="0">
            <a:noAutofit/>
          </a:bodyPr>
          <a:lstStyle>
            <a:lvl1pPr>
              <a:defRPr lang="de-DE" sz="2699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4805682"/>
            <a:ext cx="11228919" cy="1599355"/>
          </a:xfrm>
          <a:noFill/>
        </p:spPr>
        <p:txBody>
          <a:bodyPr lIns="144018" tIns="324000"/>
          <a:lstStyle>
            <a:lvl1pPr>
              <a:lnSpc>
                <a:spcPct val="110000"/>
              </a:lnSpc>
              <a:defRPr sz="269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– maximum 2 lines</a:t>
            </a:r>
          </a:p>
        </p:txBody>
      </p:sp>
      <p:sp>
        <p:nvSpPr>
          <p:cNvPr id="14" name="Rechteck 12"/>
          <p:cNvSpPr/>
          <p:nvPr userDrawn="1"/>
        </p:nvSpPr>
        <p:spPr bwMode="gray">
          <a:xfrm>
            <a:off x="9504379" y="270731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81" tIns="95987" rIns="143981" bIns="959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143340" y="3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3" tIns="60952" rIns="121903" bIns="60952" rtlCol="0" anchor="ctr"/>
          <a:lstStyle/>
          <a:p>
            <a:pPr algn="ctr"/>
            <a:endParaRPr lang="en-US" sz="1799"/>
          </a:p>
        </p:txBody>
      </p:sp>
      <p:grpSp>
        <p:nvGrpSpPr>
          <p:cNvPr id="17" name="Group 11"/>
          <p:cNvGrpSpPr>
            <a:grpSpLocks noChangeAspect="1"/>
          </p:cNvGrpSpPr>
          <p:nvPr userDrawn="1"/>
        </p:nvGrpSpPr>
        <p:grpSpPr bwMode="gray">
          <a:xfrm>
            <a:off x="10176454" y="270731"/>
            <a:ext cx="1824204" cy="1041877"/>
            <a:chOff x="2109" y="940"/>
            <a:chExt cx="991" cy="566"/>
          </a:xfrm>
        </p:grpSpPr>
        <p:sp>
          <p:nvSpPr>
            <p:cNvPr id="18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pic>
          <p:nvPicPr>
            <p:cNvPr id="19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Rectangle 19"/>
          <p:cNvSpPr/>
          <p:nvPr userDrawn="1"/>
        </p:nvSpPr>
        <p:spPr bwMode="gray">
          <a:xfrm>
            <a:off x="239184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3" tIns="60952" rIns="121903" bIns="60952" rtlCol="0" anchor="ctr"/>
          <a:lstStyle/>
          <a:p>
            <a:pPr algn="ctr"/>
            <a:endParaRPr lang="en-US" sz="1799"/>
          </a:p>
        </p:txBody>
      </p:sp>
    </p:spTree>
    <p:extLst>
      <p:ext uri="{BB962C8B-B14F-4D97-AF65-F5344CB8AC3E}">
        <p14:creationId xmlns:p14="http://schemas.microsoft.com/office/powerpoint/2010/main" val="187426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778024" y="1653119"/>
            <a:ext cx="9169400" cy="4751917"/>
          </a:xfrm>
          <a:noFill/>
        </p:spPr>
        <p:txBody>
          <a:bodyPr lIns="0" tIns="0" rIns="0" bIns="0"/>
          <a:lstStyle>
            <a:lvl1pPr marL="359892" indent="-35989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2499">
                <a:solidFill>
                  <a:schemeClr val="tx1"/>
                </a:solidFill>
              </a:defRPr>
            </a:lvl1pPr>
            <a:lvl2pPr marL="719784" indent="-28791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2499">
                <a:solidFill>
                  <a:schemeClr val="tx1"/>
                </a:solidFill>
              </a:defRPr>
            </a:lvl2pPr>
            <a:lvl3pPr marL="1079676" indent="-21593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–"/>
              <a:defRPr sz="1899">
                <a:solidFill>
                  <a:schemeClr val="tx1"/>
                </a:solidFill>
              </a:defRPr>
            </a:lvl3pPr>
            <a:lvl4pPr marL="839853" indent="-359937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99">
                <a:solidFill>
                  <a:schemeClr val="tx1"/>
                </a:solidFill>
              </a:defRPr>
            </a:lvl4pPr>
            <a:lvl5pPr marL="839853" indent="-359937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99">
                <a:solidFill>
                  <a:schemeClr val="tx1"/>
                </a:solidFill>
              </a:defRPr>
            </a:lvl5pPr>
            <a:lvl6pPr marL="839853" indent="-359937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6pPr>
            <a:lvl7pPr marL="839853" indent="-359937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99">
                <a:solidFill>
                  <a:schemeClr val="tx1"/>
                </a:solidFill>
              </a:defRPr>
            </a:lvl7pPr>
            <a:lvl8pPr marL="839853" indent="-359937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99" cap="none" baseline="0">
                <a:solidFill>
                  <a:schemeClr val="tx1"/>
                </a:solidFill>
              </a:defRPr>
            </a:lvl8pPr>
            <a:lvl9pPr marL="839853" indent="-359937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99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4"/>
          </p:nvPr>
        </p:nvSpPr>
        <p:spPr>
          <a:xfrm>
            <a:off x="9647769" y="6608607"/>
            <a:ext cx="1632808" cy="240026"/>
          </a:xfrm>
        </p:spPr>
        <p:txBody>
          <a:bodyPr/>
          <a:lstStyle/>
          <a:p>
            <a:fld id="{6277AB8E-856C-470A-9F87-A6E6B886B41E}" type="datetime4">
              <a:rPr lang="en-US" smtClean="0"/>
              <a:t>August 23, 2018</a:t>
            </a:fld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0" y="6608607"/>
            <a:ext cx="9947425" cy="240773"/>
          </a:xfrm>
        </p:spPr>
        <p:txBody>
          <a:bodyPr/>
          <a:lstStyle/>
          <a:p>
            <a:r>
              <a:rPr lang="en-US"/>
              <a:t>Arian Treffer — Omniscient Debugging in Enterprise Applications — December 14, 2017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027264" y="6273317"/>
            <a:ext cx="1164736" cy="576065"/>
          </a:xfrm>
        </p:spPr>
        <p:txBody>
          <a:bodyPr/>
          <a:lstStyle>
            <a:lvl1pPr>
              <a:defRPr b="0"/>
            </a:lvl1pPr>
          </a:lstStyle>
          <a:p>
            <a:fld id="{91D913BA-B0D8-4B51-9328-DFAA0B3703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70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1pPr>
              <a:defRPr/>
            </a:lvl1pPr>
            <a:lvl2pPr>
              <a:defRPr/>
            </a:lvl2pPr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14"/>
          </p:nvPr>
        </p:nvSpPr>
        <p:spPr>
          <a:xfrm>
            <a:off x="9647769" y="6608607"/>
            <a:ext cx="1632808" cy="240026"/>
          </a:xfrm>
        </p:spPr>
        <p:txBody>
          <a:bodyPr/>
          <a:lstStyle/>
          <a:p>
            <a:fld id="{ABAC357E-F480-48EE-8294-32967F1689E1}" type="datetime4">
              <a:rPr lang="en-US" smtClean="0"/>
              <a:t>August 23, 2018</a:t>
            </a:fld>
            <a:endParaRPr 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0" y="6608607"/>
            <a:ext cx="9947425" cy="240773"/>
          </a:xfrm>
        </p:spPr>
        <p:txBody>
          <a:bodyPr/>
          <a:lstStyle/>
          <a:p>
            <a:r>
              <a:rPr lang="en-US"/>
              <a:t>Arian Treffer — Omniscient Debugging in Enterprise Applications — December 14, 2017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063258" y="6273317"/>
            <a:ext cx="1128741" cy="576065"/>
          </a:xfrm>
        </p:spPr>
        <p:txBody>
          <a:bodyPr/>
          <a:lstStyle>
            <a:lvl1pPr>
              <a:defRPr b="0"/>
            </a:lvl1pPr>
          </a:lstStyle>
          <a:p>
            <a:fld id="{91D913BA-B0D8-4B51-9328-DFAA0B3703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4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239958" indent="-239958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16" indent="-241258">
              <a:buFont typeface="Arial" panose="020B0604020202020204" pitchFamily="34" charset="0"/>
              <a:buChar char="□"/>
              <a:defRPr/>
            </a:lvl2pPr>
            <a:lvl3pPr marL="719874" indent="-239958">
              <a:buFont typeface="Arial" panose="020B0604020202020204" pitchFamily="34" charset="0"/>
              <a:buChar char="–"/>
              <a:defRPr/>
            </a:lvl3pPr>
            <a:lvl4pPr marL="359937" indent="-359937">
              <a:buFont typeface="+mj-lt"/>
              <a:buAutoNum type="arabicPeriod"/>
              <a:defRPr/>
            </a:lvl4pPr>
            <a:lvl5pPr marL="719874" indent="-359937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099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989C09-F28E-4292-8ABB-2B983C18BA3E}" type="datetime4">
              <a:rPr lang="en-US" smtClean="0"/>
              <a:t>August 23, 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Arian Treffer — Omniscient Debugging in Enterprise Applications — December 14,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b="0"/>
            </a:lvl1pPr>
          </a:lstStyle>
          <a:p>
            <a:fld id="{91D913BA-B0D8-4B51-9328-DFAA0B3703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9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78023" y="1653117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481258" y="1653117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333CEBF-4115-4590-85F6-5B974F26AF33}" type="datetime4">
              <a:rPr lang="en-US" smtClean="0"/>
              <a:t>August 23,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Arian Treffer — Omniscient Debugging in Enterprise Applications — December 14,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1D913BA-B0D8-4B51-9328-DFAA0B3703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66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78025" y="1653117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131759" y="1653117"/>
            <a:ext cx="2114550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482304" y="1653117"/>
            <a:ext cx="2114550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832875" y="1653117"/>
            <a:ext cx="2114550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C00ACD98-2DAC-47D7-933E-60F82DF1A000}" type="datetime4">
              <a:rPr lang="en-US" smtClean="0"/>
              <a:t>August 23,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Arian Treffer — Omniscient Debugging in Enterprise Applications — December 14,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b="0"/>
            </a:lvl1pPr>
          </a:lstStyle>
          <a:p>
            <a:fld id="{91D913BA-B0D8-4B51-9328-DFAA0B3703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93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36228" y="144001"/>
            <a:ext cx="9411543" cy="123678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– maximum 2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778024" y="1653117"/>
            <a:ext cx="9169401" cy="475191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</a:t>
            </a:r>
          </a:p>
          <a:p>
            <a:pPr lvl="6"/>
            <a:r>
              <a:rPr lang="en-US" noProof="0" dirty="0"/>
              <a:t>Seventh</a:t>
            </a:r>
          </a:p>
          <a:p>
            <a:pPr lvl="7"/>
            <a:r>
              <a:rPr lang="en-US" noProof="0" dirty="0" err="1"/>
              <a:t>Eigth</a:t>
            </a:r>
            <a:endParaRPr lang="en-US" noProof="0" dirty="0"/>
          </a:p>
          <a:p>
            <a:pPr lvl="8"/>
            <a:r>
              <a:rPr lang="en-US" noProof="0" dirty="0"/>
              <a:t>Ninth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647769" y="6608607"/>
            <a:ext cx="1632808" cy="240026"/>
          </a:xfrm>
          <a:prstGeom prst="rect">
            <a:avLst/>
          </a:prstGeom>
        </p:spPr>
        <p:txBody>
          <a:bodyPr vert="horz" lIns="0" tIns="36000" rIns="0" bIns="36000" rtlCol="0" anchor="b"/>
          <a:lstStyle>
            <a:lvl1pPr algn="r">
              <a:defRPr sz="1100">
                <a:solidFill>
                  <a:schemeClr val="bg1"/>
                </a:solidFill>
                <a:latin typeface="Neo Sans Std" pitchFamily="34" charset="0"/>
              </a:defRPr>
            </a:lvl1pPr>
          </a:lstStyle>
          <a:p>
            <a:fld id="{D38C25CA-F126-4FD6-B040-0C20579FDFE5}" type="datetime4">
              <a:rPr lang="en-US" smtClean="0"/>
              <a:t>August 23,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0" y="6608607"/>
            <a:ext cx="9947425" cy="240773"/>
          </a:xfrm>
          <a:prstGeom prst="rect">
            <a:avLst/>
          </a:prstGeom>
        </p:spPr>
        <p:txBody>
          <a:bodyPr vert="horz" lIns="72000" tIns="36000" rIns="0" bIns="36000" rtlCol="0" anchor="b"/>
          <a:lstStyle>
            <a:lvl1pPr algn="l">
              <a:defRPr sz="1100" b="0">
                <a:solidFill>
                  <a:schemeClr val="tx2"/>
                </a:solidFill>
                <a:latin typeface="Neo Sans Std" pitchFamily="34" charset="0"/>
              </a:defRPr>
            </a:lvl1pPr>
          </a:lstStyle>
          <a:p>
            <a:r>
              <a:rPr lang="en-US"/>
              <a:t>Arian Treffer — Omniscient Debugging in Enterprise Applications — December 14,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99253" y="6273317"/>
            <a:ext cx="1092746" cy="576065"/>
          </a:xfrm>
          <a:prstGeom prst="rect">
            <a:avLst/>
          </a:prstGeom>
        </p:spPr>
        <p:txBody>
          <a:bodyPr vert="horz" lIns="144018" tIns="0" rIns="72000" bIns="0" rtlCol="0" anchor="b"/>
          <a:lstStyle>
            <a:lvl1pPr algn="r">
              <a:defRPr sz="3599" b="0">
                <a:solidFill>
                  <a:schemeClr val="bg2"/>
                </a:solidFill>
                <a:latin typeface="Neo Sans Std" pitchFamily="34" charset="0"/>
              </a:defRPr>
            </a:lvl1pPr>
          </a:lstStyle>
          <a:p>
            <a:fld id="{91D913BA-B0D8-4B51-9328-DFAA0B37030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8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8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76455" y="270731"/>
            <a:ext cx="1822363" cy="1041877"/>
            <a:chOff x="2109" y="940"/>
            <a:chExt cx="990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5800" r="53785" b="15868"/>
            <a:stretch/>
          </p:blipFill>
          <p:spPr bwMode="gray">
            <a:xfrm>
              <a:off x="2432" y="940"/>
              <a:ext cx="614" cy="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56283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dt="0"/>
  <p:txStyles>
    <p:titleStyle>
      <a:lvl1pPr algn="l" defTabSz="1218986" rtl="0" eaLnBrk="1" latinLnBrk="0" hangingPunct="1">
        <a:lnSpc>
          <a:spcPct val="90000"/>
        </a:lnSpc>
        <a:spcBef>
          <a:spcPct val="0"/>
        </a:spcBef>
        <a:buNone/>
        <a:defRPr sz="4799" kern="1200" baseline="0">
          <a:solidFill>
            <a:schemeClr val="tx2"/>
          </a:solidFill>
          <a:latin typeface="Neo Sans Std" pitchFamily="34" charset="0"/>
          <a:ea typeface="+mj-ea"/>
          <a:cs typeface="+mj-cs"/>
        </a:defRPr>
      </a:lvl1pPr>
    </p:titleStyle>
    <p:bodyStyle>
      <a:lvl1pPr marL="0" indent="0" algn="l" defTabSz="1218986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399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359892" indent="-287914" algn="l" defTabSz="1218986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2399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719784" indent="-287914" algn="l" defTabSz="1218986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2399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079676" indent="-287914" algn="l" defTabSz="1218986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2399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359937" indent="-359937" algn="l" defTabSz="1218986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accent1"/>
        </a:buClr>
        <a:buSzPct val="100000"/>
        <a:buFont typeface="+mj-lt"/>
        <a:buAutoNum type="arabicPeriod"/>
        <a:defRPr sz="2399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719874" indent="-359937" algn="l" defTabSz="1218986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accent1"/>
        </a:buClr>
        <a:buSzPct val="100000"/>
        <a:buFont typeface="+mj-lt"/>
        <a:buAutoNum type="alphaLcParenR"/>
        <a:defRPr sz="2399" kern="1200">
          <a:solidFill>
            <a:schemeClr val="tx1"/>
          </a:solidFill>
          <a:latin typeface="Calibri" pitchFamily="34" charset="0"/>
          <a:ea typeface="+mn-ea"/>
          <a:cs typeface="+mn-cs"/>
        </a:defRPr>
      </a:lvl6pPr>
      <a:lvl7pPr marL="0" indent="0" algn="l" defTabSz="1218986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accent1"/>
        </a:buClr>
        <a:buSzPct val="90000"/>
        <a:buFont typeface="Arial" panose="020B0604020202020204" pitchFamily="34" charset="0"/>
        <a:buNone/>
        <a:defRPr sz="2599" kern="1200" cap="all" baseline="0">
          <a:solidFill>
            <a:schemeClr val="accent1"/>
          </a:solidFill>
          <a:latin typeface="Calibri" pitchFamily="34" charset="0"/>
          <a:ea typeface="+mn-ea"/>
          <a:cs typeface="+mn-cs"/>
        </a:defRPr>
      </a:lvl7pPr>
      <a:lvl8pPr marL="0" indent="0" algn="l" defTabSz="1218986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599" b="0" kern="1200" cap="all" baseline="0">
          <a:solidFill>
            <a:schemeClr val="accent1"/>
          </a:solidFill>
          <a:latin typeface="Calibri" pitchFamily="34" charset="0"/>
          <a:ea typeface="+mn-ea"/>
          <a:cs typeface="+mn-cs"/>
        </a:defRPr>
      </a:lvl8pPr>
      <a:lvl9pPr marL="0" indent="0" algn="l" defTabSz="1218986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599" b="0" kern="1200" cap="all" baseline="0">
          <a:solidFill>
            <a:schemeClr val="accent1"/>
          </a:solidFill>
          <a:latin typeface="Calibri" pitchFamily="34" charset="0"/>
          <a:ea typeface="+mn-ea"/>
          <a:cs typeface="+mn-cs"/>
        </a:defRPr>
      </a:lvl9pPr>
    </p:bodyStyle>
    <p:otherStyle>
      <a:defPPr>
        <a:defRPr lang="en-US"/>
      </a:defPPr>
      <a:lvl1pPr marL="0" algn="l" defTabSz="1218986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6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6" algn="l" defTabSz="1218986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6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6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6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6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6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6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272720" y="1197333"/>
            <a:ext cx="4466167" cy="335637"/>
          </a:xfrm>
        </p:spPr>
        <p:txBody>
          <a:bodyPr anchor="ctr"/>
          <a:lstStyle/>
          <a:p>
            <a:pPr algn="ctr"/>
            <a:r>
              <a:rPr lang="en-US" sz="2000" dirty="0">
                <a:latin typeface="DejaVu Sans Light" panose="020B0203030804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  <a:t>Then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 bwMode="gray">
          <a:xfrm>
            <a:off x="5975954" y="1197333"/>
            <a:ext cx="4466167" cy="335637"/>
          </a:xfrm>
          <a:prstGeom prst="rect">
            <a:avLst/>
          </a:prstGeom>
        </p:spPr>
        <p:txBody>
          <a:bodyPr vert="horz" lIns="0" tIns="35991" rIns="0" bIns="35991" rtlCol="0" anchor="ctr"/>
          <a:lstStyle>
            <a:defPPr>
              <a:defRPr lang="en-US"/>
            </a:defPPr>
            <a:lvl1pPr marL="0" algn="r" defTabSz="1219352" rtl="0" eaLnBrk="1" latinLnBrk="0" hangingPunct="1">
              <a:defRPr sz="1100" kern="1200">
                <a:solidFill>
                  <a:schemeClr val="bg1"/>
                </a:solidFill>
                <a:latin typeface="Neo Sans Std" pitchFamily="34" charset="0"/>
                <a:ea typeface="+mn-ea"/>
                <a:cs typeface="+mn-cs"/>
              </a:defRPr>
            </a:lvl1pPr>
            <a:lvl2pPr marL="609676" algn="l" defTabSz="121935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352" algn="l" defTabSz="121935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029" algn="l" defTabSz="121935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705" algn="l" defTabSz="121935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381" algn="l" defTabSz="121935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057" algn="l" defTabSz="121935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733" algn="l" defTabSz="121935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410" algn="l" defTabSz="121935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986"/>
            <a:r>
              <a:rPr lang="en-US" sz="2000" dirty="0">
                <a:solidFill>
                  <a:srgbClr val="323232"/>
                </a:solidFill>
                <a:latin typeface="DejaVu Sans Light" panose="020B0203030804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  <a:t>Now</a:t>
            </a:r>
          </a:p>
        </p:txBody>
      </p:sp>
      <p:sp>
        <p:nvSpPr>
          <p:cNvPr id="8" name="Rounded Rectangle 8"/>
          <p:cNvSpPr/>
          <p:nvPr/>
        </p:nvSpPr>
        <p:spPr bwMode="gray">
          <a:xfrm>
            <a:off x="1994029" y="1773247"/>
            <a:ext cx="3023549" cy="935860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9813" tIns="71981" rIns="107972" bIns="719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6">
              <a:spcBef>
                <a:spcPts val="300"/>
              </a:spcBef>
              <a:spcAft>
                <a:spcPts val="300"/>
              </a:spcAft>
            </a:pPr>
            <a:r>
              <a:rPr lang="en-US" b="1" dirty="0">
                <a:solidFill>
                  <a:prstClr val="white"/>
                </a:solidFill>
                <a:latin typeface="DejaVu Sans Light" panose="020B0203030804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  <a:t>Simple</a:t>
            </a:r>
            <a:br>
              <a:rPr lang="en-US" b="1" dirty="0">
                <a:solidFill>
                  <a:prstClr val="white"/>
                </a:solidFill>
                <a:latin typeface="DejaVu Sans Light" panose="020B0203030804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</a:br>
            <a:r>
              <a:rPr lang="en-US" b="1" dirty="0">
                <a:solidFill>
                  <a:prstClr val="white"/>
                </a:solidFill>
                <a:latin typeface="DejaVu Sans Light" panose="020B0203030804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  <a:t>Terminal</a:t>
            </a:r>
          </a:p>
        </p:txBody>
      </p:sp>
      <p:sp>
        <p:nvSpPr>
          <p:cNvPr id="9" name="Rounded Rectangle 9"/>
          <p:cNvSpPr/>
          <p:nvPr/>
        </p:nvSpPr>
        <p:spPr bwMode="gray">
          <a:xfrm>
            <a:off x="1994029" y="3069054"/>
            <a:ext cx="3023549" cy="1489646"/>
          </a:xfrm>
          <a:prstGeom prst="roundRect">
            <a:avLst>
              <a:gd name="adj" fmla="val 1007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9813" tIns="71981" rIns="107972" bIns="719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6">
              <a:spcBef>
                <a:spcPts val="300"/>
              </a:spcBef>
              <a:spcAft>
                <a:spcPts val="300"/>
              </a:spcAft>
            </a:pPr>
            <a:r>
              <a:rPr lang="en-US" b="1" dirty="0">
                <a:solidFill>
                  <a:prstClr val="white"/>
                </a:solidFill>
                <a:latin typeface="DejaVu Sans Light" panose="020B0203030804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  <a:t>Business Logic</a:t>
            </a:r>
            <a:br>
              <a:rPr lang="en-US" b="1" dirty="0">
                <a:solidFill>
                  <a:prstClr val="white"/>
                </a:solidFill>
                <a:latin typeface="DejaVu Sans Light" panose="020B0203030804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</a:br>
            <a:r>
              <a:rPr lang="en-US" b="1" dirty="0">
                <a:solidFill>
                  <a:prstClr val="white"/>
                </a:solidFill>
                <a:latin typeface="DejaVu Sans Light" panose="020B0203030804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  <a:t>Data Analysis</a:t>
            </a:r>
          </a:p>
        </p:txBody>
      </p:sp>
      <p:sp>
        <p:nvSpPr>
          <p:cNvPr id="10" name="Rounded Rectangle 10"/>
          <p:cNvSpPr/>
          <p:nvPr/>
        </p:nvSpPr>
        <p:spPr bwMode="gray">
          <a:xfrm>
            <a:off x="1994029" y="4940774"/>
            <a:ext cx="3023549" cy="93586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9813" tIns="71981" rIns="107972" bIns="719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6">
              <a:spcBef>
                <a:spcPts val="300"/>
              </a:spcBef>
              <a:spcAft>
                <a:spcPts val="300"/>
              </a:spcAft>
            </a:pPr>
            <a:r>
              <a:rPr lang="en-US" b="1" dirty="0">
                <a:solidFill>
                  <a:prstClr val="white"/>
                </a:solidFill>
                <a:latin typeface="DejaVu Sans Light" panose="020B0203030804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  <a:t>Storage</a:t>
            </a:r>
          </a:p>
        </p:txBody>
      </p:sp>
      <p:pic>
        <p:nvPicPr>
          <p:cNvPr id="11" name="Picture 2" descr="C:\Users\c5173086\Pictures\database_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972" y="5066339"/>
            <a:ext cx="684728" cy="68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c5173086\Pictures\server_whit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69972" y="3471512"/>
            <a:ext cx="684730" cy="68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c5173086\Pictures\white_scree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591" y="1865431"/>
            <a:ext cx="751492" cy="75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ounded Rectangle 14"/>
          <p:cNvSpPr/>
          <p:nvPr/>
        </p:nvSpPr>
        <p:spPr bwMode="gray">
          <a:xfrm>
            <a:off x="6734674" y="1773247"/>
            <a:ext cx="3023549" cy="1101967"/>
          </a:xfrm>
          <a:prstGeom prst="roundRect">
            <a:avLst>
              <a:gd name="adj" fmla="val 12310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9813" tIns="71981" rIns="107972" bIns="719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6">
              <a:spcBef>
                <a:spcPts val="300"/>
              </a:spcBef>
              <a:spcAft>
                <a:spcPts val="300"/>
              </a:spcAft>
            </a:pPr>
            <a:r>
              <a:rPr lang="en-US" b="1" dirty="0">
                <a:solidFill>
                  <a:prstClr val="white"/>
                </a:solidFill>
                <a:latin typeface="DejaVu Sans Light" panose="020B0203030804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  <a:t>Rich GUI</a:t>
            </a:r>
            <a:br>
              <a:rPr lang="en-US" b="1" dirty="0">
                <a:solidFill>
                  <a:prstClr val="white"/>
                </a:solidFill>
                <a:latin typeface="DejaVu Sans Light" panose="020B0203030804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</a:br>
            <a:r>
              <a:rPr lang="en-US" b="1" dirty="0">
                <a:solidFill>
                  <a:prstClr val="white"/>
                </a:solidFill>
                <a:latin typeface="DejaVu Sans Light" panose="020B0203030804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  <a:t>(HTML, JS)</a:t>
            </a:r>
          </a:p>
        </p:txBody>
      </p:sp>
      <p:sp>
        <p:nvSpPr>
          <p:cNvPr id="15" name="Rounded Rectangle 15"/>
          <p:cNvSpPr/>
          <p:nvPr/>
        </p:nvSpPr>
        <p:spPr bwMode="gray">
          <a:xfrm>
            <a:off x="6734675" y="3231079"/>
            <a:ext cx="2600842" cy="899766"/>
          </a:xfrm>
          <a:prstGeom prst="roundRect">
            <a:avLst>
              <a:gd name="adj" fmla="val 1658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3775" tIns="71981" rIns="107972" bIns="719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6">
              <a:spcBef>
                <a:spcPts val="300"/>
              </a:spcBef>
              <a:spcAft>
                <a:spcPts val="300"/>
              </a:spcAft>
            </a:pPr>
            <a:r>
              <a:rPr lang="en-US" sz="1400" b="1" dirty="0">
                <a:solidFill>
                  <a:prstClr val="white"/>
                </a:solidFill>
                <a:latin typeface="DejaVu Sans Light" panose="020B0203030804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  <a:t>Request Handling, File Hosting</a:t>
            </a:r>
            <a:endParaRPr lang="en-US" sz="1600" b="1" dirty="0">
              <a:solidFill>
                <a:prstClr val="white"/>
              </a:solidFill>
              <a:latin typeface="DejaVu Sans Light" panose="020B0203030804020204" pitchFamily="34" charset="0"/>
              <a:ea typeface="DejaVu Sans Light" panose="020B0203030804020204" pitchFamily="34" charset="0"/>
              <a:cs typeface="DejaVu Sans Light" panose="020B0203030804020204" pitchFamily="34" charset="0"/>
            </a:endParaRPr>
          </a:p>
        </p:txBody>
      </p:sp>
      <p:sp>
        <p:nvSpPr>
          <p:cNvPr id="16" name="Rounded Rectangle 16"/>
          <p:cNvSpPr/>
          <p:nvPr/>
        </p:nvSpPr>
        <p:spPr bwMode="gray">
          <a:xfrm>
            <a:off x="6734674" y="4508839"/>
            <a:ext cx="3023549" cy="1367796"/>
          </a:xfrm>
          <a:prstGeom prst="roundRect">
            <a:avLst>
              <a:gd name="adj" fmla="val 1231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9813" tIns="71981" rIns="107972" bIns="719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6">
              <a:spcBef>
                <a:spcPts val="300"/>
              </a:spcBef>
              <a:spcAft>
                <a:spcPts val="300"/>
              </a:spcAft>
            </a:pPr>
            <a:r>
              <a:rPr lang="en-US" b="1" dirty="0">
                <a:solidFill>
                  <a:prstClr val="white"/>
                </a:solidFill>
                <a:latin typeface="DejaVu Sans Light" panose="020B0203030804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  <a:t>Business Logic</a:t>
            </a:r>
            <a:br>
              <a:rPr lang="en-US" b="1" dirty="0">
                <a:solidFill>
                  <a:prstClr val="white"/>
                </a:solidFill>
                <a:latin typeface="DejaVu Sans Light" panose="020B0203030804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</a:br>
            <a:r>
              <a:rPr lang="en-US" b="1" dirty="0">
                <a:solidFill>
                  <a:prstClr val="white"/>
                </a:solidFill>
                <a:latin typeface="DejaVu Sans Light" panose="020B0203030804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  <a:t>Data Analysis</a:t>
            </a:r>
            <a:br>
              <a:rPr lang="en-US" b="1" dirty="0">
                <a:solidFill>
                  <a:prstClr val="white"/>
                </a:solidFill>
                <a:latin typeface="DejaVu Sans Light" panose="020B0203030804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</a:br>
            <a:r>
              <a:rPr lang="en-US" sz="1400" b="1" dirty="0">
                <a:solidFill>
                  <a:prstClr val="white"/>
                </a:solidFill>
                <a:latin typeface="DejaVu Sans Light" panose="020B0203030804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  <a:t>(In-memory, Distributed)</a:t>
            </a:r>
          </a:p>
        </p:txBody>
      </p:sp>
      <p:pic>
        <p:nvPicPr>
          <p:cNvPr id="17" name="Picture 2" descr="C:\Users\c5173086\Pictures\database_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231" y="4850372"/>
            <a:ext cx="684728" cy="68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c5173086\Pictures\server_whit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10618" y="3338597"/>
            <a:ext cx="684730" cy="68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:\Users\c5173086\Pictures\white_scree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237" y="1948485"/>
            <a:ext cx="751492" cy="75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 bwMode="gray">
          <a:xfrm>
            <a:off x="3505804" y="4558700"/>
            <a:ext cx="0" cy="38207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 bwMode="gray">
          <a:xfrm>
            <a:off x="3613226" y="4632943"/>
            <a:ext cx="448841" cy="24929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defTabSz="1218986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</a:pPr>
            <a:r>
              <a:rPr lang="en-US" dirty="0">
                <a:solidFill>
                  <a:srgbClr val="323232"/>
                </a:solidFill>
                <a:latin typeface="DejaVu Sans Light" panose="020B0203030804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  <a:t>SQL</a:t>
            </a:r>
          </a:p>
        </p:txBody>
      </p:sp>
      <p:cxnSp>
        <p:nvCxnSpPr>
          <p:cNvPr id="22" name="Straight Arrow Connector 21"/>
          <p:cNvCxnSpPr>
            <a:stCxn id="8" idx="2"/>
            <a:endCxn id="9" idx="0"/>
          </p:cNvCxnSpPr>
          <p:nvPr/>
        </p:nvCxnSpPr>
        <p:spPr bwMode="gray">
          <a:xfrm>
            <a:off x="3505804" y="2709108"/>
            <a:ext cx="0" cy="35994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 bwMode="gray">
          <a:xfrm>
            <a:off x="3611752" y="2774329"/>
            <a:ext cx="419282" cy="24929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defTabSz="1218986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</a:pPr>
            <a:r>
              <a:rPr lang="en-US" dirty="0">
                <a:solidFill>
                  <a:srgbClr val="323232"/>
                </a:solidFill>
                <a:latin typeface="DejaVu Sans Light" panose="020B0203030804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  <a:t>TCP</a:t>
            </a:r>
          </a:p>
        </p:txBody>
      </p:sp>
      <p:cxnSp>
        <p:nvCxnSpPr>
          <p:cNvPr id="24" name="Straight Arrow Connector 23"/>
          <p:cNvCxnSpPr/>
          <p:nvPr/>
        </p:nvCxnSpPr>
        <p:spPr bwMode="gray">
          <a:xfrm>
            <a:off x="8024474" y="2875214"/>
            <a:ext cx="0" cy="35586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 bwMode="gray">
          <a:xfrm>
            <a:off x="8177681" y="2968168"/>
            <a:ext cx="577850" cy="24929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defTabSz="1218986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</a:pPr>
            <a:r>
              <a:rPr lang="en-US" dirty="0">
                <a:solidFill>
                  <a:srgbClr val="323232"/>
                </a:solidFill>
                <a:latin typeface="DejaVu Sans Light" panose="020B0203030804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  <a:t>HTTP</a:t>
            </a:r>
          </a:p>
        </p:txBody>
      </p:sp>
      <p:cxnSp>
        <p:nvCxnSpPr>
          <p:cNvPr id="26" name="Straight Arrow Connector 25"/>
          <p:cNvCxnSpPr/>
          <p:nvPr/>
        </p:nvCxnSpPr>
        <p:spPr bwMode="gray">
          <a:xfrm>
            <a:off x="8009315" y="4134522"/>
            <a:ext cx="0" cy="38207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 bwMode="gray">
          <a:xfrm>
            <a:off x="8116737" y="4208765"/>
            <a:ext cx="819135" cy="24929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defTabSz="1218986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</a:pPr>
            <a:r>
              <a:rPr lang="en-US" dirty="0">
                <a:solidFill>
                  <a:srgbClr val="323232"/>
                </a:solidFill>
                <a:latin typeface="DejaVu Sans Light" panose="020B0203030804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  <a:t>SQL, …</a:t>
            </a:r>
          </a:p>
        </p:txBody>
      </p:sp>
      <p:cxnSp>
        <p:nvCxnSpPr>
          <p:cNvPr id="28" name="Straight Arrow Connector 27"/>
          <p:cNvCxnSpPr/>
          <p:nvPr/>
        </p:nvCxnSpPr>
        <p:spPr bwMode="gray">
          <a:xfrm>
            <a:off x="9548943" y="2875214"/>
            <a:ext cx="0" cy="163362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 bwMode="gray">
          <a:xfrm>
            <a:off x="9656365" y="3572979"/>
            <a:ext cx="761683" cy="24929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defTabSz="1218986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</a:pPr>
            <a:r>
              <a:rPr lang="en-US" dirty="0">
                <a:solidFill>
                  <a:srgbClr val="323232"/>
                </a:solidFill>
                <a:latin typeface="DejaVu Sans Light" panose="020B0203030804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  <a:t>ODATA</a:t>
            </a:r>
          </a:p>
        </p:txBody>
      </p:sp>
      <p:sp>
        <p:nvSpPr>
          <p:cNvPr id="30" name="TextBox 29"/>
          <p:cNvSpPr txBox="1"/>
          <p:nvPr/>
        </p:nvSpPr>
        <p:spPr bwMode="gray">
          <a:xfrm>
            <a:off x="3009822" y="3125903"/>
            <a:ext cx="1033873" cy="19389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defTabSz="1218986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</a:pPr>
            <a:r>
              <a:rPr lang="en-US" sz="1400" dirty="0">
                <a:solidFill>
                  <a:prstClr val="white"/>
                </a:solidFill>
                <a:latin typeface="DejaVu Sans Light" panose="020B0203030804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  <a:t>(Templates)</a:t>
            </a:r>
          </a:p>
        </p:txBody>
      </p:sp>
      <p:sp>
        <p:nvSpPr>
          <p:cNvPr id="31" name="TextBox 30"/>
          <p:cNvSpPr txBox="1"/>
          <p:nvPr/>
        </p:nvSpPr>
        <p:spPr bwMode="gray">
          <a:xfrm>
            <a:off x="3234330" y="4318486"/>
            <a:ext cx="551433" cy="19389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defTabSz="1218986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B1063A"/>
              </a:buClr>
              <a:buSzPct val="90000"/>
            </a:pPr>
            <a:r>
              <a:rPr lang="en-US" sz="1400" dirty="0">
                <a:solidFill>
                  <a:prstClr val="white"/>
                </a:solidFill>
                <a:latin typeface="DejaVu Sans Light" panose="020B0203030804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  <a:t>(ORM)</a:t>
            </a:r>
          </a:p>
        </p:txBody>
      </p:sp>
    </p:spTree>
    <p:extLst>
      <p:ext uri="{BB962C8B-B14F-4D97-AF65-F5344CB8AC3E}">
        <p14:creationId xmlns:p14="http://schemas.microsoft.com/office/powerpoint/2010/main" val="173697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4" grpId="0" animBg="1"/>
      <p:bldP spid="15" grpId="0" animBg="1"/>
      <p:bldP spid="16" grpId="0" animBg="1"/>
      <p:bldP spid="25" grpId="0"/>
      <p:bldP spid="27" grpId="0"/>
      <p:bldP spid="29" grpId="0"/>
    </p:bldLst>
  </p:timing>
</p:sld>
</file>

<file path=ppt/theme/theme1.xml><?xml version="1.0" encoding="utf-8"?>
<a:theme xmlns:a="http://schemas.openxmlformats.org/drawingml/2006/main" name="1_HPI PPT-Template">
  <a:themeElements>
    <a:clrScheme name="HPI f">
      <a:dk1>
        <a:srgbClr val="323232"/>
      </a:dk1>
      <a:lt1>
        <a:sysClr val="window" lastClr="FFFFFF"/>
      </a:lt1>
      <a:dk2>
        <a:srgbClr val="5A6166"/>
      </a:dk2>
      <a:lt2>
        <a:srgbClr val="96969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AB5DA9"/>
      </a:accent5>
      <a:accent6>
        <a:srgbClr val="66953B"/>
      </a:accent6>
      <a:hlink>
        <a:srgbClr val="B1063A"/>
      </a:hlink>
      <a:folHlink>
        <a:srgbClr val="B164AF"/>
      </a:folHlink>
    </a:clrScheme>
    <a:fontScheme name="Custom 1">
      <a:majorFont>
        <a:latin typeface="Neo Sans St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/>
      </a:spPr>
      <a:bodyPr lIns="121935" tIns="60968" rIns="121935" bIns="60968" rtlCol="0" anchor="ctr"/>
      <a:lstStyle>
        <a:defPPr algn="ctr">
          <a:defRPr dirty="0" err="1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 anchor="t">
        <a:spAutoFit/>
      </a:bodyPr>
      <a:lstStyle>
        <a:defPPr>
          <a:lnSpc>
            <a:spcPct val="90000"/>
          </a:lnSpc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defRPr sz="2000" dirty="0" err="1" smtClean="0">
            <a:cs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_HPI_05_EXP" id="{EEEEA749-3836-4DC6-BA52-AE8D0ADE122A}" vid="{1AF48529-3759-4302-91D0-708D448B88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Widescreen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DejaVu Sans Light</vt:lpstr>
      <vt:lpstr>Neo Sans Std</vt:lpstr>
      <vt:lpstr>Verdana</vt:lpstr>
      <vt:lpstr>1_HPI PPT-Template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Treffer, Arian (external - Partner)</dc:creator>
  <cp:lastModifiedBy>Treffer, Arian (external - Partner)</cp:lastModifiedBy>
  <cp:revision>2</cp:revision>
  <dcterms:created xsi:type="dcterms:W3CDTF">2018-06-29T20:53:49Z</dcterms:created>
  <dcterms:modified xsi:type="dcterms:W3CDTF">2018-08-23T13:33:35Z</dcterms:modified>
</cp:coreProperties>
</file>