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8" r:id="rId6"/>
    <p:sldId id="259" r:id="rId7"/>
    <p:sldId id="263" r:id="rId8"/>
    <p:sldId id="264" r:id="rId9"/>
    <p:sldId id="265" r:id="rId10"/>
    <p:sldId id="267" r:id="rId11"/>
    <p:sldId id="266" r:id="rId12"/>
    <p:sldId id="268" r:id="rId13"/>
    <p:sldId id="269" r:id="rId14"/>
    <p:sldId id="270" r:id="rId15"/>
    <p:sldId id="272" r:id="rId16"/>
    <p:sldId id="271" r:id="rId17"/>
    <p:sldId id="273" r:id="rId18"/>
    <p:sldId id="275" r:id="rId19"/>
    <p:sldId id="276" r:id="rId20"/>
    <p:sldId id="277" r:id="rId21"/>
    <p:sldId id="278" r:id="rId22"/>
    <p:sldId id="279" r:id="rId23"/>
    <p:sldId id="281" r:id="rId24"/>
    <p:sldId id="280"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p:scale>
          <a:sx n="82" d="100"/>
          <a:sy n="82" d="100"/>
        </p:scale>
        <p:origin x="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11/14/2020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4202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11/14/2020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14352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11/14/2020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33167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11/14/2020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5686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11/14/2020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26090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11/14/2020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4513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11/14/2020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71853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11/14/2020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59073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11/14/2020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4930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11/14/2020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6790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11/14/2020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2899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11/14/2020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013714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F6D1239-220F-42F6-9B92-E098C5C338BF}"/>
              </a:ext>
            </a:extLst>
          </p:cNvPr>
          <p:cNvPicPr>
            <a:picLocks noChangeAspect="1"/>
          </p:cNvPicPr>
          <p:nvPr/>
        </p:nvPicPr>
        <p:blipFill rotWithShape="1">
          <a:blip r:embed="rId2"/>
          <a:srcRect l="8203" r="3412"/>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5" name="Freeform: Shape 1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3895F88A-C48D-4677-A5B3-723383BA8834}"/>
              </a:ext>
            </a:extLst>
          </p:cNvPr>
          <p:cNvSpPr>
            <a:spLocks noGrp="1"/>
          </p:cNvSpPr>
          <p:nvPr>
            <p:ph type="ctrTitle"/>
          </p:nvPr>
        </p:nvSpPr>
        <p:spPr>
          <a:xfrm>
            <a:off x="477981" y="1122363"/>
            <a:ext cx="4023360" cy="3204134"/>
          </a:xfrm>
        </p:spPr>
        <p:txBody>
          <a:bodyPr anchor="b">
            <a:normAutofit/>
          </a:bodyPr>
          <a:lstStyle/>
          <a:p>
            <a:r>
              <a:rPr lang="en-US" sz="3400" b="1"/>
              <a:t>JAVASCRIPT PROGRAMMING FUNDAMENTALS</a:t>
            </a:r>
            <a:endParaRPr lang="en-ID" sz="3400" b="1"/>
          </a:p>
        </p:txBody>
      </p:sp>
      <p:sp>
        <p:nvSpPr>
          <p:cNvPr id="7" name="Subtitle 2">
            <a:extLst>
              <a:ext uri="{FF2B5EF4-FFF2-40B4-BE49-F238E27FC236}">
                <a16:creationId xmlns:a16="http://schemas.microsoft.com/office/drawing/2014/main" id="{5BFD2112-C487-47C4-8803-E078A996D155}"/>
              </a:ext>
            </a:extLst>
          </p:cNvPr>
          <p:cNvSpPr>
            <a:spLocks noGrp="1"/>
          </p:cNvSpPr>
          <p:nvPr>
            <p:ph type="subTitle" idx="1"/>
          </p:nvPr>
        </p:nvSpPr>
        <p:spPr>
          <a:xfrm>
            <a:off x="477981" y="4872922"/>
            <a:ext cx="3933306" cy="1208141"/>
          </a:xfrm>
        </p:spPr>
        <p:txBody>
          <a:bodyPr>
            <a:normAutofit/>
          </a:bodyPr>
          <a:lstStyle/>
          <a:p>
            <a:r>
              <a:rPr lang="en-US" sz="2000"/>
              <a:t>Irfansjah</a:t>
            </a:r>
          </a:p>
          <a:p>
            <a:r>
              <a:rPr lang="en-US" sz="1600"/>
              <a:t>081293728732</a:t>
            </a:r>
            <a:endParaRPr lang="en-ID" sz="1600"/>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0068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normAutofit fontScale="90000"/>
          </a:bodyPr>
          <a:lstStyle/>
          <a:p>
            <a:r>
              <a:rPr lang="en-US"/>
              <a:t>VARIABLES, DATA, DATATYPES, OPERATORS</a:t>
            </a:r>
            <a:endParaRPr lang="en-ID"/>
          </a:p>
        </p:txBody>
      </p:sp>
      <p:sp>
        <p:nvSpPr>
          <p:cNvPr id="7" name="Rectangle: Rounded Corners 6">
            <a:extLst>
              <a:ext uri="{FF2B5EF4-FFF2-40B4-BE49-F238E27FC236}">
                <a16:creationId xmlns:a16="http://schemas.microsoft.com/office/drawing/2014/main" id="{50DC1F3E-8F49-4D03-B324-2274F4354DFC}"/>
              </a:ext>
            </a:extLst>
          </p:cNvPr>
          <p:cNvSpPr/>
          <p:nvPr/>
        </p:nvSpPr>
        <p:spPr>
          <a:xfrm>
            <a:off x="567405" y="2112680"/>
            <a:ext cx="11174515" cy="4495800"/>
          </a:xfrm>
          <a:prstGeom prst="roundRect">
            <a:avLst>
              <a:gd name="adj" fmla="val 1750"/>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Box 7">
            <a:extLst>
              <a:ext uri="{FF2B5EF4-FFF2-40B4-BE49-F238E27FC236}">
                <a16:creationId xmlns:a16="http://schemas.microsoft.com/office/drawing/2014/main" id="{62513048-9606-4200-9A98-DBDF25254437}"/>
              </a:ext>
            </a:extLst>
          </p:cNvPr>
          <p:cNvSpPr txBox="1"/>
          <p:nvPr/>
        </p:nvSpPr>
        <p:spPr>
          <a:xfrm>
            <a:off x="910305" y="2312705"/>
            <a:ext cx="2731838" cy="369332"/>
          </a:xfrm>
          <a:prstGeom prst="rect">
            <a:avLst/>
          </a:prstGeom>
          <a:noFill/>
        </p:spPr>
        <p:txBody>
          <a:bodyPr wrap="none" rtlCol="0">
            <a:spAutoFit/>
          </a:bodyPr>
          <a:lstStyle/>
          <a:p>
            <a:r>
              <a:rPr lang="en-US">
                <a:solidFill>
                  <a:srgbClr val="FFFF00"/>
                </a:solidFill>
              </a:rPr>
              <a:t>x </a:t>
            </a:r>
            <a:r>
              <a:rPr lang="en-US">
                <a:solidFill>
                  <a:schemeClr val="bg1"/>
                </a:solidFill>
              </a:rPr>
              <a:t>= </a:t>
            </a:r>
            <a:r>
              <a:rPr lang="en-US">
                <a:solidFill>
                  <a:srgbClr val="92D050"/>
                </a:solidFill>
              </a:rPr>
              <a:t>10;</a:t>
            </a:r>
            <a:r>
              <a:rPr lang="en-US">
                <a:solidFill>
                  <a:srgbClr val="FFFF00"/>
                </a:solidFill>
              </a:rPr>
              <a:t> y </a:t>
            </a:r>
            <a:r>
              <a:rPr lang="en-US">
                <a:solidFill>
                  <a:schemeClr val="bg1"/>
                </a:solidFill>
              </a:rPr>
              <a:t>= </a:t>
            </a:r>
            <a:r>
              <a:rPr lang="en-US">
                <a:solidFill>
                  <a:srgbClr val="92D050"/>
                </a:solidFill>
              </a:rPr>
              <a:t>20; </a:t>
            </a:r>
            <a:r>
              <a:rPr lang="en-US">
                <a:solidFill>
                  <a:srgbClr val="FFFF00"/>
                </a:solidFill>
              </a:rPr>
              <a:t>z </a:t>
            </a:r>
            <a:r>
              <a:rPr lang="en-US">
                <a:solidFill>
                  <a:schemeClr val="bg1"/>
                </a:solidFill>
              </a:rPr>
              <a:t>= </a:t>
            </a:r>
            <a:r>
              <a:rPr lang="en-US">
                <a:solidFill>
                  <a:srgbClr val="FFFF00"/>
                </a:solidFill>
              </a:rPr>
              <a:t>x</a:t>
            </a:r>
            <a:r>
              <a:rPr lang="en-US">
                <a:solidFill>
                  <a:srgbClr val="92D050"/>
                </a:solidFill>
              </a:rPr>
              <a:t> + </a:t>
            </a:r>
            <a:r>
              <a:rPr lang="en-US">
                <a:solidFill>
                  <a:srgbClr val="FFFF00"/>
                </a:solidFill>
              </a:rPr>
              <a:t>y</a:t>
            </a:r>
            <a:r>
              <a:rPr lang="en-US">
                <a:solidFill>
                  <a:srgbClr val="92D050"/>
                </a:solidFill>
              </a:rPr>
              <a:t>; </a:t>
            </a:r>
            <a:endParaRPr lang="en-ID">
              <a:solidFill>
                <a:srgbClr val="92D050"/>
              </a:solidFill>
            </a:endParaRPr>
          </a:p>
        </p:txBody>
      </p:sp>
      <p:sp>
        <p:nvSpPr>
          <p:cNvPr id="9" name="TextBox 8">
            <a:extLst>
              <a:ext uri="{FF2B5EF4-FFF2-40B4-BE49-F238E27FC236}">
                <a16:creationId xmlns:a16="http://schemas.microsoft.com/office/drawing/2014/main" id="{405C3C7A-B851-4CB7-B6C3-1E9A869A40B9}"/>
              </a:ext>
            </a:extLst>
          </p:cNvPr>
          <p:cNvSpPr txBox="1"/>
          <p:nvPr/>
        </p:nvSpPr>
        <p:spPr>
          <a:xfrm>
            <a:off x="910305" y="2980846"/>
            <a:ext cx="3478837" cy="369332"/>
          </a:xfrm>
          <a:prstGeom prst="rect">
            <a:avLst/>
          </a:prstGeom>
          <a:noFill/>
        </p:spPr>
        <p:txBody>
          <a:bodyPr wrap="square" rtlCol="0">
            <a:spAutoFit/>
          </a:bodyPr>
          <a:lstStyle/>
          <a:p>
            <a:r>
              <a:rPr lang="en-US">
                <a:solidFill>
                  <a:srgbClr val="FFFF00"/>
                </a:solidFill>
              </a:rPr>
              <a:t>X </a:t>
            </a:r>
            <a:r>
              <a:rPr lang="en-US">
                <a:solidFill>
                  <a:schemeClr val="bg1"/>
                </a:solidFill>
              </a:rPr>
              <a:t>= </a:t>
            </a:r>
            <a:r>
              <a:rPr lang="en-US">
                <a:solidFill>
                  <a:srgbClr val="92D050"/>
                </a:solidFill>
              </a:rPr>
              <a:t>true;</a:t>
            </a:r>
            <a:r>
              <a:rPr lang="en-US">
                <a:solidFill>
                  <a:srgbClr val="FFFF00"/>
                </a:solidFill>
              </a:rPr>
              <a:t> Y </a:t>
            </a:r>
            <a:r>
              <a:rPr lang="en-US">
                <a:solidFill>
                  <a:schemeClr val="bg1"/>
                </a:solidFill>
              </a:rPr>
              <a:t>= </a:t>
            </a:r>
            <a:r>
              <a:rPr lang="en-US">
                <a:solidFill>
                  <a:srgbClr val="92D050"/>
                </a:solidFill>
              </a:rPr>
              <a:t>!</a:t>
            </a:r>
            <a:r>
              <a:rPr lang="en-US">
                <a:solidFill>
                  <a:srgbClr val="FFFF00"/>
                </a:solidFill>
              </a:rPr>
              <a:t> X</a:t>
            </a:r>
            <a:r>
              <a:rPr lang="en-US">
                <a:solidFill>
                  <a:srgbClr val="92D050"/>
                </a:solidFill>
              </a:rPr>
              <a:t>;  </a:t>
            </a:r>
            <a:r>
              <a:rPr lang="en-US">
                <a:solidFill>
                  <a:srgbClr val="FF0000"/>
                </a:solidFill>
              </a:rPr>
              <a:t>Y will be false</a:t>
            </a:r>
            <a:endParaRPr lang="en-ID">
              <a:solidFill>
                <a:srgbClr val="92D050"/>
              </a:solidFill>
            </a:endParaRPr>
          </a:p>
        </p:txBody>
      </p:sp>
      <p:sp>
        <p:nvSpPr>
          <p:cNvPr id="10" name="TextBox 9">
            <a:extLst>
              <a:ext uri="{FF2B5EF4-FFF2-40B4-BE49-F238E27FC236}">
                <a16:creationId xmlns:a16="http://schemas.microsoft.com/office/drawing/2014/main" id="{CB6D82A0-D9B3-4BCD-87FA-7433E3212F75}"/>
              </a:ext>
            </a:extLst>
          </p:cNvPr>
          <p:cNvSpPr txBox="1"/>
          <p:nvPr/>
        </p:nvSpPr>
        <p:spPr>
          <a:xfrm>
            <a:off x="910305" y="2611514"/>
            <a:ext cx="3526991" cy="369332"/>
          </a:xfrm>
          <a:prstGeom prst="rect">
            <a:avLst/>
          </a:prstGeom>
          <a:noFill/>
        </p:spPr>
        <p:txBody>
          <a:bodyPr wrap="none" rtlCol="0">
            <a:spAutoFit/>
          </a:bodyPr>
          <a:lstStyle/>
          <a:p>
            <a:r>
              <a:rPr lang="en-US">
                <a:solidFill>
                  <a:srgbClr val="FFFF00"/>
                </a:solidFill>
              </a:rPr>
              <a:t>X</a:t>
            </a:r>
            <a:r>
              <a:rPr lang="en-US">
                <a:solidFill>
                  <a:srgbClr val="92D050"/>
                </a:solidFill>
              </a:rPr>
              <a:t> </a:t>
            </a:r>
            <a:r>
              <a:rPr lang="en-US">
                <a:solidFill>
                  <a:schemeClr val="bg1"/>
                </a:solidFill>
              </a:rPr>
              <a:t>=</a:t>
            </a:r>
            <a:r>
              <a:rPr lang="en-US">
                <a:solidFill>
                  <a:srgbClr val="92D050"/>
                </a:solidFill>
              </a:rPr>
              <a:t> 3; </a:t>
            </a:r>
            <a:r>
              <a:rPr lang="en-US">
                <a:solidFill>
                  <a:srgbClr val="FFFF00"/>
                </a:solidFill>
              </a:rPr>
              <a:t>Y = -X;  </a:t>
            </a:r>
            <a:r>
              <a:rPr lang="en-US">
                <a:solidFill>
                  <a:srgbClr val="FF0000"/>
                </a:solidFill>
              </a:rPr>
              <a:t>Y value will be</a:t>
            </a:r>
            <a:r>
              <a:rPr lang="en-US">
                <a:solidFill>
                  <a:srgbClr val="FFFF00"/>
                </a:solidFill>
              </a:rPr>
              <a:t>  -3 </a:t>
            </a:r>
            <a:endParaRPr lang="en-ID">
              <a:solidFill>
                <a:srgbClr val="92D050"/>
              </a:solidFill>
            </a:endParaRPr>
          </a:p>
        </p:txBody>
      </p:sp>
      <p:sp>
        <p:nvSpPr>
          <p:cNvPr id="15" name="Rectangle: Rounded Corners 14">
            <a:extLst>
              <a:ext uri="{FF2B5EF4-FFF2-40B4-BE49-F238E27FC236}">
                <a16:creationId xmlns:a16="http://schemas.microsoft.com/office/drawing/2014/main" id="{8E2F1D59-13DF-4989-ABB7-66CDB38AF032}"/>
              </a:ext>
            </a:extLst>
          </p:cNvPr>
          <p:cNvSpPr/>
          <p:nvPr/>
        </p:nvSpPr>
        <p:spPr>
          <a:xfrm>
            <a:off x="10477144" y="1657884"/>
            <a:ext cx="1170774" cy="26492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JAVASCRIPT</a:t>
            </a:r>
            <a:endParaRPr lang="en-ID" sz="1100" b="1"/>
          </a:p>
        </p:txBody>
      </p:sp>
      <p:sp>
        <p:nvSpPr>
          <p:cNvPr id="16" name="Title 1">
            <a:extLst>
              <a:ext uri="{FF2B5EF4-FFF2-40B4-BE49-F238E27FC236}">
                <a16:creationId xmlns:a16="http://schemas.microsoft.com/office/drawing/2014/main" id="{E3329D9D-15C6-4786-A8C8-8A1C0C6648C9}"/>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endParaRPr lang="en-ID" sz="2000"/>
          </a:p>
        </p:txBody>
      </p:sp>
      <p:sp>
        <p:nvSpPr>
          <p:cNvPr id="13" name="TextBox 12">
            <a:extLst>
              <a:ext uri="{FF2B5EF4-FFF2-40B4-BE49-F238E27FC236}">
                <a16:creationId xmlns:a16="http://schemas.microsoft.com/office/drawing/2014/main" id="{70BF6707-2605-4FD9-93D9-76DD740798C3}"/>
              </a:ext>
            </a:extLst>
          </p:cNvPr>
          <p:cNvSpPr txBox="1"/>
          <p:nvPr/>
        </p:nvSpPr>
        <p:spPr>
          <a:xfrm>
            <a:off x="910304" y="3733444"/>
            <a:ext cx="4054803" cy="923330"/>
          </a:xfrm>
          <a:prstGeom prst="rect">
            <a:avLst/>
          </a:prstGeom>
          <a:noFill/>
        </p:spPr>
        <p:txBody>
          <a:bodyPr wrap="square" rtlCol="0">
            <a:spAutoFit/>
          </a:bodyPr>
          <a:lstStyle/>
          <a:p>
            <a:r>
              <a:rPr lang="en-US">
                <a:solidFill>
                  <a:srgbClr val="FFFF00"/>
                </a:solidFill>
              </a:rPr>
              <a:t>X </a:t>
            </a:r>
            <a:r>
              <a:rPr lang="en-US">
                <a:solidFill>
                  <a:schemeClr val="bg1"/>
                </a:solidFill>
              </a:rPr>
              <a:t>= </a:t>
            </a:r>
            <a:r>
              <a:rPr lang="en-US">
                <a:solidFill>
                  <a:srgbClr val="92D050"/>
                </a:solidFill>
              </a:rPr>
              <a:t>“my friend is “;</a:t>
            </a:r>
          </a:p>
          <a:p>
            <a:r>
              <a:rPr lang="en-US">
                <a:solidFill>
                  <a:srgbClr val="FFFF00"/>
                </a:solidFill>
              </a:rPr>
              <a:t>Y </a:t>
            </a:r>
            <a:r>
              <a:rPr lang="en-US">
                <a:solidFill>
                  <a:schemeClr val="bg1"/>
                </a:solidFill>
              </a:rPr>
              <a:t>= </a:t>
            </a:r>
            <a:r>
              <a:rPr lang="en-US">
                <a:solidFill>
                  <a:srgbClr val="92D050"/>
                </a:solidFill>
              </a:rPr>
              <a:t>“bobby “;</a:t>
            </a:r>
          </a:p>
          <a:p>
            <a:r>
              <a:rPr lang="en-US">
                <a:solidFill>
                  <a:srgbClr val="FFFF00"/>
                </a:solidFill>
              </a:rPr>
              <a:t>Z </a:t>
            </a:r>
            <a:r>
              <a:rPr lang="en-US">
                <a:solidFill>
                  <a:schemeClr val="bg1"/>
                </a:solidFill>
              </a:rPr>
              <a:t>= </a:t>
            </a:r>
            <a:r>
              <a:rPr lang="en-US">
                <a:solidFill>
                  <a:srgbClr val="FFFF00"/>
                </a:solidFill>
              </a:rPr>
              <a:t>X </a:t>
            </a:r>
            <a:r>
              <a:rPr lang="en-US">
                <a:solidFill>
                  <a:schemeClr val="bg1"/>
                </a:solidFill>
              </a:rPr>
              <a:t>+ </a:t>
            </a:r>
            <a:r>
              <a:rPr lang="en-US">
                <a:solidFill>
                  <a:srgbClr val="FFFF00"/>
                </a:solidFill>
              </a:rPr>
              <a:t>Y</a:t>
            </a:r>
            <a:r>
              <a:rPr lang="en-US">
                <a:solidFill>
                  <a:srgbClr val="92D050"/>
                </a:solidFill>
              </a:rPr>
              <a:t>;     // my friend is bobby</a:t>
            </a:r>
            <a:endParaRPr lang="en-ID">
              <a:solidFill>
                <a:srgbClr val="92D050"/>
              </a:solidFill>
            </a:endParaRPr>
          </a:p>
        </p:txBody>
      </p:sp>
      <p:sp>
        <p:nvSpPr>
          <p:cNvPr id="17" name="TextBox 16">
            <a:extLst>
              <a:ext uri="{FF2B5EF4-FFF2-40B4-BE49-F238E27FC236}">
                <a16:creationId xmlns:a16="http://schemas.microsoft.com/office/drawing/2014/main" id="{0B2C47E2-7C68-4D6A-BB67-54E724AA35CD}"/>
              </a:ext>
            </a:extLst>
          </p:cNvPr>
          <p:cNvSpPr txBox="1"/>
          <p:nvPr/>
        </p:nvSpPr>
        <p:spPr>
          <a:xfrm>
            <a:off x="910304" y="4970942"/>
            <a:ext cx="4054803" cy="1200329"/>
          </a:xfrm>
          <a:prstGeom prst="rect">
            <a:avLst/>
          </a:prstGeom>
          <a:noFill/>
        </p:spPr>
        <p:txBody>
          <a:bodyPr wrap="square" rtlCol="0">
            <a:spAutoFit/>
          </a:bodyPr>
          <a:lstStyle/>
          <a:p>
            <a:r>
              <a:rPr lang="en-US">
                <a:solidFill>
                  <a:srgbClr val="FFFF00"/>
                </a:solidFill>
              </a:rPr>
              <a:t>X </a:t>
            </a:r>
            <a:r>
              <a:rPr lang="en-US">
                <a:solidFill>
                  <a:schemeClr val="bg1"/>
                </a:solidFill>
              </a:rPr>
              <a:t>= </a:t>
            </a:r>
            <a:r>
              <a:rPr lang="en-US">
                <a:solidFill>
                  <a:srgbClr val="92D050"/>
                </a:solidFill>
              </a:rPr>
              <a:t>10</a:t>
            </a:r>
          </a:p>
          <a:p>
            <a:r>
              <a:rPr lang="en-US">
                <a:solidFill>
                  <a:srgbClr val="FFFF00"/>
                </a:solidFill>
              </a:rPr>
              <a:t>X </a:t>
            </a:r>
            <a:r>
              <a:rPr lang="en-US">
                <a:solidFill>
                  <a:schemeClr val="bg1"/>
                </a:solidFill>
              </a:rPr>
              <a:t>= </a:t>
            </a:r>
            <a:r>
              <a:rPr lang="en-US">
                <a:solidFill>
                  <a:srgbClr val="FFFF00"/>
                </a:solidFill>
              </a:rPr>
              <a:t>X </a:t>
            </a:r>
            <a:r>
              <a:rPr lang="en-US">
                <a:solidFill>
                  <a:schemeClr val="bg1"/>
                </a:solidFill>
              </a:rPr>
              <a:t>+ 1</a:t>
            </a:r>
            <a:r>
              <a:rPr lang="en-US">
                <a:solidFill>
                  <a:srgbClr val="92D050"/>
                </a:solidFill>
              </a:rPr>
              <a:t>;   // X value will be 11</a:t>
            </a:r>
          </a:p>
          <a:p>
            <a:r>
              <a:rPr lang="en-US">
                <a:solidFill>
                  <a:srgbClr val="92D050"/>
                </a:solidFill>
              </a:rPr>
              <a:t>// or we can do it like this</a:t>
            </a:r>
          </a:p>
          <a:p>
            <a:r>
              <a:rPr lang="en-US">
                <a:solidFill>
                  <a:srgbClr val="FFFF00"/>
                </a:solidFill>
              </a:rPr>
              <a:t>X++</a:t>
            </a:r>
            <a:endParaRPr lang="en-ID">
              <a:solidFill>
                <a:srgbClr val="92D050"/>
              </a:solidFill>
            </a:endParaRPr>
          </a:p>
        </p:txBody>
      </p:sp>
      <p:sp>
        <p:nvSpPr>
          <p:cNvPr id="22" name="TextBox 21">
            <a:extLst>
              <a:ext uri="{FF2B5EF4-FFF2-40B4-BE49-F238E27FC236}">
                <a16:creationId xmlns:a16="http://schemas.microsoft.com/office/drawing/2014/main" id="{ED07C755-FD9F-4149-A416-EEC409B0B7A6}"/>
              </a:ext>
            </a:extLst>
          </p:cNvPr>
          <p:cNvSpPr txBox="1"/>
          <p:nvPr/>
        </p:nvSpPr>
        <p:spPr>
          <a:xfrm>
            <a:off x="5168957" y="3488871"/>
            <a:ext cx="3184555" cy="646331"/>
          </a:xfrm>
          <a:prstGeom prst="rect">
            <a:avLst/>
          </a:prstGeom>
          <a:solidFill>
            <a:srgbClr val="FF0000"/>
          </a:solidFill>
        </p:spPr>
        <p:txBody>
          <a:bodyPr wrap="square" rtlCol="0">
            <a:spAutoFit/>
          </a:bodyPr>
          <a:lstStyle/>
          <a:p>
            <a:r>
              <a:rPr lang="en-US">
                <a:solidFill>
                  <a:srgbClr val="FFFF00"/>
                </a:solidFill>
              </a:rPr>
              <a:t>X </a:t>
            </a:r>
            <a:r>
              <a:rPr lang="en-US">
                <a:solidFill>
                  <a:schemeClr val="bg1"/>
                </a:solidFill>
              </a:rPr>
              <a:t>= </a:t>
            </a:r>
            <a:r>
              <a:rPr lang="en-US">
                <a:solidFill>
                  <a:srgbClr val="92D050"/>
                </a:solidFill>
              </a:rPr>
              <a:t>1; </a:t>
            </a:r>
            <a:r>
              <a:rPr lang="en-US">
                <a:solidFill>
                  <a:srgbClr val="FFFF00"/>
                </a:solidFill>
              </a:rPr>
              <a:t>Y </a:t>
            </a:r>
            <a:r>
              <a:rPr lang="en-US">
                <a:solidFill>
                  <a:schemeClr val="bg1"/>
                </a:solidFill>
              </a:rPr>
              <a:t>= </a:t>
            </a:r>
            <a:r>
              <a:rPr lang="en-US">
                <a:solidFill>
                  <a:srgbClr val="92D050"/>
                </a:solidFill>
              </a:rPr>
              <a:t>1; </a:t>
            </a:r>
            <a:r>
              <a:rPr lang="en-US">
                <a:solidFill>
                  <a:srgbClr val="FFFF00"/>
                </a:solidFill>
              </a:rPr>
              <a:t>X </a:t>
            </a:r>
            <a:r>
              <a:rPr lang="en-US">
                <a:solidFill>
                  <a:schemeClr val="bg1"/>
                </a:solidFill>
              </a:rPr>
              <a:t>+ </a:t>
            </a:r>
            <a:r>
              <a:rPr lang="en-US">
                <a:solidFill>
                  <a:srgbClr val="FFFF00"/>
                </a:solidFill>
              </a:rPr>
              <a:t>Y = ?</a:t>
            </a:r>
            <a:endParaRPr lang="en-US">
              <a:solidFill>
                <a:srgbClr val="92D050"/>
              </a:solidFill>
            </a:endParaRPr>
          </a:p>
          <a:p>
            <a:r>
              <a:rPr lang="en-US">
                <a:solidFill>
                  <a:srgbClr val="FFFF00"/>
                </a:solidFill>
              </a:rPr>
              <a:t>X </a:t>
            </a:r>
            <a:r>
              <a:rPr lang="en-US">
                <a:solidFill>
                  <a:schemeClr val="bg1"/>
                </a:solidFill>
              </a:rPr>
              <a:t>= “</a:t>
            </a:r>
            <a:r>
              <a:rPr lang="en-US">
                <a:solidFill>
                  <a:srgbClr val="92D050"/>
                </a:solidFill>
              </a:rPr>
              <a:t>1”; </a:t>
            </a:r>
            <a:r>
              <a:rPr lang="en-US">
                <a:solidFill>
                  <a:srgbClr val="FFFF00"/>
                </a:solidFill>
              </a:rPr>
              <a:t>Y </a:t>
            </a:r>
            <a:r>
              <a:rPr lang="en-US">
                <a:solidFill>
                  <a:schemeClr val="bg1"/>
                </a:solidFill>
              </a:rPr>
              <a:t>= “</a:t>
            </a:r>
            <a:r>
              <a:rPr lang="en-US">
                <a:solidFill>
                  <a:srgbClr val="92D050"/>
                </a:solidFill>
              </a:rPr>
              <a:t>1”; </a:t>
            </a:r>
            <a:r>
              <a:rPr lang="en-US">
                <a:solidFill>
                  <a:srgbClr val="FFFF00"/>
                </a:solidFill>
              </a:rPr>
              <a:t>X </a:t>
            </a:r>
            <a:r>
              <a:rPr lang="en-US">
                <a:solidFill>
                  <a:schemeClr val="bg1"/>
                </a:solidFill>
              </a:rPr>
              <a:t>+ </a:t>
            </a:r>
            <a:r>
              <a:rPr lang="en-US">
                <a:solidFill>
                  <a:srgbClr val="FFFF00"/>
                </a:solidFill>
              </a:rPr>
              <a:t>Y = ?</a:t>
            </a:r>
          </a:p>
        </p:txBody>
      </p:sp>
      <p:sp>
        <p:nvSpPr>
          <p:cNvPr id="23" name="TextBox 22">
            <a:extLst>
              <a:ext uri="{FF2B5EF4-FFF2-40B4-BE49-F238E27FC236}">
                <a16:creationId xmlns:a16="http://schemas.microsoft.com/office/drawing/2014/main" id="{253B3D3D-7DA7-41D0-8388-43AB410F3AFA}"/>
              </a:ext>
            </a:extLst>
          </p:cNvPr>
          <p:cNvSpPr txBox="1"/>
          <p:nvPr/>
        </p:nvSpPr>
        <p:spPr>
          <a:xfrm>
            <a:off x="5168956" y="2168801"/>
            <a:ext cx="4054803" cy="1200329"/>
          </a:xfrm>
          <a:prstGeom prst="rect">
            <a:avLst/>
          </a:prstGeom>
          <a:noFill/>
        </p:spPr>
        <p:txBody>
          <a:bodyPr wrap="square" rtlCol="0">
            <a:spAutoFit/>
          </a:bodyPr>
          <a:lstStyle/>
          <a:p>
            <a:r>
              <a:rPr lang="en-US">
                <a:solidFill>
                  <a:srgbClr val="FFFF00"/>
                </a:solidFill>
              </a:rPr>
              <a:t>X </a:t>
            </a:r>
            <a:r>
              <a:rPr lang="en-US">
                <a:solidFill>
                  <a:schemeClr val="bg1"/>
                </a:solidFill>
              </a:rPr>
              <a:t>= </a:t>
            </a:r>
            <a:r>
              <a:rPr lang="en-US">
                <a:solidFill>
                  <a:srgbClr val="92D050"/>
                </a:solidFill>
              </a:rPr>
              <a:t>10</a:t>
            </a:r>
          </a:p>
          <a:p>
            <a:r>
              <a:rPr lang="en-US">
                <a:solidFill>
                  <a:srgbClr val="FFFF00"/>
                </a:solidFill>
              </a:rPr>
              <a:t>X </a:t>
            </a:r>
            <a:r>
              <a:rPr lang="en-US">
                <a:solidFill>
                  <a:schemeClr val="bg1"/>
                </a:solidFill>
              </a:rPr>
              <a:t>= </a:t>
            </a:r>
            <a:r>
              <a:rPr lang="en-US">
                <a:solidFill>
                  <a:srgbClr val="FFFF00"/>
                </a:solidFill>
              </a:rPr>
              <a:t>X </a:t>
            </a:r>
            <a:r>
              <a:rPr lang="en-US">
                <a:solidFill>
                  <a:schemeClr val="bg1"/>
                </a:solidFill>
              </a:rPr>
              <a:t>- 1</a:t>
            </a:r>
            <a:r>
              <a:rPr lang="en-US">
                <a:solidFill>
                  <a:srgbClr val="92D050"/>
                </a:solidFill>
              </a:rPr>
              <a:t>;   // X value will be 9</a:t>
            </a:r>
          </a:p>
          <a:p>
            <a:r>
              <a:rPr lang="en-US">
                <a:solidFill>
                  <a:srgbClr val="92D050"/>
                </a:solidFill>
              </a:rPr>
              <a:t>// or we can do it like this</a:t>
            </a:r>
          </a:p>
          <a:p>
            <a:r>
              <a:rPr lang="en-US">
                <a:solidFill>
                  <a:srgbClr val="FFFF00"/>
                </a:solidFill>
              </a:rPr>
              <a:t>X--</a:t>
            </a:r>
            <a:endParaRPr lang="en-ID">
              <a:solidFill>
                <a:srgbClr val="92D050"/>
              </a:solidFill>
            </a:endParaRPr>
          </a:p>
        </p:txBody>
      </p:sp>
      <p:sp>
        <p:nvSpPr>
          <p:cNvPr id="24" name="TextBox 23">
            <a:extLst>
              <a:ext uri="{FF2B5EF4-FFF2-40B4-BE49-F238E27FC236}">
                <a16:creationId xmlns:a16="http://schemas.microsoft.com/office/drawing/2014/main" id="{0DCC0868-3829-419D-BE49-F3ACA1B5D1E0}"/>
              </a:ext>
            </a:extLst>
          </p:cNvPr>
          <p:cNvSpPr txBox="1"/>
          <p:nvPr/>
        </p:nvSpPr>
        <p:spPr>
          <a:xfrm>
            <a:off x="5168957" y="4410536"/>
            <a:ext cx="3184555" cy="923330"/>
          </a:xfrm>
          <a:prstGeom prst="rect">
            <a:avLst/>
          </a:prstGeom>
          <a:solidFill>
            <a:srgbClr val="FF0000"/>
          </a:solidFill>
        </p:spPr>
        <p:txBody>
          <a:bodyPr wrap="square" rtlCol="0">
            <a:spAutoFit/>
          </a:bodyPr>
          <a:lstStyle/>
          <a:p>
            <a:r>
              <a:rPr lang="en-US">
                <a:solidFill>
                  <a:srgbClr val="FFFF00"/>
                </a:solidFill>
              </a:rPr>
              <a:t>X </a:t>
            </a:r>
            <a:r>
              <a:rPr lang="en-US">
                <a:solidFill>
                  <a:schemeClr val="bg1"/>
                </a:solidFill>
              </a:rPr>
              <a:t>= </a:t>
            </a:r>
            <a:r>
              <a:rPr lang="en-US">
                <a:solidFill>
                  <a:srgbClr val="92D050"/>
                </a:solidFill>
              </a:rPr>
              <a:t>“my friend is “; </a:t>
            </a:r>
          </a:p>
          <a:p>
            <a:r>
              <a:rPr lang="en-US">
                <a:solidFill>
                  <a:srgbClr val="FFFF00"/>
                </a:solidFill>
              </a:rPr>
              <a:t>X +</a:t>
            </a:r>
            <a:r>
              <a:rPr lang="en-US">
                <a:solidFill>
                  <a:schemeClr val="bg1"/>
                </a:solidFill>
              </a:rPr>
              <a:t>= </a:t>
            </a:r>
            <a:r>
              <a:rPr lang="en-US">
                <a:solidFill>
                  <a:srgbClr val="92D050"/>
                </a:solidFill>
              </a:rPr>
              <a:t>“bobby “;</a:t>
            </a:r>
          </a:p>
          <a:p>
            <a:endParaRPr lang="en-US">
              <a:solidFill>
                <a:srgbClr val="FFFF00"/>
              </a:solidFill>
            </a:endParaRPr>
          </a:p>
        </p:txBody>
      </p:sp>
      <p:sp>
        <p:nvSpPr>
          <p:cNvPr id="25" name="TextBox 24">
            <a:extLst>
              <a:ext uri="{FF2B5EF4-FFF2-40B4-BE49-F238E27FC236}">
                <a16:creationId xmlns:a16="http://schemas.microsoft.com/office/drawing/2014/main" id="{8C3F18E6-58B5-4DF7-9421-8841605497D5}"/>
              </a:ext>
            </a:extLst>
          </p:cNvPr>
          <p:cNvSpPr txBox="1"/>
          <p:nvPr/>
        </p:nvSpPr>
        <p:spPr>
          <a:xfrm>
            <a:off x="8557366" y="4410536"/>
            <a:ext cx="2825633" cy="923330"/>
          </a:xfrm>
          <a:prstGeom prst="rect">
            <a:avLst/>
          </a:prstGeom>
          <a:solidFill>
            <a:srgbClr val="FF0000"/>
          </a:solidFill>
        </p:spPr>
        <p:txBody>
          <a:bodyPr wrap="square" rtlCol="0">
            <a:spAutoFit/>
          </a:bodyPr>
          <a:lstStyle/>
          <a:p>
            <a:r>
              <a:rPr lang="en-US">
                <a:solidFill>
                  <a:srgbClr val="FFFF00"/>
                </a:solidFill>
              </a:rPr>
              <a:t>X </a:t>
            </a:r>
            <a:r>
              <a:rPr lang="en-US">
                <a:solidFill>
                  <a:schemeClr val="bg1"/>
                </a:solidFill>
              </a:rPr>
              <a:t>= </a:t>
            </a:r>
            <a:r>
              <a:rPr lang="en-US">
                <a:solidFill>
                  <a:srgbClr val="92D050"/>
                </a:solidFill>
              </a:rPr>
              <a:t>10;</a:t>
            </a:r>
          </a:p>
          <a:p>
            <a:r>
              <a:rPr lang="en-US">
                <a:solidFill>
                  <a:srgbClr val="FFFF00"/>
                </a:solidFill>
              </a:rPr>
              <a:t>X +</a:t>
            </a:r>
            <a:r>
              <a:rPr lang="en-US">
                <a:solidFill>
                  <a:schemeClr val="bg1"/>
                </a:solidFill>
              </a:rPr>
              <a:t>= </a:t>
            </a:r>
            <a:r>
              <a:rPr lang="en-US">
                <a:solidFill>
                  <a:srgbClr val="92D050"/>
                </a:solidFill>
              </a:rPr>
              <a:t>“bobby “;</a:t>
            </a:r>
          </a:p>
          <a:p>
            <a:endParaRPr lang="en-US">
              <a:solidFill>
                <a:srgbClr val="FFFF00"/>
              </a:solidFill>
            </a:endParaRPr>
          </a:p>
        </p:txBody>
      </p:sp>
      <p:sp>
        <p:nvSpPr>
          <p:cNvPr id="26" name="TextBox 25">
            <a:extLst>
              <a:ext uri="{FF2B5EF4-FFF2-40B4-BE49-F238E27FC236}">
                <a16:creationId xmlns:a16="http://schemas.microsoft.com/office/drawing/2014/main" id="{363F138C-508D-4E86-A133-8AE178072C6A}"/>
              </a:ext>
            </a:extLst>
          </p:cNvPr>
          <p:cNvSpPr txBox="1"/>
          <p:nvPr/>
        </p:nvSpPr>
        <p:spPr>
          <a:xfrm>
            <a:off x="5168956" y="5509728"/>
            <a:ext cx="3184555" cy="923330"/>
          </a:xfrm>
          <a:prstGeom prst="rect">
            <a:avLst/>
          </a:prstGeom>
          <a:solidFill>
            <a:srgbClr val="FF0000"/>
          </a:solidFill>
        </p:spPr>
        <p:txBody>
          <a:bodyPr wrap="square" rtlCol="0">
            <a:spAutoFit/>
          </a:bodyPr>
          <a:lstStyle/>
          <a:p>
            <a:r>
              <a:rPr lang="en-US">
                <a:solidFill>
                  <a:srgbClr val="FFFF00"/>
                </a:solidFill>
              </a:rPr>
              <a:t>X </a:t>
            </a:r>
            <a:r>
              <a:rPr lang="en-US">
                <a:solidFill>
                  <a:schemeClr val="bg1"/>
                </a:solidFill>
              </a:rPr>
              <a:t>= </a:t>
            </a:r>
            <a:r>
              <a:rPr lang="en-US">
                <a:solidFill>
                  <a:srgbClr val="92D050"/>
                </a:solidFill>
              </a:rPr>
              <a:t>10;</a:t>
            </a:r>
          </a:p>
          <a:p>
            <a:r>
              <a:rPr lang="en-US">
                <a:solidFill>
                  <a:srgbClr val="FFFF00"/>
                </a:solidFill>
              </a:rPr>
              <a:t>X +</a:t>
            </a:r>
            <a:r>
              <a:rPr lang="en-US">
                <a:solidFill>
                  <a:schemeClr val="bg1"/>
                </a:solidFill>
              </a:rPr>
              <a:t>= </a:t>
            </a:r>
            <a:r>
              <a:rPr lang="en-US">
                <a:solidFill>
                  <a:srgbClr val="92D050"/>
                </a:solidFill>
              </a:rPr>
              <a:t>2;</a:t>
            </a:r>
          </a:p>
          <a:p>
            <a:endParaRPr lang="en-US">
              <a:solidFill>
                <a:srgbClr val="FFFF00"/>
              </a:solidFill>
            </a:endParaRPr>
          </a:p>
        </p:txBody>
      </p:sp>
      <p:sp>
        <p:nvSpPr>
          <p:cNvPr id="27" name="TextBox 26">
            <a:extLst>
              <a:ext uri="{FF2B5EF4-FFF2-40B4-BE49-F238E27FC236}">
                <a16:creationId xmlns:a16="http://schemas.microsoft.com/office/drawing/2014/main" id="{24380A3E-0F7F-4D50-8BAF-83767F8FB792}"/>
              </a:ext>
            </a:extLst>
          </p:cNvPr>
          <p:cNvSpPr txBox="1"/>
          <p:nvPr/>
        </p:nvSpPr>
        <p:spPr>
          <a:xfrm>
            <a:off x="8557365" y="5509728"/>
            <a:ext cx="2825633" cy="923330"/>
          </a:xfrm>
          <a:prstGeom prst="rect">
            <a:avLst/>
          </a:prstGeom>
          <a:solidFill>
            <a:srgbClr val="FF0000"/>
          </a:solidFill>
        </p:spPr>
        <p:txBody>
          <a:bodyPr wrap="square" rtlCol="0">
            <a:spAutoFit/>
          </a:bodyPr>
          <a:lstStyle/>
          <a:p>
            <a:r>
              <a:rPr lang="en-US">
                <a:solidFill>
                  <a:srgbClr val="FFFF00"/>
                </a:solidFill>
              </a:rPr>
              <a:t>X </a:t>
            </a:r>
            <a:r>
              <a:rPr lang="en-US">
                <a:solidFill>
                  <a:schemeClr val="bg1"/>
                </a:solidFill>
              </a:rPr>
              <a:t>= </a:t>
            </a:r>
            <a:r>
              <a:rPr lang="en-US">
                <a:solidFill>
                  <a:srgbClr val="92D050"/>
                </a:solidFill>
              </a:rPr>
              <a:t>10;</a:t>
            </a:r>
          </a:p>
          <a:p>
            <a:r>
              <a:rPr lang="en-US">
                <a:solidFill>
                  <a:srgbClr val="FFFF00"/>
                </a:solidFill>
              </a:rPr>
              <a:t>X -</a:t>
            </a:r>
            <a:r>
              <a:rPr lang="en-US">
                <a:solidFill>
                  <a:schemeClr val="bg1"/>
                </a:solidFill>
              </a:rPr>
              <a:t>= </a:t>
            </a:r>
            <a:r>
              <a:rPr lang="en-US">
                <a:solidFill>
                  <a:srgbClr val="92D050"/>
                </a:solidFill>
              </a:rPr>
              <a:t>2;</a:t>
            </a:r>
          </a:p>
          <a:p>
            <a:endParaRPr lang="en-US">
              <a:solidFill>
                <a:srgbClr val="FFFF00"/>
              </a:solidFill>
            </a:endParaRPr>
          </a:p>
        </p:txBody>
      </p:sp>
    </p:spTree>
    <p:extLst>
      <p:ext uri="{BB962C8B-B14F-4D97-AF65-F5344CB8AC3E}">
        <p14:creationId xmlns:p14="http://schemas.microsoft.com/office/powerpoint/2010/main" val="2798260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normAutofit fontScale="90000"/>
          </a:bodyPr>
          <a:lstStyle/>
          <a:p>
            <a:r>
              <a:rPr lang="en-US"/>
              <a:t>STATEMENT and BLOCKS, NESTED BLOCKS</a:t>
            </a:r>
            <a:endParaRPr lang="en-ID"/>
          </a:p>
        </p:txBody>
      </p:sp>
      <p:sp>
        <p:nvSpPr>
          <p:cNvPr id="3" name="Content Placeholder 2">
            <a:extLst>
              <a:ext uri="{FF2B5EF4-FFF2-40B4-BE49-F238E27FC236}">
                <a16:creationId xmlns:a16="http://schemas.microsoft.com/office/drawing/2014/main" id="{8630D6C0-DA44-47A2-9E0C-A33C1E2DED35}"/>
              </a:ext>
            </a:extLst>
          </p:cNvPr>
          <p:cNvSpPr>
            <a:spLocks noGrp="1"/>
          </p:cNvSpPr>
          <p:nvPr>
            <p:ph idx="1"/>
          </p:nvPr>
        </p:nvSpPr>
        <p:spPr>
          <a:xfrm>
            <a:off x="1115569" y="2144741"/>
            <a:ext cx="6028716" cy="1769233"/>
          </a:xfrm>
        </p:spPr>
        <p:txBody>
          <a:bodyPr>
            <a:noAutofit/>
          </a:bodyPr>
          <a:lstStyle/>
          <a:p>
            <a:pPr marL="228600" lvl="3">
              <a:buFont typeface="+mj-lt"/>
              <a:buAutoNum type="arabicPeriod"/>
            </a:pPr>
            <a:r>
              <a:rPr lang="en-US" sz="1000"/>
              <a:t>A program contains 1 or more statements,</a:t>
            </a:r>
          </a:p>
          <a:p>
            <a:pPr marL="228600" lvl="3">
              <a:buFont typeface="+mj-lt"/>
              <a:buAutoNum type="arabicPeriod"/>
            </a:pPr>
            <a:r>
              <a:rPr lang="en-US" sz="1000"/>
              <a:t>A Statement can be :</a:t>
            </a:r>
          </a:p>
          <a:p>
            <a:pPr marL="628650" lvl="4" indent="-171450"/>
            <a:r>
              <a:rPr lang="en-US" sz="1000"/>
              <a:t>Variable Definitions or Assignment</a:t>
            </a:r>
          </a:p>
          <a:p>
            <a:pPr marL="628650" lvl="4" indent="-171450"/>
            <a:r>
              <a:rPr lang="en-US" sz="1000"/>
              <a:t>Variable Expression / Data Operations</a:t>
            </a:r>
          </a:p>
          <a:p>
            <a:pPr marL="628650" lvl="4" indent="-171450"/>
            <a:r>
              <a:rPr lang="en-US" sz="1000"/>
              <a:t>Function Call</a:t>
            </a:r>
          </a:p>
          <a:p>
            <a:pPr marL="228600" lvl="3">
              <a:buFont typeface="+mj-lt"/>
              <a:buAutoNum type="arabicPeriod"/>
            </a:pPr>
            <a:r>
              <a:rPr lang="en-US" sz="1000"/>
              <a:t>Each statement are separated by a NEWLINE CHARACTERS ( \n ) or SEMICOLONS ( ; ) in javascript, C, Java, PHP</a:t>
            </a:r>
          </a:p>
          <a:p>
            <a:pPr marL="228600" lvl="3">
              <a:buFont typeface="+mj-lt"/>
              <a:buAutoNum type="arabicPeriod"/>
            </a:pPr>
            <a:r>
              <a:rPr lang="en-US" sz="1000"/>
              <a:t>A Collections of statements ( paragraphs ) usually are within a </a:t>
            </a:r>
            <a:r>
              <a:rPr lang="en-US" sz="1000" b="1"/>
              <a:t>blocks</a:t>
            </a:r>
            <a:r>
              <a:rPr lang="en-US" sz="1000"/>
              <a:t> in Javascript/C/Java/PHP we use curly brackets  ( { and } )</a:t>
            </a:r>
          </a:p>
        </p:txBody>
      </p:sp>
      <p:sp>
        <p:nvSpPr>
          <p:cNvPr id="7" name="TextBox 6">
            <a:extLst>
              <a:ext uri="{FF2B5EF4-FFF2-40B4-BE49-F238E27FC236}">
                <a16:creationId xmlns:a16="http://schemas.microsoft.com/office/drawing/2014/main" id="{AC0D2656-9792-485E-8521-798B63ECAB15}"/>
              </a:ext>
            </a:extLst>
          </p:cNvPr>
          <p:cNvSpPr txBox="1"/>
          <p:nvPr/>
        </p:nvSpPr>
        <p:spPr>
          <a:xfrm>
            <a:off x="843897" y="4101982"/>
            <a:ext cx="6097424" cy="2600712"/>
          </a:xfrm>
          <a:prstGeom prst="rect">
            <a:avLst/>
          </a:prstGeom>
          <a:noFill/>
        </p:spPr>
        <p:txBody>
          <a:bodyPr wrap="square">
            <a:spAutoFit/>
          </a:bodyPr>
          <a:lstStyle/>
          <a:p>
            <a:pPr marL="457200" lvl="3" indent="-228600">
              <a:buFont typeface="+mj-lt"/>
              <a:buAutoNum type="arabicPeriod" startAt="5"/>
            </a:pPr>
            <a:r>
              <a:rPr lang="en-US" sz="1000"/>
              <a:t>A block can contain another blocks we call it nesting block</a:t>
            </a:r>
          </a:p>
          <a:p>
            <a:pPr marL="457200" lvl="4" indent="0">
              <a:lnSpc>
                <a:spcPct val="100000"/>
              </a:lnSpc>
              <a:buNone/>
            </a:pPr>
            <a:r>
              <a:rPr lang="en-US" sz="900"/>
              <a:t>{</a:t>
            </a:r>
          </a:p>
          <a:p>
            <a:pPr marL="457200" lvl="4" indent="0">
              <a:lnSpc>
                <a:spcPct val="100000"/>
              </a:lnSpc>
              <a:buNone/>
            </a:pPr>
            <a:r>
              <a:rPr lang="en-US" sz="900"/>
              <a:t>	statement1;</a:t>
            </a:r>
          </a:p>
          <a:p>
            <a:pPr marL="457200" lvl="4" indent="0">
              <a:lnSpc>
                <a:spcPct val="100000"/>
              </a:lnSpc>
              <a:buNone/>
            </a:pPr>
            <a:r>
              <a:rPr lang="en-US" sz="900"/>
              <a:t>	statement2;</a:t>
            </a:r>
          </a:p>
          <a:p>
            <a:pPr marL="457200" lvl="4" indent="0">
              <a:lnSpc>
                <a:spcPct val="100000"/>
              </a:lnSpc>
              <a:buNone/>
            </a:pPr>
            <a:r>
              <a:rPr lang="en-US" sz="900"/>
              <a:t>	….</a:t>
            </a:r>
          </a:p>
          <a:p>
            <a:pPr marL="914400" lvl="5" indent="0">
              <a:lnSpc>
                <a:spcPct val="100000"/>
              </a:lnSpc>
              <a:buNone/>
            </a:pPr>
            <a:r>
              <a:rPr lang="en-US" sz="900"/>
              <a:t>{</a:t>
            </a:r>
          </a:p>
          <a:p>
            <a:pPr marL="914400" lvl="5" indent="0">
              <a:lnSpc>
                <a:spcPct val="100000"/>
              </a:lnSpc>
              <a:buNone/>
            </a:pPr>
            <a:r>
              <a:rPr lang="en-US" sz="900"/>
              <a:t>	statement1;</a:t>
            </a:r>
          </a:p>
          <a:p>
            <a:pPr marL="914400" lvl="5" indent="0">
              <a:lnSpc>
                <a:spcPct val="100000"/>
              </a:lnSpc>
              <a:buNone/>
            </a:pPr>
            <a:r>
              <a:rPr lang="en-US" sz="900"/>
              <a:t>	statement2;</a:t>
            </a:r>
          </a:p>
          <a:p>
            <a:pPr marL="914400" lvl="5" indent="0">
              <a:lnSpc>
                <a:spcPct val="100000"/>
              </a:lnSpc>
              <a:buNone/>
            </a:pPr>
            <a:r>
              <a:rPr lang="en-US" sz="900"/>
              <a:t>	….</a:t>
            </a:r>
          </a:p>
          <a:p>
            <a:pPr marL="1828800" lvl="7" indent="0">
              <a:lnSpc>
                <a:spcPct val="100000"/>
              </a:lnSpc>
              <a:buNone/>
            </a:pPr>
            <a:r>
              <a:rPr lang="en-US" sz="900"/>
              <a:t>{</a:t>
            </a:r>
          </a:p>
          <a:p>
            <a:pPr marL="1828800" lvl="7" indent="0">
              <a:lnSpc>
                <a:spcPct val="100000"/>
              </a:lnSpc>
              <a:buNone/>
            </a:pPr>
            <a:r>
              <a:rPr lang="en-US" sz="900"/>
              <a:t>	statement1;</a:t>
            </a:r>
          </a:p>
          <a:p>
            <a:pPr marL="1828800" lvl="7" indent="0">
              <a:lnSpc>
                <a:spcPct val="100000"/>
              </a:lnSpc>
              <a:buNone/>
            </a:pPr>
            <a:r>
              <a:rPr lang="en-US" sz="900"/>
              <a:t>	statement2;</a:t>
            </a:r>
          </a:p>
          <a:p>
            <a:pPr marL="1828800" lvl="7" indent="0">
              <a:lnSpc>
                <a:spcPct val="100000"/>
              </a:lnSpc>
              <a:buNone/>
            </a:pPr>
            <a:r>
              <a:rPr lang="en-US" sz="900"/>
              <a:t>	….</a:t>
            </a:r>
          </a:p>
          <a:p>
            <a:pPr marL="1828800" lvl="7" indent="0">
              <a:lnSpc>
                <a:spcPct val="100000"/>
              </a:lnSpc>
              <a:buNone/>
            </a:pPr>
            <a:r>
              <a:rPr lang="en-US" sz="900"/>
              <a:t>} </a:t>
            </a:r>
            <a:endParaRPr lang="en-US" sz="900" b="1"/>
          </a:p>
          <a:p>
            <a:pPr marL="914400" lvl="5" indent="0">
              <a:lnSpc>
                <a:spcPct val="100000"/>
              </a:lnSpc>
              <a:buNone/>
            </a:pPr>
            <a:endParaRPr lang="en-US" sz="900"/>
          </a:p>
          <a:p>
            <a:pPr marL="914400" lvl="5" indent="0">
              <a:lnSpc>
                <a:spcPct val="100000"/>
              </a:lnSpc>
              <a:buNone/>
            </a:pPr>
            <a:r>
              <a:rPr lang="en-US" sz="900"/>
              <a:t>} </a:t>
            </a:r>
            <a:endParaRPr lang="en-US" sz="900" b="1"/>
          </a:p>
          <a:p>
            <a:pPr marL="457200" lvl="4" indent="0">
              <a:lnSpc>
                <a:spcPct val="100000"/>
              </a:lnSpc>
              <a:buNone/>
            </a:pPr>
            <a:endParaRPr lang="en-US" sz="900"/>
          </a:p>
          <a:p>
            <a:pPr marL="457200" lvl="4" indent="0">
              <a:lnSpc>
                <a:spcPct val="100000"/>
              </a:lnSpc>
              <a:buNone/>
            </a:pPr>
            <a:r>
              <a:rPr lang="en-US" sz="900"/>
              <a:t>}</a:t>
            </a:r>
          </a:p>
        </p:txBody>
      </p:sp>
      <p:sp>
        <p:nvSpPr>
          <p:cNvPr id="8" name="TextBox 7">
            <a:extLst>
              <a:ext uri="{FF2B5EF4-FFF2-40B4-BE49-F238E27FC236}">
                <a16:creationId xmlns:a16="http://schemas.microsoft.com/office/drawing/2014/main" id="{D86B08B2-DADB-4B67-B34E-936179B02503}"/>
              </a:ext>
            </a:extLst>
          </p:cNvPr>
          <p:cNvSpPr txBox="1"/>
          <p:nvPr/>
        </p:nvSpPr>
        <p:spPr>
          <a:xfrm>
            <a:off x="7144285" y="2229029"/>
            <a:ext cx="4477995" cy="2308324"/>
          </a:xfrm>
          <a:prstGeom prst="rect">
            <a:avLst/>
          </a:prstGeom>
          <a:solidFill>
            <a:srgbClr val="FF0000"/>
          </a:solidFill>
        </p:spPr>
        <p:txBody>
          <a:bodyPr wrap="square">
            <a:spAutoFit/>
          </a:bodyPr>
          <a:lstStyle/>
          <a:p>
            <a:pPr marL="228600" lvl="3"/>
            <a:r>
              <a:rPr lang="es-ES" sz="1600">
                <a:solidFill>
                  <a:schemeClr val="bg1"/>
                </a:solidFill>
              </a:rPr>
              <a:t>{   </a:t>
            </a:r>
          </a:p>
          <a:p>
            <a:pPr marL="228600" lvl="3"/>
            <a:r>
              <a:rPr lang="es-ES" sz="1600">
                <a:solidFill>
                  <a:schemeClr val="bg1"/>
                </a:solidFill>
              </a:rPr>
              <a:t>	 x = "irfan"    </a:t>
            </a:r>
          </a:p>
          <a:p>
            <a:pPr marL="228600" lvl="3"/>
            <a:r>
              <a:rPr lang="es-ES" sz="1600">
                <a:solidFill>
                  <a:schemeClr val="bg1"/>
                </a:solidFill>
              </a:rPr>
              <a:t>	y = "dodol"   </a:t>
            </a:r>
          </a:p>
          <a:p>
            <a:pPr marL="228600" lvl="3"/>
            <a:r>
              <a:rPr lang="es-ES" sz="1600">
                <a:solidFill>
                  <a:schemeClr val="bg1"/>
                </a:solidFill>
              </a:rPr>
              <a:t>	 {        </a:t>
            </a:r>
          </a:p>
          <a:p>
            <a:pPr marL="228600" lvl="3"/>
            <a:r>
              <a:rPr lang="es-ES" sz="1600">
                <a:solidFill>
                  <a:schemeClr val="bg1"/>
                </a:solidFill>
              </a:rPr>
              <a:t>		console.log(x)       </a:t>
            </a:r>
          </a:p>
          <a:p>
            <a:pPr marL="228600" lvl="3"/>
            <a:r>
              <a:rPr lang="es-ES" sz="1600">
                <a:solidFill>
                  <a:schemeClr val="bg1"/>
                </a:solidFill>
              </a:rPr>
              <a:t>		z = 10    </a:t>
            </a:r>
          </a:p>
          <a:p>
            <a:pPr marL="228600" lvl="3"/>
            <a:r>
              <a:rPr lang="es-ES" sz="1600">
                <a:solidFill>
                  <a:schemeClr val="bg1"/>
                </a:solidFill>
              </a:rPr>
              <a:t>	}    </a:t>
            </a:r>
          </a:p>
          <a:p>
            <a:pPr marL="228600" lvl="3"/>
            <a:r>
              <a:rPr lang="es-ES" sz="1600">
                <a:solidFill>
                  <a:schemeClr val="bg1"/>
                </a:solidFill>
              </a:rPr>
              <a:t>	console.log(z)</a:t>
            </a:r>
          </a:p>
          <a:p>
            <a:pPr marL="228600" lvl="3"/>
            <a:r>
              <a:rPr lang="es-ES" sz="1600">
                <a:solidFill>
                  <a:schemeClr val="bg1"/>
                </a:solidFill>
              </a:rPr>
              <a:t>}</a:t>
            </a:r>
            <a:endParaRPr lang="en-US" sz="1400">
              <a:solidFill>
                <a:schemeClr val="bg1"/>
              </a:solidFill>
            </a:endParaRPr>
          </a:p>
        </p:txBody>
      </p:sp>
    </p:spTree>
    <p:extLst>
      <p:ext uri="{BB962C8B-B14F-4D97-AF65-F5344CB8AC3E}">
        <p14:creationId xmlns:p14="http://schemas.microsoft.com/office/powerpoint/2010/main" val="3382893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CONTROL STRUCTURES</a:t>
            </a:r>
            <a:endParaRPr lang="en-ID"/>
          </a:p>
        </p:txBody>
      </p:sp>
      <p:sp>
        <p:nvSpPr>
          <p:cNvPr id="4" name="Title 1">
            <a:extLst>
              <a:ext uri="{FF2B5EF4-FFF2-40B4-BE49-F238E27FC236}">
                <a16:creationId xmlns:a16="http://schemas.microsoft.com/office/drawing/2014/main" id="{10558F6C-96C5-403E-86FB-789AC7D164BB}"/>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BRANCHING  - IF</a:t>
            </a:r>
            <a:endParaRPr lang="en-ID" sz="2000"/>
          </a:p>
        </p:txBody>
      </p:sp>
      <p:sp>
        <p:nvSpPr>
          <p:cNvPr id="6" name="TextBox 5">
            <a:extLst>
              <a:ext uri="{FF2B5EF4-FFF2-40B4-BE49-F238E27FC236}">
                <a16:creationId xmlns:a16="http://schemas.microsoft.com/office/drawing/2014/main" id="{5CA421D4-4ED0-49BC-B7D9-C5801B45C34F}"/>
              </a:ext>
            </a:extLst>
          </p:cNvPr>
          <p:cNvSpPr txBox="1"/>
          <p:nvPr/>
        </p:nvSpPr>
        <p:spPr>
          <a:xfrm>
            <a:off x="654094" y="2165782"/>
            <a:ext cx="2354025" cy="1200329"/>
          </a:xfrm>
          <a:prstGeom prst="rect">
            <a:avLst/>
          </a:prstGeom>
          <a:solidFill>
            <a:schemeClr val="bg2">
              <a:lumMod val="85000"/>
            </a:schemeClr>
          </a:solidFill>
        </p:spPr>
        <p:txBody>
          <a:bodyPr wrap="square" rtlCol="0">
            <a:spAutoFit/>
          </a:bodyPr>
          <a:lstStyle/>
          <a:p>
            <a:r>
              <a:rPr lang="en-US"/>
              <a:t>if  (condition)</a:t>
            </a:r>
          </a:p>
          <a:p>
            <a:r>
              <a:rPr lang="en-US"/>
              <a:t>{</a:t>
            </a:r>
          </a:p>
          <a:p>
            <a:r>
              <a:rPr lang="en-US"/>
              <a:t>     ….  // when true</a:t>
            </a:r>
          </a:p>
          <a:p>
            <a:r>
              <a:rPr lang="en-US"/>
              <a:t>}</a:t>
            </a:r>
            <a:endParaRPr lang="en-ID"/>
          </a:p>
        </p:txBody>
      </p:sp>
      <p:sp>
        <p:nvSpPr>
          <p:cNvPr id="9" name="TextBox 8">
            <a:extLst>
              <a:ext uri="{FF2B5EF4-FFF2-40B4-BE49-F238E27FC236}">
                <a16:creationId xmlns:a16="http://schemas.microsoft.com/office/drawing/2014/main" id="{2C3EE640-552A-4AB4-85FC-9BE643435340}"/>
              </a:ext>
            </a:extLst>
          </p:cNvPr>
          <p:cNvSpPr txBox="1"/>
          <p:nvPr/>
        </p:nvSpPr>
        <p:spPr>
          <a:xfrm>
            <a:off x="3088222" y="2165782"/>
            <a:ext cx="2131834" cy="2308324"/>
          </a:xfrm>
          <a:prstGeom prst="rect">
            <a:avLst/>
          </a:prstGeom>
          <a:solidFill>
            <a:schemeClr val="bg2">
              <a:lumMod val="85000"/>
            </a:schemeClr>
          </a:solidFill>
        </p:spPr>
        <p:txBody>
          <a:bodyPr wrap="square" rtlCol="0">
            <a:spAutoFit/>
          </a:bodyPr>
          <a:lstStyle/>
          <a:p>
            <a:r>
              <a:rPr lang="en-US"/>
              <a:t>if  (condition)</a:t>
            </a:r>
          </a:p>
          <a:p>
            <a:r>
              <a:rPr lang="en-US"/>
              <a:t>{</a:t>
            </a:r>
          </a:p>
          <a:p>
            <a:r>
              <a:rPr lang="en-US"/>
              <a:t>     … // when true</a:t>
            </a:r>
          </a:p>
          <a:p>
            <a:r>
              <a:rPr lang="en-US"/>
              <a:t>}</a:t>
            </a:r>
          </a:p>
          <a:p>
            <a:r>
              <a:rPr lang="en-US"/>
              <a:t>else </a:t>
            </a:r>
          </a:p>
          <a:p>
            <a:r>
              <a:rPr lang="en-US"/>
              <a:t>{</a:t>
            </a:r>
          </a:p>
          <a:p>
            <a:r>
              <a:rPr lang="en-US"/>
              <a:t>    … // when false</a:t>
            </a:r>
          </a:p>
          <a:p>
            <a:r>
              <a:rPr lang="en-US"/>
              <a:t>}</a:t>
            </a:r>
            <a:endParaRPr lang="en-ID"/>
          </a:p>
        </p:txBody>
      </p:sp>
      <p:sp>
        <p:nvSpPr>
          <p:cNvPr id="10" name="TextBox 9">
            <a:extLst>
              <a:ext uri="{FF2B5EF4-FFF2-40B4-BE49-F238E27FC236}">
                <a16:creationId xmlns:a16="http://schemas.microsoft.com/office/drawing/2014/main" id="{89BFA857-3B7A-4924-A325-7AA53D189413}"/>
              </a:ext>
            </a:extLst>
          </p:cNvPr>
          <p:cNvSpPr txBox="1"/>
          <p:nvPr/>
        </p:nvSpPr>
        <p:spPr>
          <a:xfrm>
            <a:off x="5607808" y="2165782"/>
            <a:ext cx="2878166" cy="3970318"/>
          </a:xfrm>
          <a:prstGeom prst="rect">
            <a:avLst/>
          </a:prstGeom>
          <a:solidFill>
            <a:schemeClr val="bg2">
              <a:lumMod val="85000"/>
            </a:schemeClr>
          </a:solidFill>
        </p:spPr>
        <p:txBody>
          <a:bodyPr wrap="square" rtlCol="0">
            <a:spAutoFit/>
          </a:bodyPr>
          <a:lstStyle/>
          <a:p>
            <a:r>
              <a:rPr lang="en-US"/>
              <a:t>if  (condition)</a:t>
            </a:r>
          </a:p>
          <a:p>
            <a:r>
              <a:rPr lang="en-US"/>
              <a:t>{</a:t>
            </a:r>
          </a:p>
          <a:p>
            <a:r>
              <a:rPr lang="en-US"/>
              <a:t>     …</a:t>
            </a:r>
          </a:p>
          <a:p>
            <a:r>
              <a:rPr lang="en-US"/>
              <a:t>}</a:t>
            </a:r>
          </a:p>
          <a:p>
            <a:r>
              <a:rPr lang="en-US"/>
              <a:t>else </a:t>
            </a:r>
          </a:p>
          <a:p>
            <a:r>
              <a:rPr lang="en-US"/>
              <a:t>    if  (condition)</a:t>
            </a:r>
          </a:p>
          <a:p>
            <a:r>
              <a:rPr lang="en-US"/>
              <a:t>    {</a:t>
            </a:r>
          </a:p>
          <a:p>
            <a:r>
              <a:rPr lang="en-US"/>
              <a:t>         …</a:t>
            </a:r>
          </a:p>
          <a:p>
            <a:r>
              <a:rPr lang="en-US"/>
              <a:t>    }</a:t>
            </a:r>
          </a:p>
          <a:p>
            <a:r>
              <a:rPr lang="en-US"/>
              <a:t>    else </a:t>
            </a:r>
          </a:p>
          <a:p>
            <a:r>
              <a:rPr lang="en-US"/>
              <a:t>    {</a:t>
            </a:r>
          </a:p>
          <a:p>
            <a:r>
              <a:rPr lang="en-US"/>
              <a:t>        …</a:t>
            </a:r>
          </a:p>
          <a:p>
            <a:r>
              <a:rPr lang="en-US"/>
              <a:t>    }</a:t>
            </a:r>
            <a:endParaRPr lang="en-ID"/>
          </a:p>
          <a:p>
            <a:endParaRPr lang="en-ID"/>
          </a:p>
        </p:txBody>
      </p:sp>
      <p:sp>
        <p:nvSpPr>
          <p:cNvPr id="11" name="TextBox 10">
            <a:extLst>
              <a:ext uri="{FF2B5EF4-FFF2-40B4-BE49-F238E27FC236}">
                <a16:creationId xmlns:a16="http://schemas.microsoft.com/office/drawing/2014/main" id="{AFB26F49-D84C-4AF8-9E0D-145954C9E107}"/>
              </a:ext>
            </a:extLst>
          </p:cNvPr>
          <p:cNvSpPr txBox="1"/>
          <p:nvPr/>
        </p:nvSpPr>
        <p:spPr>
          <a:xfrm>
            <a:off x="654094" y="6279870"/>
            <a:ext cx="7831879" cy="369332"/>
          </a:xfrm>
          <a:prstGeom prst="rect">
            <a:avLst/>
          </a:prstGeom>
          <a:solidFill>
            <a:schemeClr val="bg2">
              <a:lumMod val="85000"/>
            </a:schemeClr>
          </a:solidFill>
        </p:spPr>
        <p:txBody>
          <a:bodyPr wrap="square" rtlCol="0">
            <a:spAutoFit/>
          </a:bodyPr>
          <a:lstStyle/>
          <a:p>
            <a:r>
              <a:rPr lang="en-US"/>
              <a:t>[Variable] = (condition)? [whentrue]:[whenfalse]</a:t>
            </a:r>
            <a:endParaRPr lang="en-ID"/>
          </a:p>
        </p:txBody>
      </p:sp>
    </p:spTree>
    <p:extLst>
      <p:ext uri="{BB962C8B-B14F-4D97-AF65-F5344CB8AC3E}">
        <p14:creationId xmlns:p14="http://schemas.microsoft.com/office/powerpoint/2010/main" val="4143409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CONTROL STRUCTURES</a:t>
            </a:r>
            <a:endParaRPr lang="en-ID"/>
          </a:p>
        </p:txBody>
      </p:sp>
      <p:sp>
        <p:nvSpPr>
          <p:cNvPr id="4" name="Title 1">
            <a:extLst>
              <a:ext uri="{FF2B5EF4-FFF2-40B4-BE49-F238E27FC236}">
                <a16:creationId xmlns:a16="http://schemas.microsoft.com/office/drawing/2014/main" id="{10558F6C-96C5-403E-86FB-789AC7D164BB}"/>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BRANCHING  - SWITCH</a:t>
            </a:r>
            <a:endParaRPr lang="en-ID" sz="2000"/>
          </a:p>
        </p:txBody>
      </p:sp>
      <p:sp>
        <p:nvSpPr>
          <p:cNvPr id="6" name="TextBox 5">
            <a:extLst>
              <a:ext uri="{FF2B5EF4-FFF2-40B4-BE49-F238E27FC236}">
                <a16:creationId xmlns:a16="http://schemas.microsoft.com/office/drawing/2014/main" id="{5CA421D4-4ED0-49BC-B7D9-C5801B45C34F}"/>
              </a:ext>
            </a:extLst>
          </p:cNvPr>
          <p:cNvSpPr txBox="1"/>
          <p:nvPr/>
        </p:nvSpPr>
        <p:spPr>
          <a:xfrm>
            <a:off x="654094" y="2165782"/>
            <a:ext cx="4157188" cy="4801314"/>
          </a:xfrm>
          <a:prstGeom prst="rect">
            <a:avLst/>
          </a:prstGeom>
          <a:solidFill>
            <a:schemeClr val="bg2">
              <a:lumMod val="85000"/>
            </a:schemeClr>
          </a:solidFill>
        </p:spPr>
        <p:txBody>
          <a:bodyPr wrap="square" rtlCol="0">
            <a:spAutoFit/>
          </a:bodyPr>
          <a:lstStyle/>
          <a:p>
            <a:r>
              <a:rPr lang="en-US"/>
              <a:t>switch  (condition)</a:t>
            </a:r>
          </a:p>
          <a:p>
            <a:r>
              <a:rPr lang="en-US"/>
              <a:t>{</a:t>
            </a:r>
          </a:p>
          <a:p>
            <a:r>
              <a:rPr lang="en-US"/>
              <a:t>   case criteria1 :</a:t>
            </a:r>
          </a:p>
          <a:p>
            <a:r>
              <a:rPr lang="en-US"/>
              <a:t>	{</a:t>
            </a:r>
          </a:p>
          <a:p>
            <a:r>
              <a:rPr lang="en-US"/>
              <a:t>	     …</a:t>
            </a:r>
          </a:p>
          <a:p>
            <a:r>
              <a:rPr lang="en-US"/>
              <a:t>	}</a:t>
            </a:r>
          </a:p>
          <a:p>
            <a:r>
              <a:rPr lang="en-US"/>
              <a:t>	break;</a:t>
            </a:r>
          </a:p>
          <a:p>
            <a:r>
              <a:rPr lang="en-US"/>
              <a:t>   case criteria2 :</a:t>
            </a:r>
          </a:p>
          <a:p>
            <a:r>
              <a:rPr lang="en-US"/>
              <a:t>	{</a:t>
            </a:r>
          </a:p>
          <a:p>
            <a:r>
              <a:rPr lang="en-US"/>
              <a:t>	     …</a:t>
            </a:r>
          </a:p>
          <a:p>
            <a:r>
              <a:rPr lang="en-US"/>
              <a:t>	}</a:t>
            </a:r>
          </a:p>
          <a:p>
            <a:r>
              <a:rPr lang="en-US"/>
              <a:t>	break;</a:t>
            </a:r>
          </a:p>
          <a:p>
            <a:r>
              <a:rPr lang="en-US"/>
              <a:t>  default :</a:t>
            </a:r>
          </a:p>
          <a:p>
            <a:r>
              <a:rPr lang="en-US"/>
              <a:t>	{</a:t>
            </a:r>
          </a:p>
          <a:p>
            <a:r>
              <a:rPr lang="en-US"/>
              <a:t>	}</a:t>
            </a:r>
          </a:p>
          <a:p>
            <a:r>
              <a:rPr lang="en-US"/>
              <a:t>	</a:t>
            </a:r>
          </a:p>
          <a:p>
            <a:r>
              <a:rPr lang="en-US"/>
              <a:t>}</a:t>
            </a:r>
            <a:endParaRPr lang="en-ID"/>
          </a:p>
        </p:txBody>
      </p:sp>
      <p:sp>
        <p:nvSpPr>
          <p:cNvPr id="8" name="TextBox 7">
            <a:extLst>
              <a:ext uri="{FF2B5EF4-FFF2-40B4-BE49-F238E27FC236}">
                <a16:creationId xmlns:a16="http://schemas.microsoft.com/office/drawing/2014/main" id="{3ADAEE55-9B46-464D-9C60-84E79500922D}"/>
              </a:ext>
            </a:extLst>
          </p:cNvPr>
          <p:cNvSpPr txBox="1"/>
          <p:nvPr/>
        </p:nvSpPr>
        <p:spPr>
          <a:xfrm>
            <a:off x="5045208" y="2165782"/>
            <a:ext cx="4157188" cy="369332"/>
          </a:xfrm>
          <a:prstGeom prst="rect">
            <a:avLst/>
          </a:prstGeom>
          <a:solidFill>
            <a:schemeClr val="bg2">
              <a:lumMod val="85000"/>
            </a:schemeClr>
          </a:solidFill>
        </p:spPr>
        <p:txBody>
          <a:bodyPr wrap="square" rtlCol="0">
            <a:spAutoFit/>
          </a:bodyPr>
          <a:lstStyle/>
          <a:p>
            <a:r>
              <a:rPr lang="en-US"/>
              <a:t>What if we remove </a:t>
            </a:r>
            <a:r>
              <a:rPr lang="en-US" b="1"/>
              <a:t>break; ?????</a:t>
            </a:r>
            <a:endParaRPr lang="en-ID" b="1"/>
          </a:p>
        </p:txBody>
      </p:sp>
    </p:spTree>
    <p:extLst>
      <p:ext uri="{BB962C8B-B14F-4D97-AF65-F5344CB8AC3E}">
        <p14:creationId xmlns:p14="http://schemas.microsoft.com/office/powerpoint/2010/main" val="1365335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0DC1F3E-8F49-4D03-B324-2274F4354DFC}"/>
              </a:ext>
            </a:extLst>
          </p:cNvPr>
          <p:cNvSpPr/>
          <p:nvPr/>
        </p:nvSpPr>
        <p:spPr>
          <a:xfrm>
            <a:off x="567405" y="2112680"/>
            <a:ext cx="11174515" cy="4495800"/>
          </a:xfrm>
          <a:prstGeom prst="roundRect">
            <a:avLst>
              <a:gd name="adj" fmla="val 1750"/>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Rounded Corners 14">
            <a:extLst>
              <a:ext uri="{FF2B5EF4-FFF2-40B4-BE49-F238E27FC236}">
                <a16:creationId xmlns:a16="http://schemas.microsoft.com/office/drawing/2014/main" id="{8E2F1D59-13DF-4989-ABB7-66CDB38AF032}"/>
              </a:ext>
            </a:extLst>
          </p:cNvPr>
          <p:cNvSpPr/>
          <p:nvPr/>
        </p:nvSpPr>
        <p:spPr>
          <a:xfrm>
            <a:off x="10477144" y="1657884"/>
            <a:ext cx="1170774" cy="26492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JAVASCRIPT</a:t>
            </a:r>
            <a:endParaRPr lang="en-ID" sz="1100" b="1"/>
          </a:p>
        </p:txBody>
      </p:sp>
      <p:sp>
        <p:nvSpPr>
          <p:cNvPr id="16" name="Title 1">
            <a:extLst>
              <a:ext uri="{FF2B5EF4-FFF2-40B4-BE49-F238E27FC236}">
                <a16:creationId xmlns:a16="http://schemas.microsoft.com/office/drawing/2014/main" id="{E3329D9D-15C6-4786-A8C8-8A1C0C6648C9}"/>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BRANCHING</a:t>
            </a:r>
            <a:endParaRPr lang="en-ID" sz="2000"/>
          </a:p>
        </p:txBody>
      </p:sp>
      <p:sp>
        <p:nvSpPr>
          <p:cNvPr id="13" name="TextBox 12">
            <a:extLst>
              <a:ext uri="{FF2B5EF4-FFF2-40B4-BE49-F238E27FC236}">
                <a16:creationId xmlns:a16="http://schemas.microsoft.com/office/drawing/2014/main" id="{70BF6707-2605-4FD9-93D9-76DD740798C3}"/>
              </a:ext>
            </a:extLst>
          </p:cNvPr>
          <p:cNvSpPr txBox="1"/>
          <p:nvPr/>
        </p:nvSpPr>
        <p:spPr>
          <a:xfrm>
            <a:off x="840779" y="2307300"/>
            <a:ext cx="4637075" cy="1477328"/>
          </a:xfrm>
          <a:prstGeom prst="rect">
            <a:avLst/>
          </a:prstGeom>
          <a:noFill/>
        </p:spPr>
        <p:txBody>
          <a:bodyPr wrap="square" rtlCol="0">
            <a:spAutoFit/>
          </a:bodyPr>
          <a:lstStyle/>
          <a:p>
            <a:r>
              <a:rPr lang="en-US">
                <a:solidFill>
                  <a:srgbClr val="FFFF00"/>
                </a:solidFill>
              </a:rPr>
              <a:t>X = 5; </a:t>
            </a:r>
            <a:r>
              <a:rPr lang="en-US">
                <a:solidFill>
                  <a:srgbClr val="92D050"/>
                </a:solidFill>
              </a:rPr>
              <a:t>// change with the value you want</a:t>
            </a:r>
            <a:endParaRPr lang="en-US">
              <a:solidFill>
                <a:srgbClr val="FFFF00"/>
              </a:solidFill>
            </a:endParaRPr>
          </a:p>
          <a:p>
            <a:r>
              <a:rPr lang="en-US">
                <a:solidFill>
                  <a:srgbClr val="FFFF00"/>
                </a:solidFill>
              </a:rPr>
              <a:t>if (X &lt; 10)</a:t>
            </a:r>
          </a:p>
          <a:p>
            <a:r>
              <a:rPr lang="en-US">
                <a:solidFill>
                  <a:srgbClr val="FFFF00"/>
                </a:solidFill>
              </a:rPr>
              <a:t>{</a:t>
            </a:r>
          </a:p>
          <a:p>
            <a:r>
              <a:rPr lang="en-US">
                <a:solidFill>
                  <a:srgbClr val="FFFF00"/>
                </a:solidFill>
              </a:rPr>
              <a:t>     console.log(X + “ is less than 10”)</a:t>
            </a:r>
          </a:p>
          <a:p>
            <a:r>
              <a:rPr lang="en-US">
                <a:solidFill>
                  <a:srgbClr val="FFFF00"/>
                </a:solidFill>
              </a:rPr>
              <a:t>}</a:t>
            </a:r>
            <a:endParaRPr lang="en-ID">
              <a:solidFill>
                <a:srgbClr val="92D050"/>
              </a:solidFill>
            </a:endParaRPr>
          </a:p>
        </p:txBody>
      </p:sp>
      <p:sp>
        <p:nvSpPr>
          <p:cNvPr id="19" name="Title 1">
            <a:extLst>
              <a:ext uri="{FF2B5EF4-FFF2-40B4-BE49-F238E27FC236}">
                <a16:creationId xmlns:a16="http://schemas.microsoft.com/office/drawing/2014/main" id="{8CF7C0C8-B2EF-44B5-AF40-4619D3CDB2C0}"/>
              </a:ext>
            </a:extLst>
          </p:cNvPr>
          <p:cNvSpPr>
            <a:spLocks noGrp="1"/>
          </p:cNvSpPr>
          <p:nvPr>
            <p:ph type="title"/>
          </p:nvPr>
        </p:nvSpPr>
        <p:spPr>
          <a:xfrm>
            <a:off x="1115568" y="548640"/>
            <a:ext cx="10168128" cy="1179576"/>
          </a:xfrm>
        </p:spPr>
        <p:txBody>
          <a:bodyPr/>
          <a:lstStyle/>
          <a:p>
            <a:r>
              <a:rPr lang="en-US"/>
              <a:t>CONTROL STRUCTURES</a:t>
            </a:r>
            <a:endParaRPr lang="en-ID"/>
          </a:p>
        </p:txBody>
      </p:sp>
      <p:sp>
        <p:nvSpPr>
          <p:cNvPr id="20" name="TextBox 19">
            <a:extLst>
              <a:ext uri="{FF2B5EF4-FFF2-40B4-BE49-F238E27FC236}">
                <a16:creationId xmlns:a16="http://schemas.microsoft.com/office/drawing/2014/main" id="{349AB1EE-DD52-42F3-AA52-45C0996FEE46}"/>
              </a:ext>
            </a:extLst>
          </p:cNvPr>
          <p:cNvSpPr txBox="1"/>
          <p:nvPr/>
        </p:nvSpPr>
        <p:spPr>
          <a:xfrm>
            <a:off x="809001" y="3974504"/>
            <a:ext cx="5429429" cy="2585323"/>
          </a:xfrm>
          <a:prstGeom prst="rect">
            <a:avLst/>
          </a:prstGeom>
          <a:noFill/>
        </p:spPr>
        <p:txBody>
          <a:bodyPr wrap="square" rtlCol="0">
            <a:spAutoFit/>
          </a:bodyPr>
          <a:lstStyle/>
          <a:p>
            <a:r>
              <a:rPr lang="en-US">
                <a:solidFill>
                  <a:srgbClr val="FFFF00"/>
                </a:solidFill>
              </a:rPr>
              <a:t>X = 5; </a:t>
            </a:r>
            <a:r>
              <a:rPr lang="en-US">
                <a:solidFill>
                  <a:srgbClr val="92D050"/>
                </a:solidFill>
              </a:rPr>
              <a:t>// change with the value you want</a:t>
            </a:r>
            <a:endParaRPr lang="en-US">
              <a:solidFill>
                <a:srgbClr val="FFFF00"/>
              </a:solidFill>
            </a:endParaRPr>
          </a:p>
          <a:p>
            <a:r>
              <a:rPr lang="en-US">
                <a:solidFill>
                  <a:srgbClr val="FFFF00"/>
                </a:solidFill>
              </a:rPr>
              <a:t>if (X &lt; 10)</a:t>
            </a:r>
          </a:p>
          <a:p>
            <a:r>
              <a:rPr lang="en-US">
                <a:solidFill>
                  <a:srgbClr val="FFFF00"/>
                </a:solidFill>
              </a:rPr>
              <a:t>{</a:t>
            </a:r>
          </a:p>
          <a:p>
            <a:r>
              <a:rPr lang="en-US">
                <a:solidFill>
                  <a:srgbClr val="FFFF00"/>
                </a:solidFill>
              </a:rPr>
              <a:t>     console.log(X + “ is less than 10”)</a:t>
            </a:r>
          </a:p>
          <a:p>
            <a:r>
              <a:rPr lang="en-US">
                <a:solidFill>
                  <a:srgbClr val="FFFF00"/>
                </a:solidFill>
              </a:rPr>
              <a:t>}</a:t>
            </a:r>
          </a:p>
          <a:p>
            <a:r>
              <a:rPr lang="en-US">
                <a:solidFill>
                  <a:srgbClr val="FFFF00"/>
                </a:solidFill>
              </a:rPr>
              <a:t>else </a:t>
            </a:r>
          </a:p>
          <a:p>
            <a:r>
              <a:rPr lang="en-US">
                <a:solidFill>
                  <a:srgbClr val="FFFF00"/>
                </a:solidFill>
              </a:rPr>
              <a:t>{</a:t>
            </a:r>
          </a:p>
          <a:p>
            <a:r>
              <a:rPr lang="en-US">
                <a:solidFill>
                  <a:srgbClr val="FFFF00"/>
                </a:solidFill>
              </a:rPr>
              <a:t>    console.log(X + “ is greater or equals with 10”)</a:t>
            </a:r>
          </a:p>
          <a:p>
            <a:r>
              <a:rPr lang="en-US">
                <a:solidFill>
                  <a:srgbClr val="FFFF00"/>
                </a:solidFill>
              </a:rPr>
              <a:t>}</a:t>
            </a:r>
            <a:endParaRPr lang="en-ID">
              <a:solidFill>
                <a:srgbClr val="92D050"/>
              </a:solidFill>
            </a:endParaRPr>
          </a:p>
        </p:txBody>
      </p:sp>
      <p:sp>
        <p:nvSpPr>
          <p:cNvPr id="21" name="TextBox 20">
            <a:extLst>
              <a:ext uri="{FF2B5EF4-FFF2-40B4-BE49-F238E27FC236}">
                <a16:creationId xmlns:a16="http://schemas.microsoft.com/office/drawing/2014/main" id="{EC385675-3274-4A77-A291-31694F14AB46}"/>
              </a:ext>
            </a:extLst>
          </p:cNvPr>
          <p:cNvSpPr txBox="1"/>
          <p:nvPr/>
        </p:nvSpPr>
        <p:spPr>
          <a:xfrm>
            <a:off x="6238430" y="2297378"/>
            <a:ext cx="5429429" cy="3416320"/>
          </a:xfrm>
          <a:prstGeom prst="rect">
            <a:avLst/>
          </a:prstGeom>
          <a:noFill/>
        </p:spPr>
        <p:txBody>
          <a:bodyPr wrap="square" rtlCol="0">
            <a:spAutoFit/>
          </a:bodyPr>
          <a:lstStyle/>
          <a:p>
            <a:r>
              <a:rPr lang="en-US">
                <a:solidFill>
                  <a:srgbClr val="FFFF00"/>
                </a:solidFill>
              </a:rPr>
              <a:t>X = 5; </a:t>
            </a:r>
            <a:r>
              <a:rPr lang="en-US">
                <a:solidFill>
                  <a:srgbClr val="92D050"/>
                </a:solidFill>
              </a:rPr>
              <a:t>// change with the value you want</a:t>
            </a:r>
            <a:endParaRPr lang="en-US">
              <a:solidFill>
                <a:srgbClr val="FFFF00"/>
              </a:solidFill>
            </a:endParaRPr>
          </a:p>
          <a:p>
            <a:r>
              <a:rPr lang="en-US">
                <a:solidFill>
                  <a:srgbClr val="FFFF00"/>
                </a:solidFill>
              </a:rPr>
              <a:t>if (X &lt; 10)</a:t>
            </a:r>
          </a:p>
          <a:p>
            <a:r>
              <a:rPr lang="en-US">
                <a:solidFill>
                  <a:srgbClr val="FFFF00"/>
                </a:solidFill>
              </a:rPr>
              <a:t>{</a:t>
            </a:r>
          </a:p>
          <a:p>
            <a:r>
              <a:rPr lang="en-US">
                <a:solidFill>
                  <a:srgbClr val="FFFF00"/>
                </a:solidFill>
              </a:rPr>
              <a:t>     console.log(X + “ is less than 10”)</a:t>
            </a:r>
          </a:p>
          <a:p>
            <a:r>
              <a:rPr lang="en-US">
                <a:solidFill>
                  <a:srgbClr val="FFFF00"/>
                </a:solidFill>
              </a:rPr>
              <a:t>}</a:t>
            </a:r>
          </a:p>
          <a:p>
            <a:r>
              <a:rPr lang="en-US">
                <a:solidFill>
                  <a:srgbClr val="FFFF00"/>
                </a:solidFill>
              </a:rPr>
              <a:t>else if ( X == 10)</a:t>
            </a:r>
          </a:p>
          <a:p>
            <a:r>
              <a:rPr lang="en-US">
                <a:solidFill>
                  <a:srgbClr val="FFFF00"/>
                </a:solidFill>
              </a:rPr>
              <a:t>{</a:t>
            </a:r>
          </a:p>
          <a:p>
            <a:r>
              <a:rPr lang="en-US">
                <a:solidFill>
                  <a:srgbClr val="FFFF00"/>
                </a:solidFill>
              </a:rPr>
              <a:t>    console.log(X + “ is with 10”)</a:t>
            </a:r>
          </a:p>
          <a:p>
            <a:r>
              <a:rPr lang="en-US">
                <a:solidFill>
                  <a:srgbClr val="FFFF00"/>
                </a:solidFill>
              </a:rPr>
              <a:t>}</a:t>
            </a:r>
          </a:p>
          <a:p>
            <a:r>
              <a:rPr lang="en-US">
                <a:solidFill>
                  <a:srgbClr val="FFFF00"/>
                </a:solidFill>
              </a:rPr>
              <a:t>else {</a:t>
            </a:r>
          </a:p>
          <a:p>
            <a:r>
              <a:rPr lang="en-US">
                <a:solidFill>
                  <a:srgbClr val="FFFF00"/>
                </a:solidFill>
              </a:rPr>
              <a:t>   console.log(X + “ is greater than10”)</a:t>
            </a:r>
          </a:p>
          <a:p>
            <a:r>
              <a:rPr lang="en-US">
                <a:solidFill>
                  <a:srgbClr val="FFFF00"/>
                </a:solidFill>
              </a:rPr>
              <a:t>}</a:t>
            </a:r>
            <a:endParaRPr lang="en-ID">
              <a:solidFill>
                <a:srgbClr val="92D050"/>
              </a:solidFill>
            </a:endParaRPr>
          </a:p>
        </p:txBody>
      </p:sp>
    </p:spTree>
    <p:extLst>
      <p:ext uri="{BB962C8B-B14F-4D97-AF65-F5344CB8AC3E}">
        <p14:creationId xmlns:p14="http://schemas.microsoft.com/office/powerpoint/2010/main" val="2954396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0DC1F3E-8F49-4D03-B324-2274F4354DFC}"/>
              </a:ext>
            </a:extLst>
          </p:cNvPr>
          <p:cNvSpPr/>
          <p:nvPr/>
        </p:nvSpPr>
        <p:spPr>
          <a:xfrm>
            <a:off x="567405" y="2112680"/>
            <a:ext cx="11174515" cy="4495800"/>
          </a:xfrm>
          <a:prstGeom prst="roundRect">
            <a:avLst>
              <a:gd name="adj" fmla="val 1750"/>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Rounded Corners 14">
            <a:extLst>
              <a:ext uri="{FF2B5EF4-FFF2-40B4-BE49-F238E27FC236}">
                <a16:creationId xmlns:a16="http://schemas.microsoft.com/office/drawing/2014/main" id="{8E2F1D59-13DF-4989-ABB7-66CDB38AF032}"/>
              </a:ext>
            </a:extLst>
          </p:cNvPr>
          <p:cNvSpPr/>
          <p:nvPr/>
        </p:nvSpPr>
        <p:spPr>
          <a:xfrm>
            <a:off x="10477144" y="1657884"/>
            <a:ext cx="1170774" cy="26492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JAVASCRIPT</a:t>
            </a:r>
            <a:endParaRPr lang="en-ID" sz="1100" b="1"/>
          </a:p>
        </p:txBody>
      </p:sp>
      <p:sp>
        <p:nvSpPr>
          <p:cNvPr id="16" name="Title 1">
            <a:extLst>
              <a:ext uri="{FF2B5EF4-FFF2-40B4-BE49-F238E27FC236}">
                <a16:creationId xmlns:a16="http://schemas.microsoft.com/office/drawing/2014/main" id="{E3329D9D-15C6-4786-A8C8-8A1C0C6648C9}"/>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BRANCHING</a:t>
            </a:r>
            <a:endParaRPr lang="en-ID" sz="2000"/>
          </a:p>
        </p:txBody>
      </p:sp>
      <p:sp>
        <p:nvSpPr>
          <p:cNvPr id="13" name="TextBox 12">
            <a:extLst>
              <a:ext uri="{FF2B5EF4-FFF2-40B4-BE49-F238E27FC236}">
                <a16:creationId xmlns:a16="http://schemas.microsoft.com/office/drawing/2014/main" id="{70BF6707-2605-4FD9-93D9-76DD740798C3}"/>
              </a:ext>
            </a:extLst>
          </p:cNvPr>
          <p:cNvSpPr txBox="1"/>
          <p:nvPr/>
        </p:nvSpPr>
        <p:spPr>
          <a:xfrm>
            <a:off x="832234" y="2221810"/>
            <a:ext cx="4637075" cy="4401205"/>
          </a:xfrm>
          <a:prstGeom prst="rect">
            <a:avLst/>
          </a:prstGeom>
          <a:noFill/>
        </p:spPr>
        <p:txBody>
          <a:bodyPr wrap="square" rtlCol="0">
            <a:spAutoFit/>
          </a:bodyPr>
          <a:lstStyle/>
          <a:p>
            <a:r>
              <a:rPr lang="en-US" sz="1400">
                <a:solidFill>
                  <a:srgbClr val="FFFF00"/>
                </a:solidFill>
              </a:rPr>
              <a:t>X = 5; </a:t>
            </a:r>
            <a:r>
              <a:rPr lang="en-US" sz="1400">
                <a:solidFill>
                  <a:srgbClr val="92D050"/>
                </a:solidFill>
              </a:rPr>
              <a:t>// change with the value you want</a:t>
            </a:r>
          </a:p>
          <a:p>
            <a:r>
              <a:rPr lang="en-US" sz="1400">
                <a:solidFill>
                  <a:srgbClr val="FFFF00"/>
                </a:solidFill>
              </a:rPr>
              <a:t>Y = 1; </a:t>
            </a:r>
            <a:r>
              <a:rPr lang="en-US" sz="1400">
                <a:solidFill>
                  <a:srgbClr val="92D050"/>
                </a:solidFill>
              </a:rPr>
              <a:t>// change with the value 1,2,4,8,16</a:t>
            </a:r>
            <a:r>
              <a:rPr lang="en-US" sz="1400">
                <a:solidFill>
                  <a:srgbClr val="FFFF00"/>
                </a:solidFill>
              </a:rPr>
              <a:t> </a:t>
            </a:r>
          </a:p>
          <a:p>
            <a:r>
              <a:rPr lang="en-US" sz="1400">
                <a:solidFill>
                  <a:srgbClr val="FFFF00"/>
                </a:solidFill>
              </a:rPr>
              <a:t>switch (X &amp; Y)</a:t>
            </a:r>
          </a:p>
          <a:p>
            <a:r>
              <a:rPr lang="en-US" sz="1400">
                <a:solidFill>
                  <a:srgbClr val="FFFF00"/>
                </a:solidFill>
              </a:rPr>
              <a:t>{</a:t>
            </a:r>
          </a:p>
          <a:p>
            <a:r>
              <a:rPr lang="en-US" sz="1400">
                <a:solidFill>
                  <a:srgbClr val="FFFF00"/>
                </a:solidFill>
              </a:rPr>
              <a:t> case 16 :  </a:t>
            </a:r>
          </a:p>
          <a:p>
            <a:r>
              <a:rPr lang="en-US" sz="1400">
                <a:solidFill>
                  <a:srgbClr val="FFFF00"/>
                </a:solidFill>
              </a:rPr>
              <a:t>	console.log(‘able to add’);</a:t>
            </a:r>
          </a:p>
          <a:p>
            <a:r>
              <a:rPr lang="en-US" sz="1400">
                <a:solidFill>
                  <a:srgbClr val="FFFF00"/>
                </a:solidFill>
              </a:rPr>
              <a:t>	break;</a:t>
            </a:r>
          </a:p>
          <a:p>
            <a:r>
              <a:rPr lang="en-US" sz="1400">
                <a:solidFill>
                  <a:srgbClr val="FFFF00"/>
                </a:solidFill>
              </a:rPr>
              <a:t> case 8:  </a:t>
            </a:r>
          </a:p>
          <a:p>
            <a:r>
              <a:rPr lang="en-US" sz="1400">
                <a:solidFill>
                  <a:srgbClr val="FFFF00"/>
                </a:solidFill>
              </a:rPr>
              <a:t>	console.log(‘able to edit’);</a:t>
            </a:r>
          </a:p>
          <a:p>
            <a:r>
              <a:rPr lang="en-US" sz="1400">
                <a:solidFill>
                  <a:srgbClr val="FFFF00"/>
                </a:solidFill>
              </a:rPr>
              <a:t>	break;</a:t>
            </a:r>
          </a:p>
          <a:p>
            <a:r>
              <a:rPr lang="en-US" sz="1400">
                <a:solidFill>
                  <a:srgbClr val="FFFF00"/>
                </a:solidFill>
              </a:rPr>
              <a:t> case 4 :  </a:t>
            </a:r>
          </a:p>
          <a:p>
            <a:r>
              <a:rPr lang="en-US" sz="1400">
                <a:solidFill>
                  <a:srgbClr val="FFFF00"/>
                </a:solidFill>
              </a:rPr>
              <a:t>	console.log(‘able to delete’);</a:t>
            </a:r>
          </a:p>
          <a:p>
            <a:r>
              <a:rPr lang="en-US" sz="1400">
                <a:solidFill>
                  <a:srgbClr val="FFFF00"/>
                </a:solidFill>
              </a:rPr>
              <a:t>	break;</a:t>
            </a:r>
          </a:p>
          <a:p>
            <a:r>
              <a:rPr lang="en-US" sz="1400">
                <a:solidFill>
                  <a:srgbClr val="FFFF00"/>
                </a:solidFill>
              </a:rPr>
              <a:t> case 2 :  </a:t>
            </a:r>
          </a:p>
          <a:p>
            <a:r>
              <a:rPr lang="en-US" sz="1400">
                <a:solidFill>
                  <a:srgbClr val="FFFF00"/>
                </a:solidFill>
              </a:rPr>
              <a:t>	console.log(‘able to approve’);</a:t>
            </a:r>
          </a:p>
          <a:p>
            <a:r>
              <a:rPr lang="en-US" sz="1400">
                <a:solidFill>
                  <a:srgbClr val="FFFF00"/>
                </a:solidFill>
              </a:rPr>
              <a:t>	break</a:t>
            </a:r>
          </a:p>
          <a:p>
            <a:r>
              <a:rPr lang="en-US" sz="1400">
                <a:solidFill>
                  <a:srgbClr val="FFFF00"/>
                </a:solidFill>
              </a:rPr>
              <a:t> case 1 :  </a:t>
            </a:r>
          </a:p>
          <a:p>
            <a:r>
              <a:rPr lang="en-US" sz="1400">
                <a:solidFill>
                  <a:srgbClr val="FFFF00"/>
                </a:solidFill>
              </a:rPr>
              <a:t>	console.log(‘able to review’);</a:t>
            </a:r>
          </a:p>
          <a:p>
            <a:r>
              <a:rPr lang="en-US" sz="1400">
                <a:solidFill>
                  <a:srgbClr val="FFFF00"/>
                </a:solidFill>
              </a:rPr>
              <a:t>	break;</a:t>
            </a:r>
          </a:p>
          <a:p>
            <a:r>
              <a:rPr lang="en-US" sz="1400">
                <a:solidFill>
                  <a:srgbClr val="FFFF00"/>
                </a:solidFill>
              </a:rPr>
              <a:t>}</a:t>
            </a:r>
            <a:endParaRPr lang="en-ID" sz="1400">
              <a:solidFill>
                <a:srgbClr val="92D050"/>
              </a:solidFill>
            </a:endParaRPr>
          </a:p>
        </p:txBody>
      </p:sp>
      <p:sp>
        <p:nvSpPr>
          <p:cNvPr id="19" name="Title 1">
            <a:extLst>
              <a:ext uri="{FF2B5EF4-FFF2-40B4-BE49-F238E27FC236}">
                <a16:creationId xmlns:a16="http://schemas.microsoft.com/office/drawing/2014/main" id="{8CF7C0C8-B2EF-44B5-AF40-4619D3CDB2C0}"/>
              </a:ext>
            </a:extLst>
          </p:cNvPr>
          <p:cNvSpPr>
            <a:spLocks noGrp="1"/>
          </p:cNvSpPr>
          <p:nvPr>
            <p:ph type="title"/>
          </p:nvPr>
        </p:nvSpPr>
        <p:spPr>
          <a:xfrm>
            <a:off x="1115568" y="548640"/>
            <a:ext cx="10168128" cy="1179576"/>
          </a:xfrm>
        </p:spPr>
        <p:txBody>
          <a:bodyPr/>
          <a:lstStyle/>
          <a:p>
            <a:r>
              <a:rPr lang="en-US"/>
              <a:t>CONTROL STRUCTURES</a:t>
            </a:r>
            <a:endParaRPr lang="en-ID"/>
          </a:p>
        </p:txBody>
      </p:sp>
    </p:spTree>
    <p:extLst>
      <p:ext uri="{BB962C8B-B14F-4D97-AF65-F5344CB8AC3E}">
        <p14:creationId xmlns:p14="http://schemas.microsoft.com/office/powerpoint/2010/main" val="857871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0DC1F3E-8F49-4D03-B324-2274F4354DFC}"/>
              </a:ext>
            </a:extLst>
          </p:cNvPr>
          <p:cNvSpPr/>
          <p:nvPr/>
        </p:nvSpPr>
        <p:spPr>
          <a:xfrm>
            <a:off x="567405" y="2112680"/>
            <a:ext cx="11174515" cy="4495800"/>
          </a:xfrm>
          <a:prstGeom prst="roundRect">
            <a:avLst>
              <a:gd name="adj" fmla="val 1750"/>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Rounded Corners 14">
            <a:extLst>
              <a:ext uri="{FF2B5EF4-FFF2-40B4-BE49-F238E27FC236}">
                <a16:creationId xmlns:a16="http://schemas.microsoft.com/office/drawing/2014/main" id="{8E2F1D59-13DF-4989-ABB7-66CDB38AF032}"/>
              </a:ext>
            </a:extLst>
          </p:cNvPr>
          <p:cNvSpPr/>
          <p:nvPr/>
        </p:nvSpPr>
        <p:spPr>
          <a:xfrm>
            <a:off x="10477144" y="1657884"/>
            <a:ext cx="1170774" cy="26492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JAVASCRIPT</a:t>
            </a:r>
            <a:endParaRPr lang="en-ID" sz="1100" b="1"/>
          </a:p>
        </p:txBody>
      </p:sp>
      <p:sp>
        <p:nvSpPr>
          <p:cNvPr id="16" name="Title 1">
            <a:extLst>
              <a:ext uri="{FF2B5EF4-FFF2-40B4-BE49-F238E27FC236}">
                <a16:creationId xmlns:a16="http://schemas.microsoft.com/office/drawing/2014/main" id="{E3329D9D-15C6-4786-A8C8-8A1C0C6648C9}"/>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BRANCHING</a:t>
            </a:r>
            <a:endParaRPr lang="en-ID" sz="2000"/>
          </a:p>
        </p:txBody>
      </p:sp>
      <p:sp>
        <p:nvSpPr>
          <p:cNvPr id="13" name="TextBox 12">
            <a:extLst>
              <a:ext uri="{FF2B5EF4-FFF2-40B4-BE49-F238E27FC236}">
                <a16:creationId xmlns:a16="http://schemas.microsoft.com/office/drawing/2014/main" id="{70BF6707-2605-4FD9-93D9-76DD740798C3}"/>
              </a:ext>
            </a:extLst>
          </p:cNvPr>
          <p:cNvSpPr txBox="1"/>
          <p:nvPr/>
        </p:nvSpPr>
        <p:spPr>
          <a:xfrm>
            <a:off x="840779" y="2307300"/>
            <a:ext cx="4637075" cy="1477328"/>
          </a:xfrm>
          <a:prstGeom prst="rect">
            <a:avLst/>
          </a:prstGeom>
          <a:noFill/>
        </p:spPr>
        <p:txBody>
          <a:bodyPr wrap="square" rtlCol="0">
            <a:spAutoFit/>
          </a:bodyPr>
          <a:lstStyle/>
          <a:p>
            <a:r>
              <a:rPr lang="en-US">
                <a:solidFill>
                  <a:srgbClr val="FFFF00"/>
                </a:solidFill>
              </a:rPr>
              <a:t>X = true; </a:t>
            </a:r>
            <a:r>
              <a:rPr lang="en-US">
                <a:solidFill>
                  <a:srgbClr val="92D050"/>
                </a:solidFill>
              </a:rPr>
              <a:t>// change with the value you want</a:t>
            </a:r>
            <a:endParaRPr lang="en-US">
              <a:solidFill>
                <a:srgbClr val="FFFF00"/>
              </a:solidFill>
            </a:endParaRPr>
          </a:p>
          <a:p>
            <a:r>
              <a:rPr lang="en-US">
                <a:solidFill>
                  <a:srgbClr val="FFFF00"/>
                </a:solidFill>
              </a:rPr>
              <a:t>if (X)</a:t>
            </a:r>
          </a:p>
          <a:p>
            <a:r>
              <a:rPr lang="en-US">
                <a:solidFill>
                  <a:srgbClr val="FFFF00"/>
                </a:solidFill>
              </a:rPr>
              <a:t>{</a:t>
            </a:r>
          </a:p>
          <a:p>
            <a:r>
              <a:rPr lang="en-US">
                <a:solidFill>
                  <a:srgbClr val="FFFF00"/>
                </a:solidFill>
              </a:rPr>
              <a:t>     console.log(X + “ is less than 10”)</a:t>
            </a:r>
          </a:p>
          <a:p>
            <a:r>
              <a:rPr lang="en-US">
                <a:solidFill>
                  <a:srgbClr val="FFFF00"/>
                </a:solidFill>
              </a:rPr>
              <a:t>}</a:t>
            </a:r>
            <a:endParaRPr lang="en-ID">
              <a:solidFill>
                <a:srgbClr val="92D050"/>
              </a:solidFill>
            </a:endParaRPr>
          </a:p>
        </p:txBody>
      </p:sp>
      <p:sp>
        <p:nvSpPr>
          <p:cNvPr id="19" name="Title 1">
            <a:extLst>
              <a:ext uri="{FF2B5EF4-FFF2-40B4-BE49-F238E27FC236}">
                <a16:creationId xmlns:a16="http://schemas.microsoft.com/office/drawing/2014/main" id="{8CF7C0C8-B2EF-44B5-AF40-4619D3CDB2C0}"/>
              </a:ext>
            </a:extLst>
          </p:cNvPr>
          <p:cNvSpPr>
            <a:spLocks noGrp="1"/>
          </p:cNvSpPr>
          <p:nvPr>
            <p:ph type="title"/>
          </p:nvPr>
        </p:nvSpPr>
        <p:spPr>
          <a:xfrm>
            <a:off x="1115568" y="548640"/>
            <a:ext cx="10168128" cy="1179576"/>
          </a:xfrm>
        </p:spPr>
        <p:txBody>
          <a:bodyPr/>
          <a:lstStyle/>
          <a:p>
            <a:r>
              <a:rPr lang="en-US"/>
              <a:t>CONTROL STRUCTURES</a:t>
            </a:r>
            <a:endParaRPr lang="en-ID"/>
          </a:p>
        </p:txBody>
      </p:sp>
      <p:sp>
        <p:nvSpPr>
          <p:cNvPr id="20" name="TextBox 19">
            <a:extLst>
              <a:ext uri="{FF2B5EF4-FFF2-40B4-BE49-F238E27FC236}">
                <a16:creationId xmlns:a16="http://schemas.microsoft.com/office/drawing/2014/main" id="{349AB1EE-DD52-42F3-AA52-45C0996FEE46}"/>
              </a:ext>
            </a:extLst>
          </p:cNvPr>
          <p:cNvSpPr txBox="1"/>
          <p:nvPr/>
        </p:nvSpPr>
        <p:spPr>
          <a:xfrm>
            <a:off x="6312492" y="2307268"/>
            <a:ext cx="5121782" cy="4247317"/>
          </a:xfrm>
          <a:prstGeom prst="rect">
            <a:avLst/>
          </a:prstGeom>
          <a:solidFill>
            <a:srgbClr val="FF0000"/>
          </a:solidFill>
        </p:spPr>
        <p:txBody>
          <a:bodyPr wrap="square" rtlCol="0">
            <a:spAutoFit/>
          </a:bodyPr>
          <a:lstStyle/>
          <a:p>
            <a:r>
              <a:rPr lang="en-US">
                <a:solidFill>
                  <a:srgbClr val="FFFF00"/>
                </a:solidFill>
              </a:rPr>
              <a:t>if (X = 10 + 1)</a:t>
            </a:r>
          </a:p>
          <a:p>
            <a:r>
              <a:rPr lang="en-US">
                <a:solidFill>
                  <a:srgbClr val="FFFF00"/>
                </a:solidFill>
              </a:rPr>
              <a:t>{</a:t>
            </a:r>
          </a:p>
          <a:p>
            <a:r>
              <a:rPr lang="en-US">
                <a:solidFill>
                  <a:srgbClr val="FFFF00"/>
                </a:solidFill>
              </a:rPr>
              <a:t>     console.log(“correct”)</a:t>
            </a:r>
          </a:p>
          <a:p>
            <a:r>
              <a:rPr lang="en-US">
                <a:solidFill>
                  <a:srgbClr val="FFFF00"/>
                </a:solidFill>
              </a:rPr>
              <a:t>}</a:t>
            </a:r>
          </a:p>
          <a:p>
            <a:endParaRPr lang="en-US">
              <a:solidFill>
                <a:srgbClr val="FFFF00"/>
              </a:solidFill>
            </a:endParaRPr>
          </a:p>
          <a:p>
            <a:r>
              <a:rPr lang="en-US">
                <a:solidFill>
                  <a:srgbClr val="FFFF00"/>
                </a:solidFill>
              </a:rPr>
              <a:t>if (X = 1 - 1)</a:t>
            </a:r>
          </a:p>
          <a:p>
            <a:r>
              <a:rPr lang="en-US">
                <a:solidFill>
                  <a:srgbClr val="FFFF00"/>
                </a:solidFill>
              </a:rPr>
              <a:t>{</a:t>
            </a:r>
          </a:p>
          <a:p>
            <a:r>
              <a:rPr lang="en-US">
                <a:solidFill>
                  <a:srgbClr val="FFFF00"/>
                </a:solidFill>
              </a:rPr>
              <a:t>     console.log(“correct”)</a:t>
            </a:r>
          </a:p>
          <a:p>
            <a:r>
              <a:rPr lang="en-US">
                <a:solidFill>
                  <a:srgbClr val="FFFF00"/>
                </a:solidFill>
              </a:rPr>
              <a:t>}</a:t>
            </a:r>
          </a:p>
          <a:p>
            <a:endParaRPr lang="en-US">
              <a:solidFill>
                <a:srgbClr val="FFFF00"/>
              </a:solidFill>
            </a:endParaRPr>
          </a:p>
          <a:p>
            <a:r>
              <a:rPr lang="en-US">
                <a:solidFill>
                  <a:srgbClr val="FFFF00"/>
                </a:solidFill>
              </a:rPr>
              <a:t>If (X = null)</a:t>
            </a:r>
          </a:p>
          <a:p>
            <a:r>
              <a:rPr lang="en-US">
                <a:solidFill>
                  <a:srgbClr val="FFFF00"/>
                </a:solidFill>
              </a:rPr>
              <a:t>{</a:t>
            </a:r>
          </a:p>
          <a:p>
            <a:r>
              <a:rPr lang="en-US">
                <a:solidFill>
                  <a:srgbClr val="FFFF00"/>
                </a:solidFill>
              </a:rPr>
              <a:t>     console.log(“correct”)</a:t>
            </a:r>
          </a:p>
          <a:p>
            <a:r>
              <a:rPr lang="en-US">
                <a:solidFill>
                  <a:srgbClr val="FFFF00"/>
                </a:solidFill>
              </a:rPr>
              <a:t>}</a:t>
            </a:r>
          </a:p>
          <a:p>
            <a:endParaRPr lang="en-US">
              <a:solidFill>
                <a:srgbClr val="FFFF00"/>
              </a:solidFill>
            </a:endParaRPr>
          </a:p>
        </p:txBody>
      </p:sp>
    </p:spTree>
    <p:extLst>
      <p:ext uri="{BB962C8B-B14F-4D97-AF65-F5344CB8AC3E}">
        <p14:creationId xmlns:p14="http://schemas.microsoft.com/office/powerpoint/2010/main" val="2838974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CONTROL STRUCTURES</a:t>
            </a:r>
            <a:endParaRPr lang="en-ID"/>
          </a:p>
        </p:txBody>
      </p:sp>
      <p:sp>
        <p:nvSpPr>
          <p:cNvPr id="4" name="Title 1">
            <a:extLst>
              <a:ext uri="{FF2B5EF4-FFF2-40B4-BE49-F238E27FC236}">
                <a16:creationId xmlns:a16="http://schemas.microsoft.com/office/drawing/2014/main" id="{10558F6C-96C5-403E-86FB-789AC7D164BB}"/>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LOOPS : FOR</a:t>
            </a:r>
            <a:endParaRPr lang="en-ID" sz="2000"/>
          </a:p>
        </p:txBody>
      </p:sp>
      <p:sp>
        <p:nvSpPr>
          <p:cNvPr id="6" name="TextBox 5">
            <a:extLst>
              <a:ext uri="{FF2B5EF4-FFF2-40B4-BE49-F238E27FC236}">
                <a16:creationId xmlns:a16="http://schemas.microsoft.com/office/drawing/2014/main" id="{5CA421D4-4ED0-49BC-B7D9-C5801B45C34F}"/>
              </a:ext>
            </a:extLst>
          </p:cNvPr>
          <p:cNvSpPr txBox="1"/>
          <p:nvPr/>
        </p:nvSpPr>
        <p:spPr>
          <a:xfrm>
            <a:off x="654093" y="2165782"/>
            <a:ext cx="8643731" cy="1200329"/>
          </a:xfrm>
          <a:prstGeom prst="rect">
            <a:avLst/>
          </a:prstGeom>
          <a:solidFill>
            <a:schemeClr val="bg2">
              <a:lumMod val="85000"/>
            </a:schemeClr>
          </a:solidFill>
        </p:spPr>
        <p:txBody>
          <a:bodyPr wrap="square" rtlCol="0">
            <a:spAutoFit/>
          </a:bodyPr>
          <a:lstStyle/>
          <a:p>
            <a:r>
              <a:rPr lang="en-US"/>
              <a:t>for  (variable_initial_value ; condition_for_thevariable;  variable_next_value )</a:t>
            </a:r>
          </a:p>
          <a:p>
            <a:r>
              <a:rPr lang="en-US"/>
              <a:t>{</a:t>
            </a:r>
          </a:p>
          <a:p>
            <a:r>
              <a:rPr lang="en-US"/>
              <a:t>     ……</a:t>
            </a:r>
          </a:p>
          <a:p>
            <a:r>
              <a:rPr lang="en-US"/>
              <a:t>}</a:t>
            </a:r>
            <a:endParaRPr lang="en-ID"/>
          </a:p>
        </p:txBody>
      </p:sp>
      <p:sp>
        <p:nvSpPr>
          <p:cNvPr id="7" name="TextBox 6">
            <a:extLst>
              <a:ext uri="{FF2B5EF4-FFF2-40B4-BE49-F238E27FC236}">
                <a16:creationId xmlns:a16="http://schemas.microsoft.com/office/drawing/2014/main" id="{D1ECB8AA-3616-4172-8416-21A0FF8DA95C}"/>
              </a:ext>
            </a:extLst>
          </p:cNvPr>
          <p:cNvSpPr txBox="1"/>
          <p:nvPr/>
        </p:nvSpPr>
        <p:spPr>
          <a:xfrm>
            <a:off x="654093" y="3617143"/>
            <a:ext cx="3071874" cy="1200329"/>
          </a:xfrm>
          <a:prstGeom prst="rect">
            <a:avLst/>
          </a:prstGeom>
          <a:solidFill>
            <a:schemeClr val="bg2">
              <a:lumMod val="85000"/>
            </a:schemeClr>
          </a:solidFill>
        </p:spPr>
        <p:txBody>
          <a:bodyPr wrap="square" rtlCol="0">
            <a:spAutoFit/>
          </a:bodyPr>
          <a:lstStyle/>
          <a:p>
            <a:r>
              <a:rPr lang="en-US"/>
              <a:t>for  (I = 0;  I &lt; 10; I = I + 1)</a:t>
            </a:r>
          </a:p>
          <a:p>
            <a:r>
              <a:rPr lang="en-US"/>
              <a:t>{</a:t>
            </a:r>
          </a:p>
          <a:p>
            <a:r>
              <a:rPr lang="en-US"/>
              <a:t>     console.log(I)</a:t>
            </a:r>
          </a:p>
          <a:p>
            <a:r>
              <a:rPr lang="en-US"/>
              <a:t>}</a:t>
            </a:r>
            <a:endParaRPr lang="en-ID"/>
          </a:p>
        </p:txBody>
      </p:sp>
      <p:sp>
        <p:nvSpPr>
          <p:cNvPr id="9" name="TextBox 8">
            <a:extLst>
              <a:ext uri="{FF2B5EF4-FFF2-40B4-BE49-F238E27FC236}">
                <a16:creationId xmlns:a16="http://schemas.microsoft.com/office/drawing/2014/main" id="{B8CD0835-3FD2-4B1A-B705-844729C71ECC}"/>
              </a:ext>
            </a:extLst>
          </p:cNvPr>
          <p:cNvSpPr txBox="1"/>
          <p:nvPr/>
        </p:nvSpPr>
        <p:spPr>
          <a:xfrm>
            <a:off x="4062441" y="3630454"/>
            <a:ext cx="3071874" cy="1200329"/>
          </a:xfrm>
          <a:prstGeom prst="rect">
            <a:avLst/>
          </a:prstGeom>
          <a:solidFill>
            <a:schemeClr val="bg2">
              <a:lumMod val="85000"/>
            </a:schemeClr>
          </a:solidFill>
        </p:spPr>
        <p:txBody>
          <a:bodyPr wrap="square" rtlCol="0">
            <a:spAutoFit/>
          </a:bodyPr>
          <a:lstStyle/>
          <a:p>
            <a:r>
              <a:rPr lang="en-US"/>
              <a:t>for  (I = 0;  I &lt; 10; I++)</a:t>
            </a:r>
          </a:p>
          <a:p>
            <a:r>
              <a:rPr lang="en-US"/>
              <a:t>{</a:t>
            </a:r>
          </a:p>
          <a:p>
            <a:r>
              <a:rPr lang="en-US"/>
              <a:t>     console.log(I)</a:t>
            </a:r>
          </a:p>
          <a:p>
            <a:r>
              <a:rPr lang="en-US"/>
              <a:t>}</a:t>
            </a:r>
            <a:endParaRPr lang="en-ID"/>
          </a:p>
        </p:txBody>
      </p:sp>
      <p:sp>
        <p:nvSpPr>
          <p:cNvPr id="10" name="TextBox 9">
            <a:extLst>
              <a:ext uri="{FF2B5EF4-FFF2-40B4-BE49-F238E27FC236}">
                <a16:creationId xmlns:a16="http://schemas.microsoft.com/office/drawing/2014/main" id="{18C454A9-665F-46E8-AFED-FC3C462AE075}"/>
              </a:ext>
            </a:extLst>
          </p:cNvPr>
          <p:cNvSpPr txBox="1"/>
          <p:nvPr/>
        </p:nvSpPr>
        <p:spPr>
          <a:xfrm>
            <a:off x="654093" y="5066148"/>
            <a:ext cx="3071874" cy="1200329"/>
          </a:xfrm>
          <a:prstGeom prst="rect">
            <a:avLst/>
          </a:prstGeom>
          <a:solidFill>
            <a:schemeClr val="bg2">
              <a:lumMod val="85000"/>
            </a:schemeClr>
          </a:solidFill>
        </p:spPr>
        <p:txBody>
          <a:bodyPr wrap="square" rtlCol="0">
            <a:spAutoFit/>
          </a:bodyPr>
          <a:lstStyle/>
          <a:p>
            <a:r>
              <a:rPr lang="en-US"/>
              <a:t>for  (I = 10;  I &gt; 0; I=I-1)</a:t>
            </a:r>
          </a:p>
          <a:p>
            <a:r>
              <a:rPr lang="en-US"/>
              <a:t>{</a:t>
            </a:r>
          </a:p>
          <a:p>
            <a:r>
              <a:rPr lang="en-US"/>
              <a:t>     console.log(I)</a:t>
            </a:r>
          </a:p>
          <a:p>
            <a:r>
              <a:rPr lang="en-US"/>
              <a:t>}</a:t>
            </a:r>
            <a:endParaRPr lang="en-ID"/>
          </a:p>
        </p:txBody>
      </p:sp>
      <p:sp>
        <p:nvSpPr>
          <p:cNvPr id="11" name="TextBox 10">
            <a:extLst>
              <a:ext uri="{FF2B5EF4-FFF2-40B4-BE49-F238E27FC236}">
                <a16:creationId xmlns:a16="http://schemas.microsoft.com/office/drawing/2014/main" id="{780D5A4D-AA0D-4B08-9BD7-F65ECC5EACC0}"/>
              </a:ext>
            </a:extLst>
          </p:cNvPr>
          <p:cNvSpPr txBox="1"/>
          <p:nvPr/>
        </p:nvSpPr>
        <p:spPr>
          <a:xfrm>
            <a:off x="4062441" y="5066148"/>
            <a:ext cx="3071874" cy="1200329"/>
          </a:xfrm>
          <a:prstGeom prst="rect">
            <a:avLst/>
          </a:prstGeom>
          <a:solidFill>
            <a:schemeClr val="bg2">
              <a:lumMod val="85000"/>
            </a:schemeClr>
          </a:solidFill>
        </p:spPr>
        <p:txBody>
          <a:bodyPr wrap="square" rtlCol="0">
            <a:spAutoFit/>
          </a:bodyPr>
          <a:lstStyle/>
          <a:p>
            <a:r>
              <a:rPr lang="en-US"/>
              <a:t>for  (I = 10;  I &gt; 0; I--)</a:t>
            </a:r>
          </a:p>
          <a:p>
            <a:r>
              <a:rPr lang="en-US"/>
              <a:t>{</a:t>
            </a:r>
          </a:p>
          <a:p>
            <a:r>
              <a:rPr lang="en-US"/>
              <a:t>     console.log(I)</a:t>
            </a:r>
          </a:p>
          <a:p>
            <a:r>
              <a:rPr lang="en-US"/>
              <a:t>}</a:t>
            </a:r>
            <a:endParaRPr lang="en-ID"/>
          </a:p>
        </p:txBody>
      </p:sp>
      <p:sp>
        <p:nvSpPr>
          <p:cNvPr id="12" name="TextBox 11">
            <a:extLst>
              <a:ext uri="{FF2B5EF4-FFF2-40B4-BE49-F238E27FC236}">
                <a16:creationId xmlns:a16="http://schemas.microsoft.com/office/drawing/2014/main" id="{125078D5-BB25-4027-A72B-4DA3C7FF7C32}"/>
              </a:ext>
            </a:extLst>
          </p:cNvPr>
          <p:cNvSpPr txBox="1"/>
          <p:nvPr/>
        </p:nvSpPr>
        <p:spPr>
          <a:xfrm>
            <a:off x="7694403" y="3615965"/>
            <a:ext cx="3071874" cy="1477328"/>
          </a:xfrm>
          <a:prstGeom prst="rect">
            <a:avLst/>
          </a:prstGeom>
          <a:solidFill>
            <a:schemeClr val="bg2">
              <a:lumMod val="85000"/>
            </a:schemeClr>
          </a:solidFill>
        </p:spPr>
        <p:txBody>
          <a:bodyPr wrap="square" rtlCol="0">
            <a:spAutoFit/>
          </a:bodyPr>
          <a:lstStyle/>
          <a:p>
            <a:r>
              <a:rPr lang="en-US"/>
              <a:t>Y = 4</a:t>
            </a:r>
          </a:p>
          <a:p>
            <a:r>
              <a:rPr lang="en-US"/>
              <a:t>for  (I = 0;  I &lt; 10; I = I + Y)</a:t>
            </a:r>
          </a:p>
          <a:p>
            <a:r>
              <a:rPr lang="en-US"/>
              <a:t>{</a:t>
            </a:r>
          </a:p>
          <a:p>
            <a:r>
              <a:rPr lang="en-US"/>
              <a:t>     console.log(I)</a:t>
            </a:r>
          </a:p>
          <a:p>
            <a:r>
              <a:rPr lang="en-US"/>
              <a:t>}</a:t>
            </a:r>
            <a:endParaRPr lang="en-ID"/>
          </a:p>
        </p:txBody>
      </p:sp>
    </p:spTree>
    <p:extLst>
      <p:ext uri="{BB962C8B-B14F-4D97-AF65-F5344CB8AC3E}">
        <p14:creationId xmlns:p14="http://schemas.microsoft.com/office/powerpoint/2010/main" val="3806586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CONTROL STRUCTURES</a:t>
            </a:r>
            <a:endParaRPr lang="en-ID"/>
          </a:p>
        </p:txBody>
      </p:sp>
      <p:sp>
        <p:nvSpPr>
          <p:cNvPr id="4" name="Title 1">
            <a:extLst>
              <a:ext uri="{FF2B5EF4-FFF2-40B4-BE49-F238E27FC236}">
                <a16:creationId xmlns:a16="http://schemas.microsoft.com/office/drawing/2014/main" id="{10558F6C-96C5-403E-86FB-789AC7D164BB}"/>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LOOPS : WHILE  and DO/WHILE</a:t>
            </a:r>
            <a:endParaRPr lang="en-ID" sz="2000"/>
          </a:p>
        </p:txBody>
      </p:sp>
      <p:sp>
        <p:nvSpPr>
          <p:cNvPr id="6" name="TextBox 5">
            <a:extLst>
              <a:ext uri="{FF2B5EF4-FFF2-40B4-BE49-F238E27FC236}">
                <a16:creationId xmlns:a16="http://schemas.microsoft.com/office/drawing/2014/main" id="{5CA421D4-4ED0-49BC-B7D9-C5801B45C34F}"/>
              </a:ext>
            </a:extLst>
          </p:cNvPr>
          <p:cNvSpPr txBox="1"/>
          <p:nvPr/>
        </p:nvSpPr>
        <p:spPr>
          <a:xfrm>
            <a:off x="654094" y="2165782"/>
            <a:ext cx="4883582" cy="1200329"/>
          </a:xfrm>
          <a:prstGeom prst="rect">
            <a:avLst/>
          </a:prstGeom>
          <a:solidFill>
            <a:schemeClr val="bg2">
              <a:lumMod val="85000"/>
            </a:schemeClr>
          </a:solidFill>
        </p:spPr>
        <p:txBody>
          <a:bodyPr wrap="square" rtlCol="0">
            <a:spAutoFit/>
          </a:bodyPr>
          <a:lstStyle/>
          <a:p>
            <a:r>
              <a:rPr lang="en-US"/>
              <a:t>while  (condition)</a:t>
            </a:r>
          </a:p>
          <a:p>
            <a:r>
              <a:rPr lang="en-US"/>
              <a:t>{</a:t>
            </a:r>
          </a:p>
          <a:p>
            <a:r>
              <a:rPr lang="en-US"/>
              <a:t>     ……</a:t>
            </a:r>
          </a:p>
          <a:p>
            <a:r>
              <a:rPr lang="en-US"/>
              <a:t>}</a:t>
            </a:r>
            <a:endParaRPr lang="en-ID"/>
          </a:p>
        </p:txBody>
      </p:sp>
      <p:sp>
        <p:nvSpPr>
          <p:cNvPr id="7" name="TextBox 6">
            <a:extLst>
              <a:ext uri="{FF2B5EF4-FFF2-40B4-BE49-F238E27FC236}">
                <a16:creationId xmlns:a16="http://schemas.microsoft.com/office/drawing/2014/main" id="{D1ECB8AA-3616-4172-8416-21A0FF8DA95C}"/>
              </a:ext>
            </a:extLst>
          </p:cNvPr>
          <p:cNvSpPr txBox="1"/>
          <p:nvPr/>
        </p:nvSpPr>
        <p:spPr>
          <a:xfrm>
            <a:off x="632753" y="4063959"/>
            <a:ext cx="2708653" cy="1815882"/>
          </a:xfrm>
          <a:prstGeom prst="rect">
            <a:avLst/>
          </a:prstGeom>
          <a:solidFill>
            <a:schemeClr val="bg2">
              <a:lumMod val="85000"/>
            </a:schemeClr>
          </a:solidFill>
        </p:spPr>
        <p:txBody>
          <a:bodyPr wrap="square" rtlCol="0">
            <a:spAutoFit/>
          </a:bodyPr>
          <a:lstStyle/>
          <a:p>
            <a:r>
              <a:rPr lang="en-US" sz="1600"/>
              <a:t> I = 0</a:t>
            </a:r>
          </a:p>
          <a:p>
            <a:r>
              <a:rPr lang="en-US" sz="1600"/>
              <a:t>while (I &lt; 10)</a:t>
            </a:r>
          </a:p>
          <a:p>
            <a:r>
              <a:rPr lang="en-US" sz="1600"/>
              <a:t>{</a:t>
            </a:r>
          </a:p>
          <a:p>
            <a:r>
              <a:rPr lang="en-US" sz="1600"/>
              <a:t>     console.log(“D " + I)</a:t>
            </a:r>
          </a:p>
          <a:p>
            <a:r>
              <a:rPr lang="en-US" sz="1600"/>
              <a:t>     I++</a:t>
            </a:r>
          </a:p>
          <a:p>
            <a:r>
              <a:rPr lang="en-US" sz="1600"/>
              <a:t>}</a:t>
            </a:r>
          </a:p>
          <a:p>
            <a:r>
              <a:rPr lang="en-US" sz="1600"/>
              <a:t>console.log(I)</a:t>
            </a:r>
            <a:endParaRPr lang="en-ID" sz="1600"/>
          </a:p>
        </p:txBody>
      </p:sp>
      <p:sp>
        <p:nvSpPr>
          <p:cNvPr id="13" name="TextBox 12">
            <a:extLst>
              <a:ext uri="{FF2B5EF4-FFF2-40B4-BE49-F238E27FC236}">
                <a16:creationId xmlns:a16="http://schemas.microsoft.com/office/drawing/2014/main" id="{682C4EA3-E33C-4FA0-8C5B-3E93F1C54629}"/>
              </a:ext>
            </a:extLst>
          </p:cNvPr>
          <p:cNvSpPr txBox="1"/>
          <p:nvPr/>
        </p:nvSpPr>
        <p:spPr>
          <a:xfrm>
            <a:off x="3511263" y="4061524"/>
            <a:ext cx="2432363" cy="1815882"/>
          </a:xfrm>
          <a:prstGeom prst="rect">
            <a:avLst/>
          </a:prstGeom>
          <a:solidFill>
            <a:schemeClr val="bg2">
              <a:lumMod val="85000"/>
            </a:schemeClr>
          </a:solidFill>
        </p:spPr>
        <p:txBody>
          <a:bodyPr wrap="square" rtlCol="0">
            <a:spAutoFit/>
          </a:bodyPr>
          <a:lstStyle/>
          <a:p>
            <a:r>
              <a:rPr lang="en-US" sz="1600"/>
              <a:t> I = 10</a:t>
            </a:r>
          </a:p>
          <a:p>
            <a:r>
              <a:rPr lang="en-US" sz="1600"/>
              <a:t>while (I &gt; 0)</a:t>
            </a:r>
          </a:p>
          <a:p>
            <a:r>
              <a:rPr lang="en-US" sz="1600"/>
              <a:t>{</a:t>
            </a:r>
          </a:p>
          <a:p>
            <a:r>
              <a:rPr lang="en-US" sz="1600"/>
              <a:t>     console.log(“D " + I)</a:t>
            </a:r>
          </a:p>
          <a:p>
            <a:r>
              <a:rPr lang="en-US" sz="1600"/>
              <a:t>     I--</a:t>
            </a:r>
          </a:p>
          <a:p>
            <a:r>
              <a:rPr lang="en-US" sz="1600"/>
              <a:t>}</a:t>
            </a:r>
          </a:p>
          <a:p>
            <a:r>
              <a:rPr lang="en-US" sz="1600"/>
              <a:t>console.log(I)</a:t>
            </a:r>
            <a:endParaRPr lang="en-ID" sz="1600"/>
          </a:p>
        </p:txBody>
      </p:sp>
      <p:sp>
        <p:nvSpPr>
          <p:cNvPr id="14" name="TextBox 13">
            <a:extLst>
              <a:ext uri="{FF2B5EF4-FFF2-40B4-BE49-F238E27FC236}">
                <a16:creationId xmlns:a16="http://schemas.microsoft.com/office/drawing/2014/main" id="{0DEB7BF6-9F10-4289-BA63-204B60FC8EB6}"/>
              </a:ext>
            </a:extLst>
          </p:cNvPr>
          <p:cNvSpPr txBox="1"/>
          <p:nvPr/>
        </p:nvSpPr>
        <p:spPr>
          <a:xfrm>
            <a:off x="6400114" y="2165782"/>
            <a:ext cx="4883582" cy="1477328"/>
          </a:xfrm>
          <a:prstGeom prst="rect">
            <a:avLst/>
          </a:prstGeom>
          <a:solidFill>
            <a:schemeClr val="bg2">
              <a:lumMod val="85000"/>
            </a:schemeClr>
          </a:solidFill>
        </p:spPr>
        <p:txBody>
          <a:bodyPr wrap="square" rtlCol="0">
            <a:spAutoFit/>
          </a:bodyPr>
          <a:lstStyle/>
          <a:p>
            <a:r>
              <a:rPr lang="en-US"/>
              <a:t>do</a:t>
            </a:r>
          </a:p>
          <a:p>
            <a:r>
              <a:rPr lang="en-US"/>
              <a:t>{</a:t>
            </a:r>
          </a:p>
          <a:p>
            <a:r>
              <a:rPr lang="en-US"/>
              <a:t>     ……</a:t>
            </a:r>
          </a:p>
          <a:p>
            <a:r>
              <a:rPr lang="en-US"/>
              <a:t>}</a:t>
            </a:r>
          </a:p>
          <a:p>
            <a:r>
              <a:rPr lang="en-US"/>
              <a:t>while  (condition)</a:t>
            </a:r>
          </a:p>
        </p:txBody>
      </p:sp>
      <p:sp>
        <p:nvSpPr>
          <p:cNvPr id="15" name="TextBox 14">
            <a:extLst>
              <a:ext uri="{FF2B5EF4-FFF2-40B4-BE49-F238E27FC236}">
                <a16:creationId xmlns:a16="http://schemas.microsoft.com/office/drawing/2014/main" id="{D7677BFB-9B8D-4231-9A93-646862CD27B1}"/>
              </a:ext>
            </a:extLst>
          </p:cNvPr>
          <p:cNvSpPr txBox="1"/>
          <p:nvPr/>
        </p:nvSpPr>
        <p:spPr>
          <a:xfrm>
            <a:off x="6400114" y="4061524"/>
            <a:ext cx="2319843" cy="2308324"/>
          </a:xfrm>
          <a:prstGeom prst="rect">
            <a:avLst/>
          </a:prstGeom>
          <a:solidFill>
            <a:schemeClr val="bg2">
              <a:lumMod val="85000"/>
            </a:schemeClr>
          </a:solidFill>
        </p:spPr>
        <p:txBody>
          <a:bodyPr wrap="square" rtlCol="0">
            <a:spAutoFit/>
          </a:bodyPr>
          <a:lstStyle/>
          <a:p>
            <a:r>
              <a:rPr lang="en-US"/>
              <a:t>I = 0</a:t>
            </a:r>
          </a:p>
          <a:p>
            <a:r>
              <a:rPr lang="en-US"/>
              <a:t>do</a:t>
            </a:r>
          </a:p>
          <a:p>
            <a:r>
              <a:rPr lang="en-US"/>
              <a:t>{</a:t>
            </a:r>
          </a:p>
          <a:p>
            <a:r>
              <a:rPr lang="en-US"/>
              <a:t>     console.log(I)</a:t>
            </a:r>
          </a:p>
          <a:p>
            <a:r>
              <a:rPr lang="en-US"/>
              <a:t>     I++</a:t>
            </a:r>
          </a:p>
          <a:p>
            <a:r>
              <a:rPr lang="en-US"/>
              <a:t>}</a:t>
            </a:r>
          </a:p>
          <a:p>
            <a:r>
              <a:rPr lang="en-US"/>
              <a:t>while (I &lt; 10)</a:t>
            </a:r>
          </a:p>
          <a:p>
            <a:r>
              <a:rPr lang="en-US" sz="1800"/>
              <a:t>console.log(I)</a:t>
            </a:r>
            <a:endParaRPr lang="en-ID" sz="1800"/>
          </a:p>
        </p:txBody>
      </p:sp>
      <p:sp>
        <p:nvSpPr>
          <p:cNvPr id="16" name="TextBox 15">
            <a:extLst>
              <a:ext uri="{FF2B5EF4-FFF2-40B4-BE49-F238E27FC236}">
                <a16:creationId xmlns:a16="http://schemas.microsoft.com/office/drawing/2014/main" id="{AFA94466-C3D4-4301-BF5B-080247A5FE24}"/>
              </a:ext>
            </a:extLst>
          </p:cNvPr>
          <p:cNvSpPr txBox="1"/>
          <p:nvPr/>
        </p:nvSpPr>
        <p:spPr>
          <a:xfrm>
            <a:off x="8753456" y="4063959"/>
            <a:ext cx="2432363" cy="2308324"/>
          </a:xfrm>
          <a:prstGeom prst="rect">
            <a:avLst/>
          </a:prstGeom>
          <a:solidFill>
            <a:schemeClr val="bg2">
              <a:lumMod val="85000"/>
            </a:schemeClr>
          </a:solidFill>
        </p:spPr>
        <p:txBody>
          <a:bodyPr wrap="square" rtlCol="0">
            <a:spAutoFit/>
          </a:bodyPr>
          <a:lstStyle/>
          <a:p>
            <a:r>
              <a:rPr lang="en-US"/>
              <a:t>I = 10</a:t>
            </a:r>
          </a:p>
          <a:p>
            <a:r>
              <a:rPr lang="en-US"/>
              <a:t>do </a:t>
            </a:r>
          </a:p>
          <a:p>
            <a:r>
              <a:rPr lang="en-US"/>
              <a:t>{</a:t>
            </a:r>
          </a:p>
          <a:p>
            <a:r>
              <a:rPr lang="en-US"/>
              <a:t>     console.log(I)</a:t>
            </a:r>
          </a:p>
          <a:p>
            <a:r>
              <a:rPr lang="en-US"/>
              <a:t>     I--</a:t>
            </a:r>
          </a:p>
          <a:p>
            <a:r>
              <a:rPr lang="en-US"/>
              <a:t>}</a:t>
            </a:r>
          </a:p>
          <a:p>
            <a:r>
              <a:rPr lang="en-US"/>
              <a:t>while (I &gt; 10)</a:t>
            </a:r>
          </a:p>
          <a:p>
            <a:r>
              <a:rPr lang="en-US" sz="1800"/>
              <a:t>console.log(I)</a:t>
            </a:r>
            <a:endParaRPr lang="en-ID" sz="1800"/>
          </a:p>
        </p:txBody>
      </p:sp>
    </p:spTree>
    <p:extLst>
      <p:ext uri="{BB962C8B-B14F-4D97-AF65-F5344CB8AC3E}">
        <p14:creationId xmlns:p14="http://schemas.microsoft.com/office/powerpoint/2010/main" val="1443998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FUNCTION / METHOD</a:t>
            </a:r>
            <a:endParaRPr lang="en-ID"/>
          </a:p>
        </p:txBody>
      </p:sp>
      <p:sp>
        <p:nvSpPr>
          <p:cNvPr id="3" name="Content Placeholder 2">
            <a:extLst>
              <a:ext uri="{FF2B5EF4-FFF2-40B4-BE49-F238E27FC236}">
                <a16:creationId xmlns:a16="http://schemas.microsoft.com/office/drawing/2014/main" id="{8630D6C0-DA44-47A2-9E0C-A33C1E2DED35}"/>
              </a:ext>
            </a:extLst>
          </p:cNvPr>
          <p:cNvSpPr>
            <a:spLocks noGrp="1"/>
          </p:cNvSpPr>
          <p:nvPr>
            <p:ph idx="1"/>
          </p:nvPr>
        </p:nvSpPr>
        <p:spPr>
          <a:xfrm>
            <a:off x="1115568" y="2147302"/>
            <a:ext cx="7831879" cy="1065917"/>
          </a:xfrm>
        </p:spPr>
        <p:txBody>
          <a:bodyPr>
            <a:noAutofit/>
          </a:bodyPr>
          <a:lstStyle/>
          <a:p>
            <a:pPr marL="228600" lvl="3">
              <a:buFont typeface="+mj-lt"/>
              <a:buAutoNum type="arabicPeriod"/>
            </a:pPr>
            <a:r>
              <a:rPr lang="en-US" sz="1000"/>
              <a:t>FUNCTION IS A SUB PROGRAM / SUB ROUTINE, PARTS OF CODE THAT WE WILL USED FREQUENTLY IN OUR PROGRAM</a:t>
            </a:r>
          </a:p>
          <a:p>
            <a:pPr marL="228600" lvl="3">
              <a:buFont typeface="+mj-lt"/>
              <a:buAutoNum type="arabicPeriod"/>
            </a:pPr>
            <a:r>
              <a:rPr lang="en-US" sz="1000"/>
              <a:t>FUNCTION / METHOD SOMETIMES PARAMETERS AND SOMETIMES DON’T HAVE DEPENDS ON WHAT WE DESIGN THE FUNCTION FOR</a:t>
            </a:r>
          </a:p>
          <a:p>
            <a:pPr marL="228600" lvl="3">
              <a:buFont typeface="+mj-lt"/>
              <a:buAutoNum type="arabicPeriod"/>
            </a:pPr>
            <a:r>
              <a:rPr lang="en-US" sz="1000"/>
              <a:t>FUNCTION BASICALLY HAS </a:t>
            </a:r>
            <a:r>
              <a:rPr lang="en-US" sz="1000" b="1"/>
              <a:t>RETURN VALUE </a:t>
            </a:r>
            <a:r>
              <a:rPr lang="en-US" sz="1000"/>
              <a:t>event it is </a:t>
            </a:r>
            <a:r>
              <a:rPr lang="en-US" sz="1000" b="1"/>
              <a:t>VOID</a:t>
            </a:r>
          </a:p>
          <a:p>
            <a:pPr marL="228600" lvl="3">
              <a:buFont typeface="+mj-lt"/>
              <a:buAutoNum type="arabicPeriod"/>
            </a:pPr>
            <a:endParaRPr lang="en-US" sz="1000" b="1"/>
          </a:p>
        </p:txBody>
      </p:sp>
      <p:sp>
        <p:nvSpPr>
          <p:cNvPr id="6" name="TextBox 5">
            <a:extLst>
              <a:ext uri="{FF2B5EF4-FFF2-40B4-BE49-F238E27FC236}">
                <a16:creationId xmlns:a16="http://schemas.microsoft.com/office/drawing/2014/main" id="{CD7402BD-8346-45D9-B875-7742D243D797}"/>
              </a:ext>
            </a:extLst>
          </p:cNvPr>
          <p:cNvSpPr txBox="1"/>
          <p:nvPr/>
        </p:nvSpPr>
        <p:spPr>
          <a:xfrm>
            <a:off x="1474490" y="3213219"/>
            <a:ext cx="5592882" cy="1477328"/>
          </a:xfrm>
          <a:prstGeom prst="rect">
            <a:avLst/>
          </a:prstGeom>
          <a:solidFill>
            <a:schemeClr val="bg2">
              <a:lumMod val="85000"/>
            </a:schemeClr>
          </a:solidFill>
        </p:spPr>
        <p:txBody>
          <a:bodyPr wrap="square" rtlCol="0">
            <a:spAutoFit/>
          </a:bodyPr>
          <a:lstStyle/>
          <a:p>
            <a:r>
              <a:rPr lang="en-US"/>
              <a:t>function  </a:t>
            </a:r>
            <a:r>
              <a:rPr lang="en-US" b="1"/>
              <a:t>function_name</a:t>
            </a:r>
            <a:r>
              <a:rPr lang="en-US"/>
              <a:t> ([param1],[param2],…..)</a:t>
            </a:r>
          </a:p>
          <a:p>
            <a:r>
              <a:rPr lang="en-US"/>
              <a:t>{</a:t>
            </a:r>
          </a:p>
          <a:p>
            <a:r>
              <a:rPr lang="en-US"/>
              <a:t>     ……</a:t>
            </a:r>
          </a:p>
          <a:p>
            <a:r>
              <a:rPr lang="en-US"/>
              <a:t>     return [returnvalue];</a:t>
            </a:r>
          </a:p>
          <a:p>
            <a:r>
              <a:rPr lang="en-US"/>
              <a:t>}</a:t>
            </a:r>
            <a:endParaRPr lang="en-ID"/>
          </a:p>
        </p:txBody>
      </p:sp>
      <p:sp>
        <p:nvSpPr>
          <p:cNvPr id="7" name="Content Placeholder 2">
            <a:extLst>
              <a:ext uri="{FF2B5EF4-FFF2-40B4-BE49-F238E27FC236}">
                <a16:creationId xmlns:a16="http://schemas.microsoft.com/office/drawing/2014/main" id="{30B7143A-93E2-4F35-AF7A-CCC16C2BA5B9}"/>
              </a:ext>
            </a:extLst>
          </p:cNvPr>
          <p:cNvSpPr txBox="1">
            <a:spLocks/>
          </p:cNvSpPr>
          <p:nvPr/>
        </p:nvSpPr>
        <p:spPr>
          <a:xfrm>
            <a:off x="1045778" y="4948899"/>
            <a:ext cx="7831879" cy="27258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3">
              <a:buFont typeface="+mj-lt"/>
              <a:buAutoNum type="arabicPeriod" startAt="4"/>
            </a:pPr>
            <a:r>
              <a:rPr lang="en-US" sz="1000"/>
              <a:t>ANONYMOUS FUNCTION   ( FUNCTION AS A DATATYPE)</a:t>
            </a:r>
          </a:p>
          <a:p>
            <a:pPr marL="0" lvl="3" indent="0">
              <a:buNone/>
            </a:pPr>
            <a:endParaRPr lang="en-US" sz="1000" b="1"/>
          </a:p>
        </p:txBody>
      </p:sp>
      <p:sp>
        <p:nvSpPr>
          <p:cNvPr id="10" name="TextBox 9">
            <a:extLst>
              <a:ext uri="{FF2B5EF4-FFF2-40B4-BE49-F238E27FC236}">
                <a16:creationId xmlns:a16="http://schemas.microsoft.com/office/drawing/2014/main" id="{C80D44C6-AC2E-408D-9D7B-EE0B39E8C7A8}"/>
              </a:ext>
            </a:extLst>
          </p:cNvPr>
          <p:cNvSpPr txBox="1"/>
          <p:nvPr/>
        </p:nvSpPr>
        <p:spPr>
          <a:xfrm>
            <a:off x="1302150" y="5221481"/>
            <a:ext cx="5592882" cy="1477328"/>
          </a:xfrm>
          <a:prstGeom prst="rect">
            <a:avLst/>
          </a:prstGeom>
          <a:solidFill>
            <a:schemeClr val="bg2">
              <a:lumMod val="85000"/>
            </a:schemeClr>
          </a:solidFill>
        </p:spPr>
        <p:txBody>
          <a:bodyPr wrap="square" rtlCol="0">
            <a:spAutoFit/>
          </a:bodyPr>
          <a:lstStyle/>
          <a:p>
            <a:r>
              <a:rPr lang="en-US"/>
              <a:t>X = function(([param1],[param2],…..) {</a:t>
            </a:r>
          </a:p>
          <a:p>
            <a:r>
              <a:rPr lang="en-US"/>
              <a:t>}</a:t>
            </a:r>
          </a:p>
          <a:p>
            <a:endParaRPr lang="en-US"/>
          </a:p>
          <a:p>
            <a:r>
              <a:rPr lang="en-US"/>
              <a:t>// this is how we call it</a:t>
            </a:r>
          </a:p>
          <a:p>
            <a:r>
              <a:rPr lang="en-US"/>
              <a:t>X(…….)</a:t>
            </a:r>
            <a:endParaRPr lang="en-ID"/>
          </a:p>
        </p:txBody>
      </p:sp>
      <p:sp>
        <p:nvSpPr>
          <p:cNvPr id="11" name="TextBox 10">
            <a:extLst>
              <a:ext uri="{FF2B5EF4-FFF2-40B4-BE49-F238E27FC236}">
                <a16:creationId xmlns:a16="http://schemas.microsoft.com/office/drawing/2014/main" id="{6CBC7F21-4280-4325-8405-0C6D26404254}"/>
              </a:ext>
            </a:extLst>
          </p:cNvPr>
          <p:cNvSpPr txBox="1"/>
          <p:nvPr/>
        </p:nvSpPr>
        <p:spPr>
          <a:xfrm>
            <a:off x="7067372" y="5221481"/>
            <a:ext cx="4366901" cy="1477328"/>
          </a:xfrm>
          <a:prstGeom prst="rect">
            <a:avLst/>
          </a:prstGeom>
          <a:solidFill>
            <a:schemeClr val="bg2">
              <a:lumMod val="85000"/>
            </a:schemeClr>
          </a:solidFill>
        </p:spPr>
        <p:txBody>
          <a:bodyPr wrap="square" rtlCol="0">
            <a:spAutoFit/>
          </a:bodyPr>
          <a:lstStyle/>
          <a:p>
            <a:r>
              <a:rPr lang="en-US"/>
              <a:t>X = (([param1],[param2],…..) =&gt;  {</a:t>
            </a:r>
          </a:p>
          <a:p>
            <a:r>
              <a:rPr lang="en-US"/>
              <a:t>}</a:t>
            </a:r>
          </a:p>
          <a:p>
            <a:endParaRPr lang="en-US"/>
          </a:p>
          <a:p>
            <a:r>
              <a:rPr lang="en-US"/>
              <a:t>// this is how we call it</a:t>
            </a:r>
          </a:p>
          <a:p>
            <a:r>
              <a:rPr lang="en-US"/>
              <a:t>X(…….)</a:t>
            </a:r>
            <a:endParaRPr lang="en-ID"/>
          </a:p>
        </p:txBody>
      </p:sp>
    </p:spTree>
    <p:extLst>
      <p:ext uri="{BB962C8B-B14F-4D97-AF65-F5344CB8AC3E}">
        <p14:creationId xmlns:p14="http://schemas.microsoft.com/office/powerpoint/2010/main" val="148803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VARIABLES, DATA, DATATYPES</a:t>
            </a:r>
            <a:endParaRPr lang="en-ID"/>
          </a:p>
        </p:txBody>
      </p:sp>
      <p:sp>
        <p:nvSpPr>
          <p:cNvPr id="3" name="Content Placeholder 2">
            <a:extLst>
              <a:ext uri="{FF2B5EF4-FFF2-40B4-BE49-F238E27FC236}">
                <a16:creationId xmlns:a16="http://schemas.microsoft.com/office/drawing/2014/main" id="{8630D6C0-DA44-47A2-9E0C-A33C1E2DED35}"/>
              </a:ext>
            </a:extLst>
          </p:cNvPr>
          <p:cNvSpPr>
            <a:spLocks noGrp="1"/>
          </p:cNvSpPr>
          <p:nvPr>
            <p:ph idx="1"/>
          </p:nvPr>
        </p:nvSpPr>
        <p:spPr/>
        <p:txBody>
          <a:bodyPr>
            <a:normAutofit/>
          </a:bodyPr>
          <a:lstStyle/>
          <a:p>
            <a:pPr marL="514350" indent="-514350">
              <a:buFont typeface="+mj-lt"/>
              <a:buAutoNum type="arabicPeriod"/>
            </a:pPr>
            <a:r>
              <a:rPr lang="en-US" sz="1000"/>
              <a:t>VARIABLE is where we store a data, </a:t>
            </a:r>
          </a:p>
          <a:p>
            <a:pPr marL="514350" indent="-514350">
              <a:buFont typeface="+mj-lt"/>
              <a:buAutoNum type="arabicPeriod"/>
            </a:pPr>
            <a:r>
              <a:rPr lang="en-US" sz="1000"/>
              <a:t>THE SIZE OF A VARIABLE depends on its data types</a:t>
            </a:r>
          </a:p>
          <a:p>
            <a:pPr marL="514350" indent="-514350">
              <a:buFont typeface="+mj-lt"/>
              <a:buAutoNum type="arabicPeriod"/>
            </a:pPr>
            <a:r>
              <a:rPr lang="en-US" sz="1000"/>
              <a:t>Variable is define with </a:t>
            </a:r>
            <a:r>
              <a:rPr lang="en-US" sz="1000" b="1"/>
              <a:t>NAME</a:t>
            </a:r>
            <a:endParaRPr lang="en-US" sz="1000"/>
          </a:p>
          <a:p>
            <a:pPr marL="514350" indent="-514350">
              <a:buFont typeface="+mj-lt"/>
              <a:buAutoNum type="arabicPeriod"/>
            </a:pPr>
            <a:r>
              <a:rPr lang="en-US" sz="1000"/>
              <a:t>Common Rule Giving Name on A Variable depends on each Programming Language</a:t>
            </a:r>
          </a:p>
          <a:p>
            <a:pPr marL="971550" lvl="1" indent="-514350">
              <a:buFont typeface="+mj-lt"/>
              <a:buAutoNum type="arabicPeriod"/>
            </a:pPr>
            <a:r>
              <a:rPr lang="en-US" sz="1000"/>
              <a:t>VARIABLE NAME should reflect what are the purpose of  this variable  eq : </a:t>
            </a:r>
            <a:r>
              <a:rPr lang="en-US" sz="1000" u="sng"/>
              <a:t>username</a:t>
            </a:r>
            <a:r>
              <a:rPr lang="en-US" sz="1000"/>
              <a:t>, </a:t>
            </a:r>
            <a:r>
              <a:rPr lang="en-US" sz="1000" u="sng"/>
              <a:t>birthdate</a:t>
            </a:r>
            <a:r>
              <a:rPr lang="en-US" sz="1000"/>
              <a:t>, </a:t>
            </a:r>
            <a:r>
              <a:rPr lang="en-US" sz="1000" u="sng"/>
              <a:t>product_category</a:t>
            </a:r>
            <a:endParaRPr lang="en-US" sz="1000"/>
          </a:p>
          <a:p>
            <a:pPr marL="971550" lvl="1" indent="-514350">
              <a:buFont typeface="+mj-lt"/>
              <a:buAutoNum type="arabicPeriod"/>
            </a:pPr>
            <a:r>
              <a:rPr lang="en-US" sz="1000"/>
              <a:t>In programming world commonly we use </a:t>
            </a:r>
            <a:r>
              <a:rPr lang="en-US" sz="1000" b="1"/>
              <a:t>camelCase</a:t>
            </a:r>
            <a:r>
              <a:rPr lang="en-US" sz="1000"/>
              <a:t> or </a:t>
            </a:r>
            <a:r>
              <a:rPr lang="en-US" sz="1000" b="1"/>
              <a:t>snake_case</a:t>
            </a:r>
            <a:endParaRPr lang="en-US" sz="1000"/>
          </a:p>
          <a:p>
            <a:pPr marL="971550" lvl="1" indent="-514350">
              <a:buFont typeface="+mj-lt"/>
              <a:buAutoNum type="arabicPeriod"/>
            </a:pPr>
            <a:r>
              <a:rPr lang="en-US" sz="1000"/>
              <a:t>In some programming such as C and its descendances they are </a:t>
            </a:r>
            <a:r>
              <a:rPr lang="en-US" sz="1000" b="1"/>
              <a:t>case-sensitives </a:t>
            </a:r>
            <a:r>
              <a:rPr lang="en-US" sz="1000"/>
              <a:t>so : username and UserName are two different variables</a:t>
            </a:r>
          </a:p>
          <a:p>
            <a:pPr marL="971550" lvl="1" indent="-514350">
              <a:buFont typeface="+mj-lt"/>
              <a:buAutoNum type="arabicPeriod"/>
            </a:pPr>
            <a:r>
              <a:rPr lang="en-US" sz="1000"/>
              <a:t>All variables name should started with a characters A..Z  : </a:t>
            </a:r>
          </a:p>
          <a:p>
            <a:pPr marL="1428750" lvl="2" indent="-514350">
              <a:buFont typeface="+mj-lt"/>
              <a:buAutoNum type="arabicPeriod"/>
            </a:pPr>
            <a:r>
              <a:rPr lang="en-US" sz="1000"/>
              <a:t>Valid :   username, user_birthdate, companyAddress, email1, phone_1</a:t>
            </a:r>
          </a:p>
          <a:p>
            <a:pPr marL="1428750" lvl="2" indent="-514350">
              <a:buFont typeface="+mj-lt"/>
              <a:buAutoNum type="arabicPeriod"/>
            </a:pPr>
            <a:r>
              <a:rPr lang="en-US" sz="1000"/>
              <a:t>InValid : 1user, ?delta</a:t>
            </a:r>
            <a:endParaRPr lang="en-US" sz="1400"/>
          </a:p>
          <a:p>
            <a:pPr marL="514350" indent="-514350">
              <a:buFont typeface="+mj-lt"/>
              <a:buAutoNum type="arabicPeriod"/>
            </a:pPr>
            <a:r>
              <a:rPr lang="en-US" sz="1000"/>
              <a:t>Storing a Data into Variable commonly known as </a:t>
            </a:r>
            <a:r>
              <a:rPr lang="en-US" sz="1000" b="1"/>
              <a:t>assigning a value into a variable </a:t>
            </a:r>
          </a:p>
          <a:p>
            <a:pPr marL="514350" indent="-514350">
              <a:buFont typeface="+mj-lt"/>
              <a:buAutoNum type="arabicPeriod"/>
            </a:pPr>
            <a:r>
              <a:rPr lang="en-US" sz="1000"/>
              <a:t>By The default when we create/defining a variable the value would be empty in computer programming the value will be assigned with NULL / null</a:t>
            </a:r>
            <a:endParaRPr lang="en-ID" sz="1000"/>
          </a:p>
        </p:txBody>
      </p:sp>
      <p:sp>
        <p:nvSpPr>
          <p:cNvPr id="4" name="Title 1">
            <a:extLst>
              <a:ext uri="{FF2B5EF4-FFF2-40B4-BE49-F238E27FC236}">
                <a16:creationId xmlns:a16="http://schemas.microsoft.com/office/drawing/2014/main" id="{10558F6C-96C5-403E-86FB-789AC7D164BB}"/>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VARIABLES</a:t>
            </a:r>
            <a:endParaRPr lang="en-ID" sz="2000"/>
          </a:p>
        </p:txBody>
      </p:sp>
    </p:spTree>
    <p:extLst>
      <p:ext uri="{BB962C8B-B14F-4D97-AF65-F5344CB8AC3E}">
        <p14:creationId xmlns:p14="http://schemas.microsoft.com/office/powerpoint/2010/main" val="16628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0DC1F3E-8F49-4D03-B324-2274F4354DFC}"/>
              </a:ext>
            </a:extLst>
          </p:cNvPr>
          <p:cNvSpPr/>
          <p:nvPr/>
        </p:nvSpPr>
        <p:spPr>
          <a:xfrm>
            <a:off x="567405" y="2112680"/>
            <a:ext cx="11174515" cy="4495800"/>
          </a:xfrm>
          <a:prstGeom prst="roundRect">
            <a:avLst>
              <a:gd name="adj" fmla="val 1750"/>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Rounded Corners 14">
            <a:extLst>
              <a:ext uri="{FF2B5EF4-FFF2-40B4-BE49-F238E27FC236}">
                <a16:creationId xmlns:a16="http://schemas.microsoft.com/office/drawing/2014/main" id="{8E2F1D59-13DF-4989-ABB7-66CDB38AF032}"/>
              </a:ext>
            </a:extLst>
          </p:cNvPr>
          <p:cNvSpPr/>
          <p:nvPr/>
        </p:nvSpPr>
        <p:spPr>
          <a:xfrm>
            <a:off x="10477144" y="1657884"/>
            <a:ext cx="1170774" cy="26492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JAVASCRIPT</a:t>
            </a:r>
            <a:endParaRPr lang="en-ID" sz="1100" b="1"/>
          </a:p>
        </p:txBody>
      </p:sp>
      <p:sp>
        <p:nvSpPr>
          <p:cNvPr id="13" name="TextBox 12">
            <a:extLst>
              <a:ext uri="{FF2B5EF4-FFF2-40B4-BE49-F238E27FC236}">
                <a16:creationId xmlns:a16="http://schemas.microsoft.com/office/drawing/2014/main" id="{70BF6707-2605-4FD9-93D9-76DD740798C3}"/>
              </a:ext>
            </a:extLst>
          </p:cNvPr>
          <p:cNvSpPr txBox="1"/>
          <p:nvPr/>
        </p:nvSpPr>
        <p:spPr>
          <a:xfrm>
            <a:off x="806597" y="2112680"/>
            <a:ext cx="4637075" cy="4154984"/>
          </a:xfrm>
          <a:prstGeom prst="rect">
            <a:avLst/>
          </a:prstGeom>
          <a:noFill/>
        </p:spPr>
        <p:txBody>
          <a:bodyPr wrap="square" rtlCol="0">
            <a:spAutoFit/>
          </a:bodyPr>
          <a:lstStyle/>
          <a:p>
            <a:br>
              <a:rPr lang="en-ID" sz="1100" b="0">
                <a:solidFill>
                  <a:srgbClr val="ABB2BF"/>
                </a:solidFill>
                <a:effectLst/>
                <a:latin typeface="Menlo, Monaco, source-code-pro, Ubuntu Mono, DejaVu sans mono, Consolas, monospace"/>
              </a:rPr>
            </a:br>
            <a:r>
              <a:rPr lang="en-ID" sz="1100" b="0">
                <a:solidFill>
                  <a:srgbClr val="C678DD"/>
                </a:solidFill>
                <a:effectLst/>
                <a:latin typeface="Menlo, Monaco, source-code-pro, Ubuntu Mono, DejaVu sans mono, Consolas, monospace"/>
              </a:rPr>
              <a:t>function</a:t>
            </a:r>
            <a:r>
              <a:rPr lang="en-ID" sz="1100" b="0">
                <a:solidFill>
                  <a:srgbClr val="ABB2BF"/>
                </a:solidFill>
                <a:effectLst/>
                <a:latin typeface="Menlo, Monaco, source-code-pro, Ubuntu Mono, DejaVu sans mono, Consolas, monospace"/>
              </a:rPr>
              <a:t>  </a:t>
            </a:r>
            <a:r>
              <a:rPr lang="en-ID" sz="1100" b="0">
                <a:solidFill>
                  <a:srgbClr val="61AFEF"/>
                </a:solidFill>
                <a:effectLst/>
                <a:latin typeface="Menlo, Monaco, source-code-pro, Ubuntu Mono, DejaVu sans mono, Consolas, monospace"/>
              </a:rPr>
              <a:t>check</a:t>
            </a:r>
            <a:r>
              <a:rPr lang="en-ID" sz="1100" b="0">
                <a:solidFill>
                  <a:srgbClr val="ABB2BF"/>
                </a:solidFill>
                <a:effectLst/>
                <a:latin typeface="Menlo, Monaco, source-code-pro, Ubuntu Mono, DejaVu sans mono, Consolas, monospace"/>
              </a:rPr>
              <a:t>(</a:t>
            </a:r>
            <a:r>
              <a:rPr lang="en-ID" sz="1100" b="0" i="1">
                <a:solidFill>
                  <a:srgbClr val="9CDCFE"/>
                </a:solidFill>
                <a:effectLst/>
                <a:latin typeface="Menlo, Monaco, source-code-pro, Ubuntu Mono, DejaVu sans mono, Consolas, monospace"/>
              </a:rPr>
              <a:t>X</a:t>
            </a:r>
            <a:r>
              <a:rPr lang="en-ID" sz="1100" b="0">
                <a:solidFill>
                  <a:srgbClr val="ABB2BF"/>
                </a:solidFill>
                <a:effectLst/>
                <a:latin typeface="Menlo, Monaco, source-code-pro, Ubuntu Mono, DejaVu sans mono, Consolas, monospace"/>
              </a:rPr>
              <a:t>,</a:t>
            </a:r>
            <a:r>
              <a:rPr lang="en-ID" sz="1100" b="0" i="1">
                <a:solidFill>
                  <a:srgbClr val="9CDCFE"/>
                </a:solidFill>
                <a:effectLst/>
                <a:latin typeface="Menlo, Monaco, source-code-pro, Ubuntu Mono, DejaVu sans mono, Consolas, monospace"/>
              </a:rPr>
              <a:t>Y</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r>
              <a:rPr lang="en-ID" sz="1100" b="0">
                <a:solidFill>
                  <a:srgbClr val="ABB2BF"/>
                </a:solidFill>
                <a:effectLst/>
                <a:latin typeface="Menlo, Monaco, source-code-pro, Ubuntu Mono, DejaVu sans mono, Consolas, monospace"/>
              </a:rPr>
              <a:t> </a:t>
            </a:r>
            <a:r>
              <a:rPr lang="en-ID" sz="1100" b="0">
                <a:solidFill>
                  <a:srgbClr val="56B6C2"/>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switch</a:t>
            </a:r>
            <a:r>
              <a:rPr lang="en-ID" sz="1100" b="0">
                <a:solidFill>
                  <a:srgbClr val="ABB2BF"/>
                </a:solidFill>
                <a:effectLst/>
                <a:latin typeface="Menlo, Monaco, source-code-pro, Ubuntu Mono, DejaVu sans mono, Consolas, monospace"/>
              </a:rPr>
              <a:t> (</a:t>
            </a:r>
            <a:r>
              <a:rPr lang="en-ID" sz="1100" b="0">
                <a:solidFill>
                  <a:srgbClr val="E5C07B"/>
                </a:solidFill>
                <a:effectLst/>
                <a:latin typeface="Menlo, Monaco, source-code-pro, Ubuntu Mono, DejaVu sans mono, Consolas, monospace"/>
              </a:rPr>
              <a:t>X</a:t>
            </a:r>
            <a:r>
              <a:rPr lang="en-ID" sz="1100" b="0">
                <a:solidFill>
                  <a:srgbClr val="ABB2BF"/>
                </a:solidFill>
                <a:effectLst/>
                <a:latin typeface="Menlo, Monaco, source-code-pro, Ubuntu Mono, DejaVu sans mono, Consolas, monospace"/>
              </a:rPr>
              <a:t> </a:t>
            </a:r>
            <a:r>
              <a:rPr lang="en-ID" sz="1100" b="0">
                <a:solidFill>
                  <a:srgbClr val="56B6C2"/>
                </a:solidFill>
                <a:effectLst/>
                <a:latin typeface="Menlo, Monaco, source-code-pro, Ubuntu Mono, DejaVu sans mono, Consolas, monospace"/>
              </a:rPr>
              <a:t>&amp;</a:t>
            </a:r>
            <a:r>
              <a:rPr lang="en-ID" sz="1100" b="0">
                <a:solidFill>
                  <a:srgbClr val="ABB2BF"/>
                </a:solidFill>
                <a:effectLst/>
                <a:latin typeface="Menlo, Monaco, source-code-pro, Ubuntu Mono, DejaVu sans mono, Consolas, monospace"/>
              </a:rPr>
              <a:t> </a:t>
            </a:r>
            <a:r>
              <a:rPr lang="en-ID" sz="1100" b="0">
                <a:solidFill>
                  <a:srgbClr val="E5C07B"/>
                </a:solidFill>
                <a:effectLst/>
                <a:latin typeface="Menlo, Monaco, source-code-pro, Ubuntu Mono, DejaVu sans mono, Consolas, monospace"/>
              </a:rPr>
              <a:t>Y</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case</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16</a:t>
            </a:r>
            <a:r>
              <a:rPr lang="en-ID" sz="1100" b="0">
                <a:solidFill>
                  <a:srgbClr val="ABB2BF"/>
                </a:solidFill>
                <a:effectLst/>
                <a:latin typeface="Menlo, Monaco, source-code-pro, Ubuntu Mono, DejaVu sans mono, Consolas, monospace"/>
              </a:rPr>
              <a:t> :  </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"able to add</a:t>
            </a:r>
            <a:r>
              <a:rPr lang="en-ID" sz="1100" b="0">
                <a:solidFill>
                  <a:srgbClr val="56B6C2"/>
                </a:solidFill>
                <a:effectLst/>
                <a:latin typeface="Menlo, Monaco, source-code-pro, Ubuntu Mono, DejaVu sans mono, Consolas, monospace"/>
              </a:rPr>
              <a:t>\n</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break</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case</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8</a:t>
            </a:r>
            <a:r>
              <a:rPr lang="en-ID" sz="1100" b="0">
                <a:solidFill>
                  <a:srgbClr val="ABB2BF"/>
                </a:solidFill>
                <a:effectLst/>
                <a:latin typeface="Menlo, Monaco, source-code-pro, Ubuntu Mono, DejaVu sans mono, Consolas, monospace"/>
              </a:rPr>
              <a:t>:  </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"able to edit</a:t>
            </a:r>
            <a:r>
              <a:rPr lang="en-ID" sz="1100" b="0">
                <a:solidFill>
                  <a:srgbClr val="56B6C2"/>
                </a:solidFill>
                <a:effectLst/>
                <a:latin typeface="Menlo, Monaco, source-code-pro, Ubuntu Mono, DejaVu sans mono, Consolas, monospace"/>
              </a:rPr>
              <a:t>\n</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break</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case</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4</a:t>
            </a:r>
            <a:r>
              <a:rPr lang="en-ID" sz="1100" b="0">
                <a:solidFill>
                  <a:srgbClr val="ABB2BF"/>
                </a:solidFill>
                <a:effectLst/>
                <a:latin typeface="Menlo, Monaco, source-code-pro, Ubuntu Mono, DejaVu sans mono, Consolas, monospace"/>
              </a:rPr>
              <a:t> :  </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"able to delete</a:t>
            </a:r>
            <a:r>
              <a:rPr lang="en-ID" sz="1100" b="0">
                <a:solidFill>
                  <a:srgbClr val="56B6C2"/>
                </a:solidFill>
                <a:effectLst/>
                <a:latin typeface="Menlo, Monaco, source-code-pro, Ubuntu Mono, DejaVu sans mono, Consolas, monospace"/>
              </a:rPr>
              <a:t>\n</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break</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case</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2</a:t>
            </a:r>
            <a:r>
              <a:rPr lang="en-ID" sz="1100" b="0">
                <a:solidFill>
                  <a:srgbClr val="ABB2BF"/>
                </a:solidFill>
                <a:effectLst/>
                <a:latin typeface="Menlo, Monaco, source-code-pro, Ubuntu Mono, DejaVu sans mono, Consolas, monospace"/>
              </a:rPr>
              <a:t> :  </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"able to approve</a:t>
            </a:r>
            <a:r>
              <a:rPr lang="en-ID" sz="1100" b="0">
                <a:solidFill>
                  <a:srgbClr val="56B6C2"/>
                </a:solidFill>
                <a:effectLst/>
                <a:latin typeface="Menlo, Monaco, source-code-pro, Ubuntu Mono, DejaVu sans mono, Consolas, monospace"/>
              </a:rPr>
              <a:t>\n</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break</a:t>
            </a:r>
            <a:endParaRPr lang="en-ID" sz="1100" b="0">
              <a:solidFill>
                <a:srgbClr val="ABB2BF"/>
              </a:solidFill>
              <a:effectLst/>
              <a:latin typeface="Menlo, Monaco, source-code-pro, Ubuntu Mono, DejaVu sans mono, Consolas, monospace"/>
            </a:endParaRP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case</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1</a:t>
            </a:r>
            <a:r>
              <a:rPr lang="en-ID" sz="1100" b="0">
                <a:solidFill>
                  <a:srgbClr val="ABB2BF"/>
                </a:solidFill>
                <a:effectLst/>
                <a:latin typeface="Menlo, Monaco, source-code-pro, Ubuntu Mono, DejaVu sans mono, Consolas, monospace"/>
              </a:rPr>
              <a:t> :  </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"able to  reject</a:t>
            </a:r>
            <a:r>
              <a:rPr lang="en-ID" sz="1100" b="0">
                <a:solidFill>
                  <a:srgbClr val="56B6C2"/>
                </a:solidFill>
                <a:effectLst/>
                <a:latin typeface="Menlo, Monaco, source-code-pro, Ubuntu Mono, DejaVu sans mono, Consolas, monospace"/>
              </a:rPr>
              <a:t>\n</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break</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return</a:t>
            </a:r>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endParaRPr lang="en-ID" sz="1100" b="0">
              <a:solidFill>
                <a:srgbClr val="ABB2BF"/>
              </a:solidFill>
              <a:effectLst/>
              <a:latin typeface="Menlo, Monaco, source-code-pro, Ubuntu Mono, DejaVu sans mono, Consolas, monospace"/>
            </a:endParaRPr>
          </a:p>
          <a:p>
            <a:r>
              <a:rPr lang="en-ID" sz="1100" b="0">
                <a:solidFill>
                  <a:srgbClr val="ABB2BF"/>
                </a:solidFill>
                <a:effectLst/>
                <a:latin typeface="Menlo, Monaco, source-code-pro, Ubuntu Mono, DejaVu sans mono, Consolas, monospace"/>
              </a:rPr>
              <a:t>}</a:t>
            </a:r>
          </a:p>
        </p:txBody>
      </p:sp>
      <p:sp>
        <p:nvSpPr>
          <p:cNvPr id="8" name="TextBox 7">
            <a:extLst>
              <a:ext uri="{FF2B5EF4-FFF2-40B4-BE49-F238E27FC236}">
                <a16:creationId xmlns:a16="http://schemas.microsoft.com/office/drawing/2014/main" id="{17341E3E-1757-4419-B477-A70860695C1A}"/>
              </a:ext>
            </a:extLst>
          </p:cNvPr>
          <p:cNvSpPr txBox="1"/>
          <p:nvPr/>
        </p:nvSpPr>
        <p:spPr>
          <a:xfrm>
            <a:off x="5899800" y="2014970"/>
            <a:ext cx="4637075" cy="2292935"/>
          </a:xfrm>
          <a:prstGeom prst="rect">
            <a:avLst/>
          </a:prstGeom>
          <a:noFill/>
        </p:spPr>
        <p:txBody>
          <a:bodyPr wrap="square" rtlCol="0">
            <a:spAutoFit/>
          </a:bodyPr>
          <a:lstStyle/>
          <a:p>
            <a:br>
              <a:rPr lang="en-ID" sz="1100" b="0">
                <a:solidFill>
                  <a:srgbClr val="ABB2BF"/>
                </a:solidFill>
                <a:effectLst/>
                <a:latin typeface="Menlo, Monaco, source-code-pro, Ubuntu Mono, DejaVu sans mono, Consolas, monospace"/>
              </a:rPr>
            </a:br>
            <a:br>
              <a:rPr lang="en-ID" sz="1100" b="0">
                <a:solidFill>
                  <a:srgbClr val="ABB2BF"/>
                </a:solidFill>
                <a:effectLst/>
                <a:latin typeface="Menlo, Monaco, source-code-pro, Ubuntu Mono, DejaVu sans mono, Consolas, monospace"/>
              </a:rPr>
            </a:br>
            <a:r>
              <a:rPr lang="en-ID" sz="1100" b="0">
                <a:solidFill>
                  <a:srgbClr val="E06C75"/>
                </a:solidFill>
                <a:effectLst/>
                <a:latin typeface="Menlo, Monaco, source-code-pro, Ubuntu Mono, DejaVu sans mono, Consolas, monospace"/>
              </a:rPr>
              <a:t>z1</a:t>
            </a:r>
            <a:r>
              <a:rPr lang="en-ID" sz="1100" b="0">
                <a:solidFill>
                  <a:srgbClr val="ABB2BF"/>
                </a:solidFill>
                <a:effectLst/>
                <a:latin typeface="Menlo, Monaco, source-code-pro, Ubuntu Mono, DejaVu sans mono, Consolas, monospace"/>
              </a:rPr>
              <a:t> </a:t>
            </a:r>
            <a:r>
              <a:rPr lang="en-ID" sz="1100" b="0">
                <a:solidFill>
                  <a:srgbClr val="56B6C2"/>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10</a:t>
            </a:r>
            <a:endParaRPr lang="en-ID" sz="1100" b="0">
              <a:solidFill>
                <a:srgbClr val="ABB2BF"/>
              </a:solidFill>
              <a:effectLst/>
              <a:latin typeface="Menlo, Monaco, source-code-pro, Ubuntu Mono, DejaVu sans mono, Consolas, monospace"/>
            </a:endParaRPr>
          </a:p>
          <a:p>
            <a:r>
              <a:rPr lang="en-ID" sz="1100" b="0">
                <a:solidFill>
                  <a:srgbClr val="E06C75"/>
                </a:solidFill>
                <a:effectLst/>
                <a:latin typeface="Menlo, Monaco, source-code-pro, Ubuntu Mono, DejaVu sans mono, Consolas, monospace"/>
              </a:rPr>
              <a:t>y1</a:t>
            </a:r>
            <a:r>
              <a:rPr lang="en-ID" sz="1100" b="0">
                <a:solidFill>
                  <a:srgbClr val="ABB2BF"/>
                </a:solidFill>
                <a:effectLst/>
                <a:latin typeface="Menlo, Monaco, source-code-pro, Ubuntu Mono, DejaVu sans mono, Consolas, monospace"/>
              </a:rPr>
              <a:t> </a:t>
            </a:r>
            <a:r>
              <a:rPr lang="en-ID" sz="1100" b="0">
                <a:solidFill>
                  <a:srgbClr val="56B6C2"/>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1</a:t>
            </a:r>
            <a:r>
              <a:rPr lang="en-ID" sz="1100" b="0">
                <a:solidFill>
                  <a:srgbClr val="ABB2BF"/>
                </a:solidFill>
                <a:effectLst/>
                <a:latin typeface="Menlo, Monaco, source-code-pro, Ubuntu Mono, DejaVu sans mono, Consolas, monospace"/>
              </a:rPr>
              <a:t>,</a:t>
            </a:r>
            <a:r>
              <a:rPr lang="en-ID" sz="1100" b="0">
                <a:solidFill>
                  <a:srgbClr val="D19A66"/>
                </a:solidFill>
                <a:effectLst/>
                <a:latin typeface="Menlo, Monaco, source-code-pro, Ubuntu Mono, DejaVu sans mono, Consolas, monospace"/>
              </a:rPr>
              <a:t>2</a:t>
            </a:r>
            <a:r>
              <a:rPr lang="en-ID" sz="1100" b="0">
                <a:solidFill>
                  <a:srgbClr val="ABB2BF"/>
                </a:solidFill>
                <a:effectLst/>
                <a:latin typeface="Menlo, Monaco, source-code-pro, Ubuntu Mono, DejaVu sans mono, Consolas, monospace"/>
              </a:rPr>
              <a:t>,</a:t>
            </a:r>
            <a:r>
              <a:rPr lang="en-ID" sz="1100" b="0">
                <a:solidFill>
                  <a:srgbClr val="D19A66"/>
                </a:solidFill>
                <a:effectLst/>
                <a:latin typeface="Menlo, Monaco, source-code-pro, Ubuntu Mono, DejaVu sans mono, Consolas, monospace"/>
              </a:rPr>
              <a:t>4</a:t>
            </a:r>
            <a:r>
              <a:rPr lang="en-ID" sz="1100" b="0">
                <a:solidFill>
                  <a:srgbClr val="ABB2BF"/>
                </a:solidFill>
                <a:effectLst/>
                <a:latin typeface="Menlo, Monaco, source-code-pro, Ubuntu Mono, DejaVu sans mono, Consolas, monospace"/>
              </a:rPr>
              <a:t>,</a:t>
            </a:r>
            <a:r>
              <a:rPr lang="en-ID" sz="1100" b="0">
                <a:solidFill>
                  <a:srgbClr val="D19A66"/>
                </a:solidFill>
                <a:effectLst/>
                <a:latin typeface="Menlo, Monaco, source-code-pro, Ubuntu Mono, DejaVu sans mono, Consolas, monospace"/>
              </a:rPr>
              <a:t>8</a:t>
            </a:r>
            <a:r>
              <a:rPr lang="en-ID" sz="1100" b="0">
                <a:solidFill>
                  <a:srgbClr val="ABB2BF"/>
                </a:solidFill>
                <a:effectLst/>
                <a:latin typeface="Menlo, Monaco, source-code-pro, Ubuntu Mono, DejaVu sans mono, Consolas, monospace"/>
              </a:rPr>
              <a:t>,</a:t>
            </a:r>
            <a:r>
              <a:rPr lang="en-ID" sz="1100" b="0">
                <a:solidFill>
                  <a:srgbClr val="D19A66"/>
                </a:solidFill>
                <a:effectLst/>
                <a:latin typeface="Menlo, Monaco, source-code-pro, Ubuntu Mono, DejaVu sans mono, Consolas, monospace"/>
              </a:rPr>
              <a:t>16</a:t>
            </a:r>
            <a:r>
              <a:rPr lang="en-ID" sz="1100" b="0">
                <a:solidFill>
                  <a:srgbClr val="ABB2BF"/>
                </a:solidFill>
                <a:effectLst/>
                <a:latin typeface="Menlo, Monaco, source-code-pro, Ubuntu Mono, DejaVu sans mono, Consolas, monospace"/>
              </a:rPr>
              <a:t>]</a:t>
            </a:r>
          </a:p>
          <a:p>
            <a:r>
              <a:rPr lang="en-ID" sz="1100" b="0" i="1">
                <a:solidFill>
                  <a:srgbClr val="7F848E"/>
                </a:solidFill>
                <a:effectLst/>
                <a:latin typeface="Menlo, Monaco, source-code-pro, Ubuntu Mono, DejaVu sans mono, Consolas, monospace"/>
              </a:rPr>
              <a:t>// console.log(check(5,4))</a:t>
            </a:r>
            <a:endParaRPr lang="en-ID" sz="1100" b="0">
              <a:solidFill>
                <a:srgbClr val="ABB2BF"/>
              </a:solidFill>
              <a:effectLst/>
              <a:latin typeface="Menlo, Monaco, source-code-pro, Ubuntu Mono, DejaVu sans mono, Consolas, monospace"/>
            </a:endParaRPr>
          </a:p>
          <a:p>
            <a:r>
              <a:rPr lang="en-ID" sz="1100" b="0">
                <a:solidFill>
                  <a:srgbClr val="E06C75"/>
                </a:solidFill>
                <a:effectLst/>
                <a:latin typeface="Menlo, Monaco, source-code-pro, Ubuntu Mono, DejaVu sans mono, Consolas, monospace"/>
              </a:rPr>
              <a:t>hasil</a:t>
            </a:r>
            <a:r>
              <a:rPr lang="en-ID" sz="1100" b="0">
                <a:solidFill>
                  <a:srgbClr val="ABB2BF"/>
                </a:solidFill>
                <a:effectLst/>
                <a:latin typeface="Menlo, Monaco, source-code-pro, Ubuntu Mono, DejaVu sans mono, Consolas, monospace"/>
              </a:rPr>
              <a:t> </a:t>
            </a:r>
            <a:r>
              <a:rPr lang="en-ID" sz="1100" b="0">
                <a:solidFill>
                  <a:srgbClr val="56B6C2"/>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C678DD"/>
                </a:solidFill>
                <a:effectLst/>
                <a:latin typeface="Menlo, Monaco, source-code-pro, Ubuntu Mono, DejaVu sans mono, Consolas, monospace"/>
              </a:rPr>
              <a:t>for</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i</a:t>
            </a:r>
            <a:r>
              <a:rPr lang="en-ID" sz="1100" b="0">
                <a:solidFill>
                  <a:srgbClr val="56B6C2"/>
                </a:solidFill>
                <a:effectLst/>
                <a:latin typeface="Menlo, Monaco, source-code-pro, Ubuntu Mono, DejaVu sans mono, Consolas, monospace"/>
              </a:rPr>
              <a:t>=</a:t>
            </a:r>
            <a:r>
              <a:rPr lang="en-ID" sz="1100" b="0">
                <a:solidFill>
                  <a:srgbClr val="D19A66"/>
                </a:solidFill>
                <a:effectLst/>
                <a:latin typeface="Menlo, Monaco, source-code-pro, Ubuntu Mono, DejaVu sans mono, Consolas, monospace"/>
              </a:rPr>
              <a:t>0</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i</a:t>
            </a:r>
            <a:r>
              <a:rPr lang="en-ID" sz="1100" b="0">
                <a:solidFill>
                  <a:srgbClr val="56B6C2"/>
                </a:solidFill>
                <a:effectLst/>
                <a:latin typeface="Menlo, Monaco, source-code-pro, Ubuntu Mono, DejaVu sans mono, Consolas, monospace"/>
              </a:rPr>
              <a:t>&lt;</a:t>
            </a:r>
            <a:r>
              <a:rPr lang="en-ID" sz="1100" b="0">
                <a:solidFill>
                  <a:srgbClr val="D19A66"/>
                </a:solidFill>
                <a:effectLst/>
                <a:latin typeface="Menlo, Monaco, source-code-pro, Ubuntu Mono, DejaVu sans mono, Consolas, monospace"/>
              </a:rPr>
              <a:t>5</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i</a:t>
            </a:r>
            <a:r>
              <a:rPr lang="en-ID" sz="1100" b="0">
                <a:solidFill>
                  <a:srgbClr val="56B6C2"/>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hasil</a:t>
            </a:r>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61AFEF"/>
                </a:solidFill>
                <a:effectLst/>
                <a:latin typeface="Menlo, Monaco, source-code-pro, Ubuntu Mono, DejaVu sans mono, Consolas, monospace"/>
              </a:rPr>
              <a:t>check</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z1</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y1</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i</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a:t>
            </a:r>
          </a:p>
          <a:p>
            <a:r>
              <a:rPr lang="en-ID" sz="1100" b="0">
                <a:solidFill>
                  <a:srgbClr val="E5C07B"/>
                </a:solidFill>
                <a:effectLst/>
                <a:latin typeface="Menlo, Monaco, source-code-pro, Ubuntu Mono, DejaVu sans mono, Consolas, monospace"/>
              </a:rPr>
              <a:t>console</a:t>
            </a:r>
            <a:r>
              <a:rPr lang="en-ID" sz="1100" b="0">
                <a:solidFill>
                  <a:srgbClr val="ABB2BF"/>
                </a:solidFill>
                <a:effectLst/>
                <a:latin typeface="Menlo, Monaco, source-code-pro, Ubuntu Mono, DejaVu sans mono, Consolas, monospace"/>
              </a:rPr>
              <a:t>.</a:t>
            </a:r>
            <a:r>
              <a:rPr lang="en-ID" sz="1100" b="0">
                <a:solidFill>
                  <a:srgbClr val="61AFEF"/>
                </a:solidFill>
                <a:effectLst/>
                <a:latin typeface="Menlo, Monaco, source-code-pro, Ubuntu Mono, DejaVu sans mono, Consolas, monospace"/>
              </a:rPr>
              <a:t>log</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hasil</a:t>
            </a:r>
            <a:r>
              <a:rPr lang="en-ID" sz="1100" b="0">
                <a:solidFill>
                  <a:srgbClr val="ABB2BF"/>
                </a:solidFill>
                <a:effectLst/>
                <a:latin typeface="Menlo, Monaco, source-code-pro, Ubuntu Mono, DejaVu sans mono, Consolas, monospace"/>
              </a:rPr>
              <a:t>)</a:t>
            </a:r>
          </a:p>
          <a:p>
            <a:br>
              <a:rPr lang="en-ID" sz="1100" b="0">
                <a:solidFill>
                  <a:srgbClr val="ABB2BF"/>
                </a:solidFill>
                <a:effectLst/>
                <a:latin typeface="Menlo, Monaco, source-code-pro, Ubuntu Mono, DejaVu sans mono, Consolas, monospace"/>
              </a:rPr>
            </a:br>
            <a:endParaRPr lang="en-ID" sz="1100" b="0">
              <a:solidFill>
                <a:srgbClr val="ABB2BF"/>
              </a:solidFill>
              <a:effectLst/>
              <a:latin typeface="Menlo, Monaco, source-code-pro, Ubuntu Mono, DejaVu sans mono, Consolas, monospace"/>
            </a:endParaRPr>
          </a:p>
        </p:txBody>
      </p:sp>
      <p:sp>
        <p:nvSpPr>
          <p:cNvPr id="10" name="Title 1">
            <a:extLst>
              <a:ext uri="{FF2B5EF4-FFF2-40B4-BE49-F238E27FC236}">
                <a16:creationId xmlns:a16="http://schemas.microsoft.com/office/drawing/2014/main" id="{B91CD23E-D16C-43C6-A259-DC355DBC8369}"/>
              </a:ext>
            </a:extLst>
          </p:cNvPr>
          <p:cNvSpPr>
            <a:spLocks noGrp="1"/>
          </p:cNvSpPr>
          <p:nvPr>
            <p:ph type="title"/>
          </p:nvPr>
        </p:nvSpPr>
        <p:spPr>
          <a:xfrm>
            <a:off x="1115568" y="548640"/>
            <a:ext cx="10168128" cy="1179576"/>
          </a:xfrm>
        </p:spPr>
        <p:txBody>
          <a:bodyPr/>
          <a:lstStyle/>
          <a:p>
            <a:r>
              <a:rPr lang="en-US"/>
              <a:t>FUNCTION / METHOD</a:t>
            </a:r>
            <a:endParaRPr lang="en-ID"/>
          </a:p>
        </p:txBody>
      </p:sp>
    </p:spTree>
    <p:extLst>
      <p:ext uri="{BB962C8B-B14F-4D97-AF65-F5344CB8AC3E}">
        <p14:creationId xmlns:p14="http://schemas.microsoft.com/office/powerpoint/2010/main" val="2523901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ADVANCE DATA TYPES</a:t>
            </a:r>
            <a:endParaRPr lang="en-ID"/>
          </a:p>
        </p:txBody>
      </p:sp>
      <p:sp>
        <p:nvSpPr>
          <p:cNvPr id="3" name="Content Placeholder 2">
            <a:extLst>
              <a:ext uri="{FF2B5EF4-FFF2-40B4-BE49-F238E27FC236}">
                <a16:creationId xmlns:a16="http://schemas.microsoft.com/office/drawing/2014/main" id="{8630D6C0-DA44-47A2-9E0C-A33C1E2DED35}"/>
              </a:ext>
            </a:extLst>
          </p:cNvPr>
          <p:cNvSpPr>
            <a:spLocks noGrp="1"/>
          </p:cNvSpPr>
          <p:nvPr>
            <p:ph idx="1"/>
          </p:nvPr>
        </p:nvSpPr>
        <p:spPr>
          <a:xfrm>
            <a:off x="1115568" y="2147302"/>
            <a:ext cx="7831879" cy="1065917"/>
          </a:xfrm>
        </p:spPr>
        <p:txBody>
          <a:bodyPr>
            <a:noAutofit/>
          </a:bodyPr>
          <a:lstStyle/>
          <a:p>
            <a:pPr marL="228600" lvl="3">
              <a:buFont typeface="+mj-lt"/>
              <a:buAutoNum type="arabicPeriod"/>
            </a:pPr>
            <a:r>
              <a:rPr lang="en-US" sz="1000"/>
              <a:t>ARRAY  : IS A LIST OF DATA IN THE SAME TYPE, IT HAS INDEX =&gt; X[0], X[1] ……</a:t>
            </a:r>
            <a:r>
              <a:rPr lang="en-US" sz="1000">
                <a:solidFill>
                  <a:srgbClr val="FF0000"/>
                </a:solidFill>
              </a:rPr>
              <a:t>, but in Javascript it can contain any types</a:t>
            </a:r>
          </a:p>
          <a:p>
            <a:pPr marL="228600" lvl="3">
              <a:buFont typeface="+mj-lt"/>
              <a:buAutoNum type="arabicPeriod"/>
            </a:pPr>
            <a:r>
              <a:rPr lang="en-US" sz="1000"/>
              <a:t>DEFINING AN ARRAY =&gt;     VARIABLE = []   or VARIABLE = [ITEM, ITEM, ITEM, ITEM]</a:t>
            </a:r>
          </a:p>
          <a:p>
            <a:pPr marL="228600" lvl="3">
              <a:buFont typeface="+mj-lt"/>
              <a:buAutoNum type="arabicPeriod"/>
            </a:pPr>
            <a:r>
              <a:rPr lang="en-US" sz="1000"/>
              <a:t>ACCESSING AN ARRAY IS STARTING FROM INDEX 0 TO N </a:t>
            </a:r>
          </a:p>
          <a:p>
            <a:pPr marL="228600" lvl="3">
              <a:buFont typeface="+mj-lt"/>
              <a:buAutoNum type="arabicPeriod"/>
            </a:pPr>
            <a:r>
              <a:rPr lang="en-US" sz="1000"/>
              <a:t>SIZE OF AN ARRAY / LENGTH  IS THE NUMBER OF THE ITEMS</a:t>
            </a:r>
            <a:endParaRPr lang="en-US" sz="1000" b="1"/>
          </a:p>
        </p:txBody>
      </p:sp>
      <p:sp>
        <p:nvSpPr>
          <p:cNvPr id="8" name="Title 1">
            <a:extLst>
              <a:ext uri="{FF2B5EF4-FFF2-40B4-BE49-F238E27FC236}">
                <a16:creationId xmlns:a16="http://schemas.microsoft.com/office/drawing/2014/main" id="{4B48ED73-51F0-4AE3-8FB2-242899B6C969}"/>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ARRAY</a:t>
            </a:r>
            <a:endParaRPr lang="en-ID" sz="2000"/>
          </a:p>
        </p:txBody>
      </p:sp>
      <p:sp>
        <p:nvSpPr>
          <p:cNvPr id="9" name="TextBox 8">
            <a:extLst>
              <a:ext uri="{FF2B5EF4-FFF2-40B4-BE49-F238E27FC236}">
                <a16:creationId xmlns:a16="http://schemas.microsoft.com/office/drawing/2014/main" id="{3EAF87E4-3745-400B-9443-7E0D81D99104}"/>
              </a:ext>
            </a:extLst>
          </p:cNvPr>
          <p:cNvSpPr txBox="1"/>
          <p:nvPr/>
        </p:nvSpPr>
        <p:spPr>
          <a:xfrm>
            <a:off x="1115568" y="3189718"/>
            <a:ext cx="3208604" cy="1477328"/>
          </a:xfrm>
          <a:prstGeom prst="rect">
            <a:avLst/>
          </a:prstGeom>
          <a:solidFill>
            <a:schemeClr val="bg2">
              <a:lumMod val="85000"/>
            </a:schemeClr>
          </a:solidFill>
        </p:spPr>
        <p:txBody>
          <a:bodyPr wrap="square" rtlCol="0">
            <a:spAutoFit/>
          </a:bodyPr>
          <a:lstStyle/>
          <a:p>
            <a:r>
              <a:rPr lang="en-US"/>
              <a:t>Student = [];</a:t>
            </a:r>
          </a:p>
          <a:p>
            <a:r>
              <a:rPr lang="en-US"/>
              <a:t>Student[0] = “Habibie”</a:t>
            </a:r>
          </a:p>
          <a:p>
            <a:r>
              <a:rPr lang="en-US"/>
              <a:t>Student[1] = “Nindya”</a:t>
            </a:r>
          </a:p>
          <a:p>
            <a:r>
              <a:rPr lang="en-US"/>
              <a:t>Student[2] = “Gleen” </a:t>
            </a:r>
          </a:p>
          <a:p>
            <a:r>
              <a:rPr lang="en-US"/>
              <a:t>….</a:t>
            </a:r>
            <a:endParaRPr lang="en-ID"/>
          </a:p>
        </p:txBody>
      </p:sp>
      <p:sp>
        <p:nvSpPr>
          <p:cNvPr id="12" name="TextBox 11">
            <a:extLst>
              <a:ext uri="{FF2B5EF4-FFF2-40B4-BE49-F238E27FC236}">
                <a16:creationId xmlns:a16="http://schemas.microsoft.com/office/drawing/2014/main" id="{74E93396-6ADC-4CE4-970A-A477754C52B6}"/>
              </a:ext>
            </a:extLst>
          </p:cNvPr>
          <p:cNvSpPr txBox="1"/>
          <p:nvPr/>
        </p:nvSpPr>
        <p:spPr>
          <a:xfrm>
            <a:off x="4659226" y="3168354"/>
            <a:ext cx="4450590" cy="1754326"/>
          </a:xfrm>
          <a:prstGeom prst="rect">
            <a:avLst/>
          </a:prstGeom>
          <a:solidFill>
            <a:schemeClr val="bg2">
              <a:lumMod val="85000"/>
            </a:schemeClr>
          </a:solidFill>
        </p:spPr>
        <p:txBody>
          <a:bodyPr wrap="square" rtlCol="0">
            <a:spAutoFit/>
          </a:bodyPr>
          <a:lstStyle/>
          <a:p>
            <a:r>
              <a:rPr lang="en-US"/>
              <a:t>Student = [</a:t>
            </a:r>
          </a:p>
          <a:p>
            <a:r>
              <a:rPr lang="en-US"/>
              <a:t>      “Habibie”, </a:t>
            </a:r>
          </a:p>
          <a:p>
            <a:r>
              <a:rPr lang="en-US"/>
              <a:t>      “nindya”,</a:t>
            </a:r>
          </a:p>
          <a:p>
            <a:r>
              <a:rPr lang="en-US"/>
              <a:t>      “nabhel”,</a:t>
            </a:r>
          </a:p>
          <a:p>
            <a:r>
              <a:rPr lang="en-US"/>
              <a:t>       …..</a:t>
            </a:r>
          </a:p>
          <a:p>
            <a:r>
              <a:rPr lang="en-US"/>
              <a:t>];</a:t>
            </a:r>
          </a:p>
        </p:txBody>
      </p:sp>
      <p:sp>
        <p:nvSpPr>
          <p:cNvPr id="13" name="Content Placeholder 2">
            <a:extLst>
              <a:ext uri="{FF2B5EF4-FFF2-40B4-BE49-F238E27FC236}">
                <a16:creationId xmlns:a16="http://schemas.microsoft.com/office/drawing/2014/main" id="{170AE1B5-7105-4AD0-B25A-7843717B1DAA}"/>
              </a:ext>
            </a:extLst>
          </p:cNvPr>
          <p:cNvSpPr txBox="1">
            <a:spLocks/>
          </p:cNvSpPr>
          <p:nvPr/>
        </p:nvSpPr>
        <p:spPr>
          <a:xfrm>
            <a:off x="1115568" y="5129786"/>
            <a:ext cx="7831879" cy="32243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3">
              <a:buFont typeface="+mj-lt"/>
              <a:buAutoNum type="arabicPeriod" startAt="5"/>
            </a:pPr>
            <a:r>
              <a:rPr lang="en-US" sz="1000"/>
              <a:t>Looping on array item can be done using : </a:t>
            </a:r>
            <a:endParaRPr lang="en-US" sz="1000" b="1"/>
          </a:p>
        </p:txBody>
      </p:sp>
      <p:sp>
        <p:nvSpPr>
          <p:cNvPr id="14" name="TextBox 13">
            <a:extLst>
              <a:ext uri="{FF2B5EF4-FFF2-40B4-BE49-F238E27FC236}">
                <a16:creationId xmlns:a16="http://schemas.microsoft.com/office/drawing/2014/main" id="{1051C628-7926-4A7F-BD41-3A8CFC26EF86}"/>
              </a:ext>
            </a:extLst>
          </p:cNvPr>
          <p:cNvSpPr txBox="1"/>
          <p:nvPr/>
        </p:nvSpPr>
        <p:spPr>
          <a:xfrm>
            <a:off x="4595329" y="5138333"/>
            <a:ext cx="4514487" cy="1200329"/>
          </a:xfrm>
          <a:prstGeom prst="rect">
            <a:avLst/>
          </a:prstGeom>
          <a:solidFill>
            <a:schemeClr val="bg2">
              <a:lumMod val="85000"/>
            </a:schemeClr>
          </a:solidFill>
        </p:spPr>
        <p:txBody>
          <a:bodyPr wrap="square" rtlCol="0">
            <a:spAutoFit/>
          </a:bodyPr>
          <a:lstStyle/>
          <a:p>
            <a:r>
              <a:rPr lang="en-US"/>
              <a:t>for(indeks in Student)</a:t>
            </a:r>
          </a:p>
          <a:p>
            <a:r>
              <a:rPr lang="en-US"/>
              <a:t>{</a:t>
            </a:r>
          </a:p>
          <a:p>
            <a:r>
              <a:rPr lang="en-US"/>
              <a:t>   console.log(Student[indeks])</a:t>
            </a:r>
          </a:p>
          <a:p>
            <a:r>
              <a:rPr lang="en-US"/>
              <a:t>}</a:t>
            </a:r>
            <a:endParaRPr lang="en-ID"/>
          </a:p>
        </p:txBody>
      </p:sp>
    </p:spTree>
    <p:extLst>
      <p:ext uri="{BB962C8B-B14F-4D97-AF65-F5344CB8AC3E}">
        <p14:creationId xmlns:p14="http://schemas.microsoft.com/office/powerpoint/2010/main" val="338497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ADVANCE DATA TYPES</a:t>
            </a:r>
            <a:endParaRPr lang="en-ID"/>
          </a:p>
        </p:txBody>
      </p:sp>
      <p:sp>
        <p:nvSpPr>
          <p:cNvPr id="3" name="Content Placeholder 2">
            <a:extLst>
              <a:ext uri="{FF2B5EF4-FFF2-40B4-BE49-F238E27FC236}">
                <a16:creationId xmlns:a16="http://schemas.microsoft.com/office/drawing/2014/main" id="{8630D6C0-DA44-47A2-9E0C-A33C1E2DED35}"/>
              </a:ext>
            </a:extLst>
          </p:cNvPr>
          <p:cNvSpPr>
            <a:spLocks noGrp="1"/>
          </p:cNvSpPr>
          <p:nvPr>
            <p:ph idx="1"/>
          </p:nvPr>
        </p:nvSpPr>
        <p:spPr>
          <a:xfrm>
            <a:off x="1115568" y="2147303"/>
            <a:ext cx="7831879" cy="579676"/>
          </a:xfrm>
        </p:spPr>
        <p:txBody>
          <a:bodyPr>
            <a:noAutofit/>
          </a:bodyPr>
          <a:lstStyle/>
          <a:p>
            <a:pPr marL="228600" lvl="3">
              <a:buFont typeface="+mj-lt"/>
              <a:buAutoNum type="arabicPeriod"/>
            </a:pPr>
            <a:r>
              <a:rPr lang="en-US" sz="1000"/>
              <a:t>ASSOCIATIVE ARRAY  using non number as its index</a:t>
            </a:r>
          </a:p>
          <a:p>
            <a:pPr marL="228600" lvl="3">
              <a:buFont typeface="+mj-lt"/>
              <a:buAutoNum type="arabicPeriod"/>
            </a:pPr>
            <a:r>
              <a:rPr lang="en-US" sz="1000"/>
              <a:t>Defining an ASSOCIATIVE ARRAY</a:t>
            </a:r>
          </a:p>
        </p:txBody>
      </p:sp>
      <p:sp>
        <p:nvSpPr>
          <p:cNvPr id="8" name="Title 1">
            <a:extLst>
              <a:ext uri="{FF2B5EF4-FFF2-40B4-BE49-F238E27FC236}">
                <a16:creationId xmlns:a16="http://schemas.microsoft.com/office/drawing/2014/main" id="{4B48ED73-51F0-4AE3-8FB2-242899B6C969}"/>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ASSOCIATIVE ARRAY , (in javascript this is also an Object, JSON) </a:t>
            </a:r>
            <a:endParaRPr lang="en-ID" sz="2000"/>
          </a:p>
        </p:txBody>
      </p:sp>
      <p:sp>
        <p:nvSpPr>
          <p:cNvPr id="9" name="TextBox 8">
            <a:extLst>
              <a:ext uri="{FF2B5EF4-FFF2-40B4-BE49-F238E27FC236}">
                <a16:creationId xmlns:a16="http://schemas.microsoft.com/office/drawing/2014/main" id="{3EAF87E4-3745-400B-9443-7E0D81D99104}"/>
              </a:ext>
            </a:extLst>
          </p:cNvPr>
          <p:cNvSpPr txBox="1"/>
          <p:nvPr/>
        </p:nvSpPr>
        <p:spPr>
          <a:xfrm>
            <a:off x="1115568" y="3036936"/>
            <a:ext cx="4798122" cy="1477328"/>
          </a:xfrm>
          <a:prstGeom prst="rect">
            <a:avLst/>
          </a:prstGeom>
          <a:solidFill>
            <a:schemeClr val="bg2">
              <a:lumMod val="85000"/>
            </a:schemeClr>
          </a:solidFill>
        </p:spPr>
        <p:txBody>
          <a:bodyPr wrap="square" rtlCol="0">
            <a:spAutoFit/>
          </a:bodyPr>
          <a:lstStyle/>
          <a:p>
            <a:r>
              <a:rPr lang="en-US"/>
              <a:t>Student = {};</a:t>
            </a:r>
          </a:p>
          <a:p>
            <a:r>
              <a:rPr lang="en-US"/>
              <a:t>Student[“name”] = “Habibie”</a:t>
            </a:r>
          </a:p>
          <a:p>
            <a:r>
              <a:rPr lang="en-US"/>
              <a:t>Student[“address”] = “bellagio”</a:t>
            </a:r>
          </a:p>
          <a:p>
            <a:r>
              <a:rPr lang="en-US"/>
              <a:t>Student[“age”] = 25 </a:t>
            </a:r>
          </a:p>
          <a:p>
            <a:r>
              <a:rPr lang="en-US"/>
              <a:t>….</a:t>
            </a:r>
            <a:endParaRPr lang="en-ID"/>
          </a:p>
        </p:txBody>
      </p:sp>
      <p:sp>
        <p:nvSpPr>
          <p:cNvPr id="12" name="TextBox 11">
            <a:extLst>
              <a:ext uri="{FF2B5EF4-FFF2-40B4-BE49-F238E27FC236}">
                <a16:creationId xmlns:a16="http://schemas.microsoft.com/office/drawing/2014/main" id="{74E93396-6ADC-4CE4-970A-A477754C52B6}"/>
              </a:ext>
            </a:extLst>
          </p:cNvPr>
          <p:cNvSpPr txBox="1"/>
          <p:nvPr/>
        </p:nvSpPr>
        <p:spPr>
          <a:xfrm>
            <a:off x="6722152" y="3131680"/>
            <a:ext cx="4450590" cy="1754326"/>
          </a:xfrm>
          <a:prstGeom prst="rect">
            <a:avLst/>
          </a:prstGeom>
          <a:solidFill>
            <a:schemeClr val="bg2">
              <a:lumMod val="85000"/>
            </a:schemeClr>
          </a:solidFill>
        </p:spPr>
        <p:txBody>
          <a:bodyPr wrap="square" rtlCol="0">
            <a:spAutoFit/>
          </a:bodyPr>
          <a:lstStyle/>
          <a:p>
            <a:r>
              <a:rPr lang="en-US"/>
              <a:t>Student = {</a:t>
            </a:r>
          </a:p>
          <a:p>
            <a:r>
              <a:rPr lang="en-US"/>
              <a:t>      “name” : “Habibie”; </a:t>
            </a:r>
          </a:p>
          <a:p>
            <a:r>
              <a:rPr lang="en-US"/>
              <a:t>      “address” : “Bellagio”;</a:t>
            </a:r>
          </a:p>
          <a:p>
            <a:r>
              <a:rPr lang="en-US"/>
              <a:t>      “age”: 25,</a:t>
            </a:r>
          </a:p>
          <a:p>
            <a:r>
              <a:rPr lang="en-US"/>
              <a:t>       …..</a:t>
            </a:r>
          </a:p>
          <a:p>
            <a:r>
              <a:rPr lang="en-US"/>
              <a:t>};</a:t>
            </a:r>
          </a:p>
        </p:txBody>
      </p:sp>
      <p:sp>
        <p:nvSpPr>
          <p:cNvPr id="13" name="Content Placeholder 2">
            <a:extLst>
              <a:ext uri="{FF2B5EF4-FFF2-40B4-BE49-F238E27FC236}">
                <a16:creationId xmlns:a16="http://schemas.microsoft.com/office/drawing/2014/main" id="{170AE1B5-7105-4AD0-B25A-7843717B1DAA}"/>
              </a:ext>
            </a:extLst>
          </p:cNvPr>
          <p:cNvSpPr txBox="1">
            <a:spLocks/>
          </p:cNvSpPr>
          <p:nvPr/>
        </p:nvSpPr>
        <p:spPr>
          <a:xfrm>
            <a:off x="1115568" y="5129786"/>
            <a:ext cx="7831879" cy="32243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3">
              <a:buFont typeface="+mj-lt"/>
              <a:buAutoNum type="arabicPeriod" startAt="5"/>
            </a:pPr>
            <a:r>
              <a:rPr lang="en-US" sz="1000"/>
              <a:t>Looping on array item can be done using : </a:t>
            </a:r>
            <a:endParaRPr lang="en-US" sz="1000" b="1"/>
          </a:p>
        </p:txBody>
      </p:sp>
      <p:sp>
        <p:nvSpPr>
          <p:cNvPr id="14" name="TextBox 13">
            <a:extLst>
              <a:ext uri="{FF2B5EF4-FFF2-40B4-BE49-F238E27FC236}">
                <a16:creationId xmlns:a16="http://schemas.microsoft.com/office/drawing/2014/main" id="{1051C628-7926-4A7F-BD41-3A8CFC26EF86}"/>
              </a:ext>
            </a:extLst>
          </p:cNvPr>
          <p:cNvSpPr txBox="1"/>
          <p:nvPr/>
        </p:nvSpPr>
        <p:spPr>
          <a:xfrm>
            <a:off x="4595329" y="5138333"/>
            <a:ext cx="4514487" cy="1200329"/>
          </a:xfrm>
          <a:prstGeom prst="rect">
            <a:avLst/>
          </a:prstGeom>
          <a:solidFill>
            <a:schemeClr val="bg2">
              <a:lumMod val="85000"/>
            </a:schemeClr>
          </a:solidFill>
        </p:spPr>
        <p:txBody>
          <a:bodyPr wrap="square" rtlCol="0">
            <a:spAutoFit/>
          </a:bodyPr>
          <a:lstStyle/>
          <a:p>
            <a:r>
              <a:rPr lang="en-US"/>
              <a:t>for(indeks in Student)</a:t>
            </a:r>
          </a:p>
          <a:p>
            <a:r>
              <a:rPr lang="en-US"/>
              <a:t>{</a:t>
            </a:r>
          </a:p>
          <a:p>
            <a:r>
              <a:rPr lang="en-US"/>
              <a:t>   console.log(Student[indeks])</a:t>
            </a:r>
          </a:p>
          <a:p>
            <a:r>
              <a:rPr lang="en-US"/>
              <a:t>}</a:t>
            </a:r>
            <a:endParaRPr lang="en-ID"/>
          </a:p>
        </p:txBody>
      </p:sp>
    </p:spTree>
    <p:extLst>
      <p:ext uri="{BB962C8B-B14F-4D97-AF65-F5344CB8AC3E}">
        <p14:creationId xmlns:p14="http://schemas.microsoft.com/office/powerpoint/2010/main" val="3619663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0DC1F3E-8F49-4D03-B324-2274F4354DFC}"/>
              </a:ext>
            </a:extLst>
          </p:cNvPr>
          <p:cNvSpPr/>
          <p:nvPr/>
        </p:nvSpPr>
        <p:spPr>
          <a:xfrm>
            <a:off x="567405" y="2112680"/>
            <a:ext cx="11174515" cy="4495800"/>
          </a:xfrm>
          <a:prstGeom prst="roundRect">
            <a:avLst>
              <a:gd name="adj" fmla="val 1750"/>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Rounded Corners 14">
            <a:extLst>
              <a:ext uri="{FF2B5EF4-FFF2-40B4-BE49-F238E27FC236}">
                <a16:creationId xmlns:a16="http://schemas.microsoft.com/office/drawing/2014/main" id="{8E2F1D59-13DF-4989-ABB7-66CDB38AF032}"/>
              </a:ext>
            </a:extLst>
          </p:cNvPr>
          <p:cNvSpPr/>
          <p:nvPr/>
        </p:nvSpPr>
        <p:spPr>
          <a:xfrm>
            <a:off x="10477144" y="1657884"/>
            <a:ext cx="1170774" cy="26492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JAVASCRIPT</a:t>
            </a:r>
            <a:endParaRPr lang="en-ID" sz="1100" b="1"/>
          </a:p>
        </p:txBody>
      </p:sp>
      <p:sp>
        <p:nvSpPr>
          <p:cNvPr id="13" name="TextBox 12">
            <a:extLst>
              <a:ext uri="{FF2B5EF4-FFF2-40B4-BE49-F238E27FC236}">
                <a16:creationId xmlns:a16="http://schemas.microsoft.com/office/drawing/2014/main" id="{70BF6707-2605-4FD9-93D9-76DD740798C3}"/>
              </a:ext>
            </a:extLst>
          </p:cNvPr>
          <p:cNvSpPr txBox="1"/>
          <p:nvPr/>
        </p:nvSpPr>
        <p:spPr>
          <a:xfrm>
            <a:off x="806597" y="2112680"/>
            <a:ext cx="4637075" cy="4154984"/>
          </a:xfrm>
          <a:prstGeom prst="rect">
            <a:avLst/>
          </a:prstGeom>
          <a:noFill/>
        </p:spPr>
        <p:txBody>
          <a:bodyPr wrap="square" rtlCol="0">
            <a:spAutoFit/>
          </a:bodyPr>
          <a:lstStyle/>
          <a:p>
            <a:br>
              <a:rPr lang="en-ID" sz="1100" b="0">
                <a:solidFill>
                  <a:srgbClr val="ABB2BF"/>
                </a:solidFill>
                <a:effectLst/>
                <a:latin typeface="Menlo, Monaco, source-code-pro, Ubuntu Mono, DejaVu sans mono, Consolas, monospace"/>
              </a:rPr>
            </a:br>
            <a:r>
              <a:rPr lang="en-ID" sz="1100" b="0">
                <a:solidFill>
                  <a:srgbClr val="C678DD"/>
                </a:solidFill>
                <a:effectLst/>
                <a:latin typeface="Menlo, Monaco, source-code-pro, Ubuntu Mono, DejaVu sans mono, Consolas, monospace"/>
              </a:rPr>
              <a:t>function</a:t>
            </a:r>
            <a:r>
              <a:rPr lang="en-ID" sz="1100" b="0">
                <a:solidFill>
                  <a:srgbClr val="ABB2BF"/>
                </a:solidFill>
                <a:effectLst/>
                <a:latin typeface="Menlo, Monaco, source-code-pro, Ubuntu Mono, DejaVu sans mono, Consolas, monospace"/>
              </a:rPr>
              <a:t>  </a:t>
            </a:r>
            <a:r>
              <a:rPr lang="en-ID" sz="1100" b="0">
                <a:solidFill>
                  <a:srgbClr val="61AFEF"/>
                </a:solidFill>
                <a:effectLst/>
                <a:latin typeface="Menlo, Monaco, source-code-pro, Ubuntu Mono, DejaVu sans mono, Consolas, monospace"/>
              </a:rPr>
              <a:t>check</a:t>
            </a:r>
            <a:r>
              <a:rPr lang="en-ID" sz="1100" b="0">
                <a:solidFill>
                  <a:srgbClr val="ABB2BF"/>
                </a:solidFill>
                <a:effectLst/>
                <a:latin typeface="Menlo, Monaco, source-code-pro, Ubuntu Mono, DejaVu sans mono, Consolas, monospace"/>
              </a:rPr>
              <a:t>(</a:t>
            </a:r>
            <a:r>
              <a:rPr lang="en-ID" sz="1100" b="0" i="1">
                <a:solidFill>
                  <a:srgbClr val="9CDCFE"/>
                </a:solidFill>
                <a:effectLst/>
                <a:latin typeface="Menlo, Monaco, source-code-pro, Ubuntu Mono, DejaVu sans mono, Consolas, monospace"/>
              </a:rPr>
              <a:t>X</a:t>
            </a:r>
            <a:r>
              <a:rPr lang="en-ID" sz="1100" b="0">
                <a:solidFill>
                  <a:srgbClr val="ABB2BF"/>
                </a:solidFill>
                <a:effectLst/>
                <a:latin typeface="Menlo, Monaco, source-code-pro, Ubuntu Mono, DejaVu sans mono, Consolas, monospace"/>
              </a:rPr>
              <a:t>,</a:t>
            </a:r>
            <a:r>
              <a:rPr lang="en-ID" sz="1100" b="0" i="1">
                <a:solidFill>
                  <a:srgbClr val="9CDCFE"/>
                </a:solidFill>
                <a:effectLst/>
                <a:latin typeface="Menlo, Monaco, source-code-pro, Ubuntu Mono, DejaVu sans mono, Consolas, monospace"/>
              </a:rPr>
              <a:t>Y</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r>
              <a:rPr lang="en-ID" sz="1100" b="0">
                <a:solidFill>
                  <a:srgbClr val="ABB2BF"/>
                </a:solidFill>
                <a:effectLst/>
                <a:latin typeface="Menlo, Monaco, source-code-pro, Ubuntu Mono, DejaVu sans mono, Consolas, monospace"/>
              </a:rPr>
              <a:t> </a:t>
            </a:r>
            <a:r>
              <a:rPr lang="en-ID" sz="1100" b="0">
                <a:solidFill>
                  <a:srgbClr val="56B6C2"/>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switch</a:t>
            </a:r>
            <a:r>
              <a:rPr lang="en-ID" sz="1100" b="0">
                <a:solidFill>
                  <a:srgbClr val="ABB2BF"/>
                </a:solidFill>
                <a:effectLst/>
                <a:latin typeface="Menlo, Monaco, source-code-pro, Ubuntu Mono, DejaVu sans mono, Consolas, monospace"/>
              </a:rPr>
              <a:t> (</a:t>
            </a:r>
            <a:r>
              <a:rPr lang="en-ID" sz="1100" b="0">
                <a:solidFill>
                  <a:srgbClr val="E5C07B"/>
                </a:solidFill>
                <a:effectLst/>
                <a:latin typeface="Menlo, Monaco, source-code-pro, Ubuntu Mono, DejaVu sans mono, Consolas, monospace"/>
              </a:rPr>
              <a:t>X</a:t>
            </a:r>
            <a:r>
              <a:rPr lang="en-ID" sz="1100" b="0">
                <a:solidFill>
                  <a:srgbClr val="ABB2BF"/>
                </a:solidFill>
                <a:effectLst/>
                <a:latin typeface="Menlo, Monaco, source-code-pro, Ubuntu Mono, DejaVu sans mono, Consolas, monospace"/>
              </a:rPr>
              <a:t> </a:t>
            </a:r>
            <a:r>
              <a:rPr lang="en-ID" sz="1100" b="0">
                <a:solidFill>
                  <a:srgbClr val="56B6C2"/>
                </a:solidFill>
                <a:effectLst/>
                <a:latin typeface="Menlo, Monaco, source-code-pro, Ubuntu Mono, DejaVu sans mono, Consolas, monospace"/>
              </a:rPr>
              <a:t>&amp;</a:t>
            </a:r>
            <a:r>
              <a:rPr lang="en-ID" sz="1100" b="0">
                <a:solidFill>
                  <a:srgbClr val="ABB2BF"/>
                </a:solidFill>
                <a:effectLst/>
                <a:latin typeface="Menlo, Monaco, source-code-pro, Ubuntu Mono, DejaVu sans mono, Consolas, monospace"/>
              </a:rPr>
              <a:t> </a:t>
            </a:r>
            <a:r>
              <a:rPr lang="en-ID" sz="1100" b="0">
                <a:solidFill>
                  <a:srgbClr val="E5C07B"/>
                </a:solidFill>
                <a:effectLst/>
                <a:latin typeface="Menlo, Monaco, source-code-pro, Ubuntu Mono, DejaVu sans mono, Consolas, monospace"/>
              </a:rPr>
              <a:t>Y</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case</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16</a:t>
            </a:r>
            <a:r>
              <a:rPr lang="en-ID" sz="1100" b="0">
                <a:solidFill>
                  <a:srgbClr val="ABB2BF"/>
                </a:solidFill>
                <a:effectLst/>
                <a:latin typeface="Menlo, Monaco, source-code-pro, Ubuntu Mono, DejaVu sans mono, Consolas, monospace"/>
              </a:rPr>
              <a:t> :  </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"able to add</a:t>
            </a:r>
            <a:r>
              <a:rPr lang="en-ID" sz="1100" b="0">
                <a:solidFill>
                  <a:srgbClr val="56B6C2"/>
                </a:solidFill>
                <a:effectLst/>
                <a:latin typeface="Menlo, Monaco, source-code-pro, Ubuntu Mono, DejaVu sans mono, Consolas, monospace"/>
              </a:rPr>
              <a:t>\n</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break</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case</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8</a:t>
            </a:r>
            <a:r>
              <a:rPr lang="en-ID" sz="1100" b="0">
                <a:solidFill>
                  <a:srgbClr val="ABB2BF"/>
                </a:solidFill>
                <a:effectLst/>
                <a:latin typeface="Menlo, Monaco, source-code-pro, Ubuntu Mono, DejaVu sans mono, Consolas, monospace"/>
              </a:rPr>
              <a:t>:  </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"able to edit</a:t>
            </a:r>
            <a:r>
              <a:rPr lang="en-ID" sz="1100" b="0">
                <a:solidFill>
                  <a:srgbClr val="56B6C2"/>
                </a:solidFill>
                <a:effectLst/>
                <a:latin typeface="Menlo, Monaco, source-code-pro, Ubuntu Mono, DejaVu sans mono, Consolas, monospace"/>
              </a:rPr>
              <a:t>\n</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break</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case</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4</a:t>
            </a:r>
            <a:r>
              <a:rPr lang="en-ID" sz="1100" b="0">
                <a:solidFill>
                  <a:srgbClr val="ABB2BF"/>
                </a:solidFill>
                <a:effectLst/>
                <a:latin typeface="Menlo, Monaco, source-code-pro, Ubuntu Mono, DejaVu sans mono, Consolas, monospace"/>
              </a:rPr>
              <a:t> :  </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"able to delete</a:t>
            </a:r>
            <a:r>
              <a:rPr lang="en-ID" sz="1100" b="0">
                <a:solidFill>
                  <a:srgbClr val="56B6C2"/>
                </a:solidFill>
                <a:effectLst/>
                <a:latin typeface="Menlo, Monaco, source-code-pro, Ubuntu Mono, DejaVu sans mono, Consolas, monospace"/>
              </a:rPr>
              <a:t>\n</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break</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case</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2</a:t>
            </a:r>
            <a:r>
              <a:rPr lang="en-ID" sz="1100" b="0">
                <a:solidFill>
                  <a:srgbClr val="ABB2BF"/>
                </a:solidFill>
                <a:effectLst/>
                <a:latin typeface="Menlo, Monaco, source-code-pro, Ubuntu Mono, DejaVu sans mono, Consolas, monospace"/>
              </a:rPr>
              <a:t> :  </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"able to approve</a:t>
            </a:r>
            <a:r>
              <a:rPr lang="en-ID" sz="1100" b="0">
                <a:solidFill>
                  <a:srgbClr val="56B6C2"/>
                </a:solidFill>
                <a:effectLst/>
                <a:latin typeface="Menlo, Monaco, source-code-pro, Ubuntu Mono, DejaVu sans mono, Consolas, monospace"/>
              </a:rPr>
              <a:t>\n</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break</a:t>
            </a:r>
            <a:endParaRPr lang="en-ID" sz="1100" b="0">
              <a:solidFill>
                <a:srgbClr val="ABB2BF"/>
              </a:solidFill>
              <a:effectLst/>
              <a:latin typeface="Menlo, Monaco, source-code-pro, Ubuntu Mono, DejaVu sans mono, Consolas, monospace"/>
            </a:endParaRP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case</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1</a:t>
            </a:r>
            <a:r>
              <a:rPr lang="en-ID" sz="1100" b="0">
                <a:solidFill>
                  <a:srgbClr val="ABB2BF"/>
                </a:solidFill>
                <a:effectLst/>
                <a:latin typeface="Menlo, Monaco, source-code-pro, Ubuntu Mono, DejaVu sans mono, Consolas, monospace"/>
              </a:rPr>
              <a:t> :  </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"able to  reject</a:t>
            </a:r>
            <a:r>
              <a:rPr lang="en-ID" sz="1100" b="0">
                <a:solidFill>
                  <a:srgbClr val="56B6C2"/>
                </a:solidFill>
                <a:effectLst/>
                <a:latin typeface="Menlo, Monaco, source-code-pro, Ubuntu Mono, DejaVu sans mono, Consolas, monospace"/>
              </a:rPr>
              <a:t>\n</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break</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return</a:t>
            </a:r>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endParaRPr lang="en-ID" sz="1100" b="0">
              <a:solidFill>
                <a:srgbClr val="ABB2BF"/>
              </a:solidFill>
              <a:effectLst/>
              <a:latin typeface="Menlo, Monaco, source-code-pro, Ubuntu Mono, DejaVu sans mono, Consolas, monospace"/>
            </a:endParaRPr>
          </a:p>
          <a:p>
            <a:r>
              <a:rPr lang="en-ID" sz="1100" b="0">
                <a:solidFill>
                  <a:srgbClr val="ABB2BF"/>
                </a:solidFill>
                <a:effectLst/>
                <a:latin typeface="Menlo, Monaco, source-code-pro, Ubuntu Mono, DejaVu sans mono, Consolas, monospace"/>
              </a:rPr>
              <a:t>}</a:t>
            </a:r>
          </a:p>
        </p:txBody>
      </p:sp>
      <p:sp>
        <p:nvSpPr>
          <p:cNvPr id="8" name="TextBox 7">
            <a:extLst>
              <a:ext uri="{FF2B5EF4-FFF2-40B4-BE49-F238E27FC236}">
                <a16:creationId xmlns:a16="http://schemas.microsoft.com/office/drawing/2014/main" id="{17341E3E-1757-4419-B477-A70860695C1A}"/>
              </a:ext>
            </a:extLst>
          </p:cNvPr>
          <p:cNvSpPr txBox="1"/>
          <p:nvPr/>
        </p:nvSpPr>
        <p:spPr>
          <a:xfrm>
            <a:off x="5899800" y="2014970"/>
            <a:ext cx="4637075" cy="2292935"/>
          </a:xfrm>
          <a:prstGeom prst="rect">
            <a:avLst/>
          </a:prstGeom>
          <a:noFill/>
        </p:spPr>
        <p:txBody>
          <a:bodyPr wrap="square" rtlCol="0">
            <a:spAutoFit/>
          </a:bodyPr>
          <a:lstStyle/>
          <a:p>
            <a:br>
              <a:rPr lang="en-ID" sz="1100" b="0">
                <a:solidFill>
                  <a:srgbClr val="ABB2BF"/>
                </a:solidFill>
                <a:effectLst/>
                <a:latin typeface="Menlo, Monaco, source-code-pro, Ubuntu Mono, DejaVu sans mono, Consolas, monospace"/>
              </a:rPr>
            </a:br>
            <a:br>
              <a:rPr lang="en-ID" sz="1100" b="0">
                <a:solidFill>
                  <a:srgbClr val="ABB2BF"/>
                </a:solidFill>
                <a:effectLst/>
                <a:latin typeface="Menlo, Monaco, source-code-pro, Ubuntu Mono, DejaVu sans mono, Consolas, monospace"/>
              </a:rPr>
            </a:br>
            <a:r>
              <a:rPr lang="en-ID" sz="1100" b="0">
                <a:solidFill>
                  <a:srgbClr val="E06C75"/>
                </a:solidFill>
                <a:effectLst/>
                <a:latin typeface="Menlo, Monaco, source-code-pro, Ubuntu Mono, DejaVu sans mono, Consolas, monospace"/>
              </a:rPr>
              <a:t>z1</a:t>
            </a:r>
            <a:r>
              <a:rPr lang="en-ID" sz="1100" b="0">
                <a:solidFill>
                  <a:srgbClr val="ABB2BF"/>
                </a:solidFill>
                <a:effectLst/>
                <a:latin typeface="Menlo, Monaco, source-code-pro, Ubuntu Mono, DejaVu sans mono, Consolas, monospace"/>
              </a:rPr>
              <a:t> </a:t>
            </a:r>
            <a:r>
              <a:rPr lang="en-ID" sz="1100" b="0">
                <a:solidFill>
                  <a:srgbClr val="56B6C2"/>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10</a:t>
            </a:r>
            <a:endParaRPr lang="en-ID" sz="1100" b="0">
              <a:solidFill>
                <a:srgbClr val="ABB2BF"/>
              </a:solidFill>
              <a:effectLst/>
              <a:latin typeface="Menlo, Monaco, source-code-pro, Ubuntu Mono, DejaVu sans mono, Consolas, monospace"/>
            </a:endParaRPr>
          </a:p>
          <a:p>
            <a:r>
              <a:rPr lang="en-ID" sz="1100" b="0">
                <a:solidFill>
                  <a:srgbClr val="E06C75"/>
                </a:solidFill>
                <a:effectLst/>
                <a:latin typeface="Menlo, Monaco, source-code-pro, Ubuntu Mono, DejaVu sans mono, Consolas, monospace"/>
              </a:rPr>
              <a:t>y1</a:t>
            </a:r>
            <a:r>
              <a:rPr lang="en-ID" sz="1100" b="0">
                <a:solidFill>
                  <a:srgbClr val="ABB2BF"/>
                </a:solidFill>
                <a:effectLst/>
                <a:latin typeface="Menlo, Monaco, source-code-pro, Ubuntu Mono, DejaVu sans mono, Consolas, monospace"/>
              </a:rPr>
              <a:t> </a:t>
            </a:r>
            <a:r>
              <a:rPr lang="en-ID" sz="1100" b="0">
                <a:solidFill>
                  <a:srgbClr val="56B6C2"/>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1</a:t>
            </a:r>
            <a:r>
              <a:rPr lang="en-ID" sz="1100" b="0">
                <a:solidFill>
                  <a:srgbClr val="ABB2BF"/>
                </a:solidFill>
                <a:effectLst/>
                <a:latin typeface="Menlo, Monaco, source-code-pro, Ubuntu Mono, DejaVu sans mono, Consolas, monospace"/>
              </a:rPr>
              <a:t>,</a:t>
            </a:r>
            <a:r>
              <a:rPr lang="en-ID" sz="1100" b="0">
                <a:solidFill>
                  <a:srgbClr val="D19A66"/>
                </a:solidFill>
                <a:effectLst/>
                <a:latin typeface="Menlo, Monaco, source-code-pro, Ubuntu Mono, DejaVu sans mono, Consolas, monospace"/>
              </a:rPr>
              <a:t>2</a:t>
            </a:r>
            <a:r>
              <a:rPr lang="en-ID" sz="1100" b="0">
                <a:solidFill>
                  <a:srgbClr val="ABB2BF"/>
                </a:solidFill>
                <a:effectLst/>
                <a:latin typeface="Menlo, Monaco, source-code-pro, Ubuntu Mono, DejaVu sans mono, Consolas, monospace"/>
              </a:rPr>
              <a:t>,</a:t>
            </a:r>
            <a:r>
              <a:rPr lang="en-ID" sz="1100" b="0">
                <a:solidFill>
                  <a:srgbClr val="D19A66"/>
                </a:solidFill>
                <a:effectLst/>
                <a:latin typeface="Menlo, Monaco, source-code-pro, Ubuntu Mono, DejaVu sans mono, Consolas, monospace"/>
              </a:rPr>
              <a:t>4</a:t>
            </a:r>
            <a:r>
              <a:rPr lang="en-ID" sz="1100" b="0">
                <a:solidFill>
                  <a:srgbClr val="ABB2BF"/>
                </a:solidFill>
                <a:effectLst/>
                <a:latin typeface="Menlo, Monaco, source-code-pro, Ubuntu Mono, DejaVu sans mono, Consolas, monospace"/>
              </a:rPr>
              <a:t>,</a:t>
            </a:r>
            <a:r>
              <a:rPr lang="en-ID" sz="1100" b="0">
                <a:solidFill>
                  <a:srgbClr val="D19A66"/>
                </a:solidFill>
                <a:effectLst/>
                <a:latin typeface="Menlo, Monaco, source-code-pro, Ubuntu Mono, DejaVu sans mono, Consolas, monospace"/>
              </a:rPr>
              <a:t>8</a:t>
            </a:r>
            <a:r>
              <a:rPr lang="en-ID" sz="1100" b="0">
                <a:solidFill>
                  <a:srgbClr val="ABB2BF"/>
                </a:solidFill>
                <a:effectLst/>
                <a:latin typeface="Menlo, Monaco, source-code-pro, Ubuntu Mono, DejaVu sans mono, Consolas, monospace"/>
              </a:rPr>
              <a:t>,</a:t>
            </a:r>
            <a:r>
              <a:rPr lang="en-ID" sz="1100" b="0">
                <a:solidFill>
                  <a:srgbClr val="D19A66"/>
                </a:solidFill>
                <a:effectLst/>
                <a:latin typeface="Menlo, Monaco, source-code-pro, Ubuntu Mono, DejaVu sans mono, Consolas, monospace"/>
              </a:rPr>
              <a:t>16</a:t>
            </a:r>
            <a:r>
              <a:rPr lang="en-ID" sz="1100" b="0">
                <a:solidFill>
                  <a:srgbClr val="ABB2BF"/>
                </a:solidFill>
                <a:effectLst/>
                <a:latin typeface="Menlo, Monaco, source-code-pro, Ubuntu Mono, DejaVu sans mono, Consolas, monospace"/>
              </a:rPr>
              <a:t>]</a:t>
            </a:r>
          </a:p>
          <a:p>
            <a:r>
              <a:rPr lang="en-ID" sz="1100" b="0" i="1">
                <a:solidFill>
                  <a:srgbClr val="7F848E"/>
                </a:solidFill>
                <a:effectLst/>
                <a:latin typeface="Menlo, Monaco, source-code-pro, Ubuntu Mono, DejaVu sans mono, Consolas, monospace"/>
              </a:rPr>
              <a:t>// console.log(check(5,4))</a:t>
            </a:r>
            <a:endParaRPr lang="en-ID" sz="1100" b="0">
              <a:solidFill>
                <a:srgbClr val="ABB2BF"/>
              </a:solidFill>
              <a:effectLst/>
              <a:latin typeface="Menlo, Monaco, source-code-pro, Ubuntu Mono, DejaVu sans mono, Consolas, monospace"/>
            </a:endParaRPr>
          </a:p>
          <a:p>
            <a:r>
              <a:rPr lang="en-ID" sz="1100" b="0">
                <a:solidFill>
                  <a:srgbClr val="E06C75"/>
                </a:solidFill>
                <a:effectLst/>
                <a:latin typeface="Menlo, Monaco, source-code-pro, Ubuntu Mono, DejaVu sans mono, Consolas, monospace"/>
              </a:rPr>
              <a:t>hasil</a:t>
            </a:r>
            <a:r>
              <a:rPr lang="en-ID" sz="1100" b="0">
                <a:solidFill>
                  <a:srgbClr val="ABB2BF"/>
                </a:solidFill>
                <a:effectLst/>
                <a:latin typeface="Menlo, Monaco, source-code-pro, Ubuntu Mono, DejaVu sans mono, Consolas, monospace"/>
              </a:rPr>
              <a:t> </a:t>
            </a:r>
            <a:r>
              <a:rPr lang="en-ID" sz="1100" b="0">
                <a:solidFill>
                  <a:srgbClr val="56B6C2"/>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C678DD"/>
                </a:solidFill>
                <a:effectLst/>
                <a:latin typeface="Menlo, Monaco, source-code-pro, Ubuntu Mono, DejaVu sans mono, Consolas, monospace"/>
              </a:rPr>
              <a:t>for</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i</a:t>
            </a:r>
            <a:r>
              <a:rPr lang="en-ID" sz="1100" b="0">
                <a:solidFill>
                  <a:srgbClr val="56B6C2"/>
                </a:solidFill>
                <a:effectLst/>
                <a:latin typeface="Menlo, Monaco, source-code-pro, Ubuntu Mono, DejaVu sans mono, Consolas, monospace"/>
              </a:rPr>
              <a:t>=</a:t>
            </a:r>
            <a:r>
              <a:rPr lang="en-ID" sz="1100" b="0">
                <a:solidFill>
                  <a:srgbClr val="D19A66"/>
                </a:solidFill>
                <a:effectLst/>
                <a:latin typeface="Menlo, Monaco, source-code-pro, Ubuntu Mono, DejaVu sans mono, Consolas, monospace"/>
              </a:rPr>
              <a:t>0</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i</a:t>
            </a:r>
            <a:r>
              <a:rPr lang="en-ID" sz="1100" b="0">
                <a:solidFill>
                  <a:srgbClr val="56B6C2"/>
                </a:solidFill>
                <a:effectLst/>
                <a:latin typeface="Menlo, Monaco, source-code-pro, Ubuntu Mono, DejaVu sans mono, Consolas, monospace"/>
              </a:rPr>
              <a:t>&lt;</a:t>
            </a:r>
            <a:r>
              <a:rPr lang="en-ID" sz="1100" b="0">
                <a:solidFill>
                  <a:srgbClr val="D19A66"/>
                </a:solidFill>
                <a:effectLst/>
                <a:latin typeface="Menlo, Monaco, source-code-pro, Ubuntu Mono, DejaVu sans mono, Consolas, monospace"/>
              </a:rPr>
              <a:t>5</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i</a:t>
            </a:r>
            <a:r>
              <a:rPr lang="en-ID" sz="1100" b="0">
                <a:solidFill>
                  <a:srgbClr val="56B6C2"/>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hasil</a:t>
            </a:r>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61AFEF"/>
                </a:solidFill>
                <a:effectLst/>
                <a:latin typeface="Menlo, Monaco, source-code-pro, Ubuntu Mono, DejaVu sans mono, Consolas, monospace"/>
              </a:rPr>
              <a:t>check</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z1</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y1</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i</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a:t>
            </a:r>
          </a:p>
          <a:p>
            <a:r>
              <a:rPr lang="en-ID" sz="1100" b="0">
                <a:solidFill>
                  <a:srgbClr val="E5C07B"/>
                </a:solidFill>
                <a:effectLst/>
                <a:latin typeface="Menlo, Monaco, source-code-pro, Ubuntu Mono, DejaVu sans mono, Consolas, monospace"/>
              </a:rPr>
              <a:t>console</a:t>
            </a:r>
            <a:r>
              <a:rPr lang="en-ID" sz="1100" b="0">
                <a:solidFill>
                  <a:srgbClr val="ABB2BF"/>
                </a:solidFill>
                <a:effectLst/>
                <a:latin typeface="Menlo, Monaco, source-code-pro, Ubuntu Mono, DejaVu sans mono, Consolas, monospace"/>
              </a:rPr>
              <a:t>.</a:t>
            </a:r>
            <a:r>
              <a:rPr lang="en-ID" sz="1100" b="0">
                <a:solidFill>
                  <a:srgbClr val="61AFEF"/>
                </a:solidFill>
                <a:effectLst/>
                <a:latin typeface="Menlo, Monaco, source-code-pro, Ubuntu Mono, DejaVu sans mono, Consolas, monospace"/>
              </a:rPr>
              <a:t>log</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hasil</a:t>
            </a:r>
            <a:r>
              <a:rPr lang="en-ID" sz="1100" b="0">
                <a:solidFill>
                  <a:srgbClr val="ABB2BF"/>
                </a:solidFill>
                <a:effectLst/>
                <a:latin typeface="Menlo, Monaco, source-code-pro, Ubuntu Mono, DejaVu sans mono, Consolas, monospace"/>
              </a:rPr>
              <a:t>)</a:t>
            </a:r>
          </a:p>
          <a:p>
            <a:br>
              <a:rPr lang="en-ID" sz="1100" b="0">
                <a:solidFill>
                  <a:srgbClr val="ABB2BF"/>
                </a:solidFill>
                <a:effectLst/>
                <a:latin typeface="Menlo, Monaco, source-code-pro, Ubuntu Mono, DejaVu sans mono, Consolas, monospace"/>
              </a:rPr>
            </a:br>
            <a:endParaRPr lang="en-ID" sz="1100" b="0">
              <a:solidFill>
                <a:srgbClr val="ABB2BF"/>
              </a:solidFill>
              <a:effectLst/>
              <a:latin typeface="Menlo, Monaco, source-code-pro, Ubuntu Mono, DejaVu sans mono, Consolas, monospace"/>
            </a:endParaRPr>
          </a:p>
        </p:txBody>
      </p:sp>
      <p:sp>
        <p:nvSpPr>
          <p:cNvPr id="10" name="Title 1">
            <a:extLst>
              <a:ext uri="{FF2B5EF4-FFF2-40B4-BE49-F238E27FC236}">
                <a16:creationId xmlns:a16="http://schemas.microsoft.com/office/drawing/2014/main" id="{B91CD23E-D16C-43C6-A259-DC355DBC8369}"/>
              </a:ext>
            </a:extLst>
          </p:cNvPr>
          <p:cNvSpPr>
            <a:spLocks noGrp="1"/>
          </p:cNvSpPr>
          <p:nvPr>
            <p:ph type="title"/>
          </p:nvPr>
        </p:nvSpPr>
        <p:spPr>
          <a:xfrm>
            <a:off x="1115568" y="548640"/>
            <a:ext cx="10168128" cy="1179576"/>
          </a:xfrm>
        </p:spPr>
        <p:txBody>
          <a:bodyPr/>
          <a:lstStyle/>
          <a:p>
            <a:r>
              <a:rPr lang="en-US"/>
              <a:t>FUNCTION / METHOD</a:t>
            </a:r>
            <a:endParaRPr lang="en-ID"/>
          </a:p>
        </p:txBody>
      </p:sp>
    </p:spTree>
    <p:extLst>
      <p:ext uri="{BB962C8B-B14F-4D97-AF65-F5344CB8AC3E}">
        <p14:creationId xmlns:p14="http://schemas.microsoft.com/office/powerpoint/2010/main" val="2162190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OBJECT ORIENTED PROGRAMMING</a:t>
            </a:r>
            <a:endParaRPr lang="en-ID"/>
          </a:p>
        </p:txBody>
      </p:sp>
      <p:sp>
        <p:nvSpPr>
          <p:cNvPr id="3" name="Content Placeholder 2">
            <a:extLst>
              <a:ext uri="{FF2B5EF4-FFF2-40B4-BE49-F238E27FC236}">
                <a16:creationId xmlns:a16="http://schemas.microsoft.com/office/drawing/2014/main" id="{8630D6C0-DA44-47A2-9E0C-A33C1E2DED35}"/>
              </a:ext>
            </a:extLst>
          </p:cNvPr>
          <p:cNvSpPr>
            <a:spLocks noGrp="1"/>
          </p:cNvSpPr>
          <p:nvPr>
            <p:ph idx="1"/>
          </p:nvPr>
        </p:nvSpPr>
        <p:spPr>
          <a:xfrm>
            <a:off x="1115569" y="2147303"/>
            <a:ext cx="5847940" cy="3948697"/>
          </a:xfrm>
        </p:spPr>
        <p:txBody>
          <a:bodyPr>
            <a:noAutofit/>
          </a:bodyPr>
          <a:lstStyle/>
          <a:p>
            <a:pPr marL="228600" lvl="3">
              <a:buFont typeface="+mj-lt"/>
              <a:buAutoNum type="arabicPeriod"/>
            </a:pPr>
            <a:r>
              <a:rPr lang="en-US" sz="1000"/>
              <a:t>Element Of Objects</a:t>
            </a:r>
          </a:p>
          <a:p>
            <a:pPr marL="685800" lvl="4">
              <a:buFont typeface="+mj-lt"/>
              <a:buAutoNum type="arabicPeriod"/>
            </a:pPr>
            <a:r>
              <a:rPr lang="en-US" sz="1000"/>
              <a:t>Field ( Variables  in side an object)</a:t>
            </a:r>
          </a:p>
          <a:p>
            <a:pPr marL="685800" lvl="4">
              <a:buFont typeface="+mj-lt"/>
              <a:buAutoNum type="arabicPeriod"/>
            </a:pPr>
            <a:r>
              <a:rPr lang="en-US" sz="1000"/>
              <a:t>Method ( Function )</a:t>
            </a:r>
          </a:p>
          <a:p>
            <a:pPr marL="685800" lvl="4">
              <a:buFont typeface="+mj-lt"/>
              <a:buAutoNum type="arabicPeriod"/>
            </a:pPr>
            <a:r>
              <a:rPr lang="en-US" sz="1000"/>
              <a:t>Property : </a:t>
            </a:r>
          </a:p>
          <a:p>
            <a:pPr marL="1143000" lvl="5">
              <a:buFont typeface="+mj-lt"/>
              <a:buAutoNum type="arabicPeriod"/>
            </a:pPr>
            <a:r>
              <a:rPr lang="en-US" sz="1000"/>
              <a:t>Property behaves like a Fields</a:t>
            </a:r>
          </a:p>
          <a:p>
            <a:pPr marL="1143000" lvl="5">
              <a:buFont typeface="+mj-lt"/>
              <a:buAutoNum type="arabicPeriod"/>
            </a:pPr>
            <a:r>
              <a:rPr lang="en-US" sz="1000"/>
              <a:t>But it has 2 methods the GETTER (get) and SETTER (set)</a:t>
            </a:r>
          </a:p>
          <a:p>
            <a:pPr marL="685800" lvl="4">
              <a:buFont typeface="+mj-lt"/>
              <a:buAutoNum type="arabicPeriod"/>
            </a:pPr>
            <a:r>
              <a:rPr lang="en-US" sz="1000"/>
              <a:t>Events : events is also a method that only works inside an object</a:t>
            </a:r>
          </a:p>
          <a:p>
            <a:pPr marL="228600" lvl="3">
              <a:buFont typeface="+mj-lt"/>
              <a:buAutoNum type="arabicPeriod"/>
            </a:pPr>
            <a:r>
              <a:rPr lang="en-US" sz="1000"/>
              <a:t>Inside the object you can call itself using  </a:t>
            </a:r>
            <a:r>
              <a:rPr lang="en-US" sz="1000" b="1"/>
              <a:t>this</a:t>
            </a:r>
            <a:r>
              <a:rPr lang="en-US" sz="1000"/>
              <a:t> in Javascript or some programming language, someothers using </a:t>
            </a:r>
            <a:r>
              <a:rPr lang="en-US" sz="1000" b="1"/>
              <a:t>me</a:t>
            </a:r>
            <a:r>
              <a:rPr lang="en-US" sz="1000"/>
              <a:t>, or </a:t>
            </a:r>
            <a:r>
              <a:rPr lang="en-US" sz="1000" b="1"/>
              <a:t>self</a:t>
            </a:r>
          </a:p>
          <a:p>
            <a:pPr marL="228600" lvl="3">
              <a:buFont typeface="+mj-lt"/>
              <a:buAutoNum type="arabicPeriod"/>
            </a:pPr>
            <a:r>
              <a:rPr lang="en-US" sz="1000"/>
              <a:t>Defining Object </a:t>
            </a:r>
          </a:p>
          <a:p>
            <a:pPr marL="228600" lvl="3">
              <a:buFont typeface="+mj-lt"/>
              <a:buAutoNum type="arabicPeriod"/>
            </a:pPr>
            <a:endParaRPr lang="en-US" sz="1000"/>
          </a:p>
          <a:p>
            <a:pPr marL="228600" lvl="3">
              <a:buFont typeface="+mj-lt"/>
              <a:buAutoNum type="arabicPeriod"/>
            </a:pPr>
            <a:endParaRPr lang="en-US" sz="1000"/>
          </a:p>
        </p:txBody>
      </p:sp>
      <p:sp>
        <p:nvSpPr>
          <p:cNvPr id="8" name="Title 1">
            <a:extLst>
              <a:ext uri="{FF2B5EF4-FFF2-40B4-BE49-F238E27FC236}">
                <a16:creationId xmlns:a16="http://schemas.microsoft.com/office/drawing/2014/main" id="{4B48ED73-51F0-4AE3-8FB2-242899B6C969}"/>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BASIC OF OBJECT ORIENTED PROGRAMMING</a:t>
            </a:r>
            <a:endParaRPr lang="en-ID" sz="2000"/>
          </a:p>
        </p:txBody>
      </p:sp>
      <p:sp>
        <p:nvSpPr>
          <p:cNvPr id="5" name="TextBox 4">
            <a:extLst>
              <a:ext uri="{FF2B5EF4-FFF2-40B4-BE49-F238E27FC236}">
                <a16:creationId xmlns:a16="http://schemas.microsoft.com/office/drawing/2014/main" id="{7480D92F-D127-4169-81FA-B6B3B1007499}"/>
              </a:ext>
            </a:extLst>
          </p:cNvPr>
          <p:cNvSpPr txBox="1"/>
          <p:nvPr/>
        </p:nvSpPr>
        <p:spPr>
          <a:xfrm>
            <a:off x="7246737" y="2252449"/>
            <a:ext cx="4450590" cy="3693319"/>
          </a:xfrm>
          <a:prstGeom prst="rect">
            <a:avLst/>
          </a:prstGeom>
          <a:solidFill>
            <a:schemeClr val="bg2">
              <a:lumMod val="85000"/>
            </a:schemeClr>
          </a:solidFill>
        </p:spPr>
        <p:txBody>
          <a:bodyPr wrap="square" rtlCol="0">
            <a:spAutoFit/>
          </a:bodyPr>
          <a:lstStyle/>
          <a:p>
            <a:r>
              <a:rPr lang="en-US"/>
              <a:t>Student = {</a:t>
            </a:r>
          </a:p>
          <a:p>
            <a:r>
              <a:rPr lang="en-US"/>
              <a:t>      “name” : “Habibie”; </a:t>
            </a:r>
          </a:p>
          <a:p>
            <a:r>
              <a:rPr lang="en-US"/>
              <a:t>      “address” : “Bellagio”;</a:t>
            </a:r>
          </a:p>
          <a:p>
            <a:r>
              <a:rPr lang="en-US"/>
              <a:t>      “age”: 25,</a:t>
            </a:r>
          </a:p>
          <a:p>
            <a:r>
              <a:rPr lang="en-US"/>
              <a:t>      “yourage” : function() {</a:t>
            </a:r>
          </a:p>
          <a:p>
            <a:r>
              <a:rPr lang="en-US"/>
              <a:t>            if (…) ………</a:t>
            </a:r>
          </a:p>
          <a:p>
            <a:r>
              <a:rPr lang="en-US"/>
              <a:t>             return this.age;</a:t>
            </a:r>
          </a:p>
          <a:p>
            <a:r>
              <a:rPr lang="en-US"/>
              <a:t>       },</a:t>
            </a:r>
          </a:p>
          <a:p>
            <a:r>
              <a:rPr lang="en-US"/>
              <a:t>        “dosomething”:function(param) {</a:t>
            </a:r>
          </a:p>
          <a:p>
            <a:r>
              <a:rPr lang="en-US"/>
              <a:t>                …..</a:t>
            </a:r>
          </a:p>
          <a:p>
            <a:r>
              <a:rPr lang="en-US"/>
              <a:t>        }</a:t>
            </a:r>
          </a:p>
          <a:p>
            <a:r>
              <a:rPr lang="en-US"/>
              <a:t>       …..</a:t>
            </a:r>
          </a:p>
          <a:p>
            <a:r>
              <a:rPr lang="en-US"/>
              <a:t>};</a:t>
            </a:r>
          </a:p>
        </p:txBody>
      </p:sp>
    </p:spTree>
    <p:extLst>
      <p:ext uri="{BB962C8B-B14F-4D97-AF65-F5344CB8AC3E}">
        <p14:creationId xmlns:p14="http://schemas.microsoft.com/office/powerpoint/2010/main" val="2750009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OBJECT ORIENTED PROGRAMMING</a:t>
            </a:r>
            <a:endParaRPr lang="en-ID"/>
          </a:p>
        </p:txBody>
      </p:sp>
      <p:sp>
        <p:nvSpPr>
          <p:cNvPr id="8" name="Title 1">
            <a:extLst>
              <a:ext uri="{FF2B5EF4-FFF2-40B4-BE49-F238E27FC236}">
                <a16:creationId xmlns:a16="http://schemas.microsoft.com/office/drawing/2014/main" id="{4B48ED73-51F0-4AE3-8FB2-242899B6C969}"/>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4 WAYS TO DEFINE AN OBJECT – actually we have 4 ways in Javascript</a:t>
            </a:r>
            <a:endParaRPr lang="en-ID" sz="2000"/>
          </a:p>
        </p:txBody>
      </p:sp>
      <p:sp>
        <p:nvSpPr>
          <p:cNvPr id="5" name="TextBox 4">
            <a:extLst>
              <a:ext uri="{FF2B5EF4-FFF2-40B4-BE49-F238E27FC236}">
                <a16:creationId xmlns:a16="http://schemas.microsoft.com/office/drawing/2014/main" id="{7480D92F-D127-4169-81FA-B6B3B1007499}"/>
              </a:ext>
            </a:extLst>
          </p:cNvPr>
          <p:cNvSpPr txBox="1"/>
          <p:nvPr/>
        </p:nvSpPr>
        <p:spPr>
          <a:xfrm>
            <a:off x="634922" y="2193833"/>
            <a:ext cx="4159816" cy="2031325"/>
          </a:xfrm>
          <a:prstGeom prst="rect">
            <a:avLst/>
          </a:prstGeom>
          <a:solidFill>
            <a:schemeClr val="bg2">
              <a:lumMod val="85000"/>
            </a:schemeClr>
          </a:solidFill>
        </p:spPr>
        <p:txBody>
          <a:bodyPr wrap="square" rtlCol="0">
            <a:spAutoFit/>
          </a:bodyPr>
          <a:lstStyle/>
          <a:p>
            <a:r>
              <a:rPr lang="en-US" sz="1400"/>
              <a:t>Myobject = new Object();</a:t>
            </a:r>
          </a:p>
          <a:p>
            <a:r>
              <a:rPr lang="en-US" sz="1400"/>
              <a:t>Myobject[“name”] = “Habibie”</a:t>
            </a:r>
          </a:p>
          <a:p>
            <a:r>
              <a:rPr lang="en-US" sz="1400"/>
              <a:t>Myobject[“address”] = “bellagio”</a:t>
            </a:r>
          </a:p>
          <a:p>
            <a:r>
              <a:rPr lang="en-US" sz="1400"/>
              <a:t>Myobject.age= 25 </a:t>
            </a:r>
          </a:p>
          <a:p>
            <a:r>
              <a:rPr lang="en-US" sz="1400"/>
              <a:t>Myobject.makan = function() {</a:t>
            </a:r>
          </a:p>
          <a:p>
            <a:r>
              <a:rPr lang="en-US" sz="1400"/>
              <a:t>     alert(1);</a:t>
            </a:r>
          </a:p>
          <a:p>
            <a:r>
              <a:rPr lang="en-US" sz="1400"/>
              <a:t>     return this.name; // atau this[‘name’] </a:t>
            </a:r>
          </a:p>
          <a:p>
            <a:r>
              <a:rPr lang="en-US" sz="1400"/>
              <a:t>}</a:t>
            </a:r>
          </a:p>
          <a:p>
            <a:endParaRPr lang="en-US" sz="1400"/>
          </a:p>
        </p:txBody>
      </p:sp>
      <p:sp>
        <p:nvSpPr>
          <p:cNvPr id="7" name="TextBox 6">
            <a:extLst>
              <a:ext uri="{FF2B5EF4-FFF2-40B4-BE49-F238E27FC236}">
                <a16:creationId xmlns:a16="http://schemas.microsoft.com/office/drawing/2014/main" id="{E40D6280-5B5E-42FC-B3A3-98A8FDBBBDAB}"/>
              </a:ext>
            </a:extLst>
          </p:cNvPr>
          <p:cNvSpPr txBox="1"/>
          <p:nvPr/>
        </p:nvSpPr>
        <p:spPr>
          <a:xfrm>
            <a:off x="4796613" y="2193833"/>
            <a:ext cx="3268864" cy="2893100"/>
          </a:xfrm>
          <a:prstGeom prst="rect">
            <a:avLst/>
          </a:prstGeom>
          <a:solidFill>
            <a:schemeClr val="bg2">
              <a:lumMod val="85000"/>
            </a:schemeClr>
          </a:solidFill>
        </p:spPr>
        <p:txBody>
          <a:bodyPr wrap="square" rtlCol="0">
            <a:spAutoFit/>
          </a:bodyPr>
          <a:lstStyle/>
          <a:p>
            <a:r>
              <a:rPr lang="en-US" sz="1400"/>
              <a:t>Student = {</a:t>
            </a:r>
          </a:p>
          <a:p>
            <a:r>
              <a:rPr lang="en-US" sz="1400"/>
              <a:t>      “name” : “Habibie”; </a:t>
            </a:r>
          </a:p>
          <a:p>
            <a:r>
              <a:rPr lang="en-US" sz="1400"/>
              <a:t>      “address” : “Bellagio”;</a:t>
            </a:r>
          </a:p>
          <a:p>
            <a:r>
              <a:rPr lang="en-US" sz="1400"/>
              <a:t>      “age”: 25,</a:t>
            </a:r>
          </a:p>
          <a:p>
            <a:r>
              <a:rPr lang="en-US" sz="1400"/>
              <a:t>      “yourage” : function() {</a:t>
            </a:r>
          </a:p>
          <a:p>
            <a:r>
              <a:rPr lang="en-US" sz="1400"/>
              <a:t>            if (…) ………</a:t>
            </a:r>
          </a:p>
          <a:p>
            <a:r>
              <a:rPr lang="en-US" sz="1400"/>
              <a:t>             return this.age;</a:t>
            </a:r>
          </a:p>
          <a:p>
            <a:r>
              <a:rPr lang="en-US" sz="1400"/>
              <a:t>       },</a:t>
            </a:r>
          </a:p>
          <a:p>
            <a:r>
              <a:rPr lang="en-US" sz="1400"/>
              <a:t>        “dosomething”:function(param) {</a:t>
            </a:r>
          </a:p>
          <a:p>
            <a:r>
              <a:rPr lang="en-US" sz="1400"/>
              <a:t>                …..</a:t>
            </a:r>
          </a:p>
          <a:p>
            <a:r>
              <a:rPr lang="en-US" sz="1400"/>
              <a:t>        }</a:t>
            </a:r>
          </a:p>
          <a:p>
            <a:r>
              <a:rPr lang="en-US" sz="1400"/>
              <a:t>       …..</a:t>
            </a:r>
          </a:p>
          <a:p>
            <a:r>
              <a:rPr lang="en-US" sz="1400"/>
              <a:t>};</a:t>
            </a:r>
          </a:p>
        </p:txBody>
      </p:sp>
      <p:sp>
        <p:nvSpPr>
          <p:cNvPr id="11" name="TextBox 10">
            <a:extLst>
              <a:ext uri="{FF2B5EF4-FFF2-40B4-BE49-F238E27FC236}">
                <a16:creationId xmlns:a16="http://schemas.microsoft.com/office/drawing/2014/main" id="{21E14F16-CB95-4A9A-AE38-6A5B9DFCBDC4}"/>
              </a:ext>
            </a:extLst>
          </p:cNvPr>
          <p:cNvSpPr txBox="1"/>
          <p:nvPr/>
        </p:nvSpPr>
        <p:spPr>
          <a:xfrm>
            <a:off x="634922" y="5377740"/>
            <a:ext cx="4570124" cy="1169551"/>
          </a:xfrm>
          <a:prstGeom prst="rect">
            <a:avLst/>
          </a:prstGeom>
          <a:solidFill>
            <a:schemeClr val="bg2">
              <a:lumMod val="85000"/>
            </a:schemeClr>
          </a:solidFill>
        </p:spPr>
        <p:txBody>
          <a:bodyPr wrap="square" rtlCol="0">
            <a:spAutoFit/>
          </a:bodyPr>
          <a:lstStyle/>
          <a:p>
            <a:r>
              <a:rPr lang="en-US" sz="1400"/>
              <a:t>Student = {};</a:t>
            </a:r>
          </a:p>
          <a:p>
            <a:r>
              <a:rPr lang="en-US" sz="1400"/>
              <a:t>Student[“name”] = “Habibie”</a:t>
            </a:r>
          </a:p>
          <a:p>
            <a:r>
              <a:rPr lang="en-US" sz="1400"/>
              <a:t>Student[“address”] = “bellagio”</a:t>
            </a:r>
          </a:p>
          <a:p>
            <a:r>
              <a:rPr lang="en-US" sz="1400"/>
              <a:t>Student[“age”] = 25 </a:t>
            </a:r>
          </a:p>
          <a:p>
            <a:r>
              <a:rPr lang="en-US" sz="1400"/>
              <a:t>….</a:t>
            </a:r>
            <a:endParaRPr lang="en-ID" sz="1400"/>
          </a:p>
        </p:txBody>
      </p:sp>
    </p:spTree>
    <p:extLst>
      <p:ext uri="{BB962C8B-B14F-4D97-AF65-F5344CB8AC3E}">
        <p14:creationId xmlns:p14="http://schemas.microsoft.com/office/powerpoint/2010/main" val="3216284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0DC1F3E-8F49-4D03-B324-2274F4354DFC}"/>
              </a:ext>
            </a:extLst>
          </p:cNvPr>
          <p:cNvSpPr/>
          <p:nvPr/>
        </p:nvSpPr>
        <p:spPr>
          <a:xfrm>
            <a:off x="567405" y="2112680"/>
            <a:ext cx="11174515" cy="4495800"/>
          </a:xfrm>
          <a:prstGeom prst="roundRect">
            <a:avLst>
              <a:gd name="adj" fmla="val 1750"/>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Rounded Corners 14">
            <a:extLst>
              <a:ext uri="{FF2B5EF4-FFF2-40B4-BE49-F238E27FC236}">
                <a16:creationId xmlns:a16="http://schemas.microsoft.com/office/drawing/2014/main" id="{8E2F1D59-13DF-4989-ABB7-66CDB38AF032}"/>
              </a:ext>
            </a:extLst>
          </p:cNvPr>
          <p:cNvSpPr/>
          <p:nvPr/>
        </p:nvSpPr>
        <p:spPr>
          <a:xfrm>
            <a:off x="10477144" y="1657884"/>
            <a:ext cx="1170774" cy="26492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JAVASCRIPT</a:t>
            </a:r>
            <a:endParaRPr lang="en-ID" sz="1100" b="1"/>
          </a:p>
        </p:txBody>
      </p:sp>
      <p:sp>
        <p:nvSpPr>
          <p:cNvPr id="13" name="TextBox 12">
            <a:extLst>
              <a:ext uri="{FF2B5EF4-FFF2-40B4-BE49-F238E27FC236}">
                <a16:creationId xmlns:a16="http://schemas.microsoft.com/office/drawing/2014/main" id="{70BF6707-2605-4FD9-93D9-76DD740798C3}"/>
              </a:ext>
            </a:extLst>
          </p:cNvPr>
          <p:cNvSpPr txBox="1"/>
          <p:nvPr/>
        </p:nvSpPr>
        <p:spPr>
          <a:xfrm>
            <a:off x="806597" y="2112680"/>
            <a:ext cx="5093203" cy="4385816"/>
          </a:xfrm>
          <a:prstGeom prst="rect">
            <a:avLst/>
          </a:prstGeom>
          <a:noFill/>
        </p:spPr>
        <p:txBody>
          <a:bodyPr wrap="square" rtlCol="0">
            <a:spAutoFit/>
          </a:bodyPr>
          <a:lstStyle/>
          <a:p>
            <a:r>
              <a:rPr lang="en-US" sz="900">
                <a:solidFill>
                  <a:srgbClr val="ABB2BF"/>
                </a:solidFill>
                <a:latin typeface="Menlo, Monaco, source-code-pro, Ubuntu Mono, DejaVu sans mono, Consolas, monospace"/>
              </a:rPr>
              <a:t>Car = {  </a:t>
            </a:r>
          </a:p>
          <a:p>
            <a:r>
              <a:rPr lang="en-US" sz="900">
                <a:solidFill>
                  <a:srgbClr val="ABB2BF"/>
                </a:solidFill>
                <a:latin typeface="Menlo, Monaco, source-code-pro, Ubuntu Mono, DejaVu sans mono, Consolas, monospace"/>
              </a:rPr>
              <a:t>    name:"Honda Civic",  // field</a:t>
            </a:r>
          </a:p>
          <a:p>
            <a:r>
              <a:rPr lang="en-US" sz="900">
                <a:solidFill>
                  <a:srgbClr val="ABB2BF"/>
                </a:solidFill>
                <a:latin typeface="Menlo, Monaco, source-code-pro, Ubuntu Mono, DejaVu sans mono, Consolas, monospace"/>
              </a:rPr>
              <a:t>    tire : 4,    // field</a:t>
            </a:r>
          </a:p>
          <a:p>
            <a:r>
              <a:rPr lang="en-US" sz="900">
                <a:solidFill>
                  <a:srgbClr val="ABB2BF"/>
                </a:solidFill>
                <a:latin typeface="Menlo, Monaco, source-code-pro, Ubuntu Mono, DejaVu sans mono, Consolas, monospace"/>
              </a:rPr>
              <a:t>    fuel : "gasoline", // field</a:t>
            </a:r>
          </a:p>
          <a:p>
            <a:r>
              <a:rPr lang="en-US" sz="900">
                <a:solidFill>
                  <a:srgbClr val="ABB2BF"/>
                </a:solidFill>
                <a:latin typeface="Menlo, Monaco, source-code-pro, Ubuntu Mono, DejaVu sans mono, Consolas, monospace"/>
              </a:rPr>
              <a:t>    status : "off",</a:t>
            </a:r>
          </a:p>
          <a:p>
            <a:r>
              <a:rPr lang="en-US" sz="900">
                <a:solidFill>
                  <a:srgbClr val="ABB2BF"/>
                </a:solidFill>
                <a:latin typeface="Menlo, Monaco, source-code-pro, Ubuntu Mono, DejaVu sans mono, Consolas, monospace"/>
              </a:rPr>
              <a:t>    velocity : 0,</a:t>
            </a:r>
          </a:p>
          <a:p>
            <a:r>
              <a:rPr lang="en-US" sz="900">
                <a:solidFill>
                  <a:srgbClr val="ABB2BF"/>
                </a:solidFill>
                <a:latin typeface="Menlo, Monaco, source-code-pro, Ubuntu Mono, DejaVu sans mono, Consolas, monospace"/>
              </a:rPr>
              <a:t>    //   method</a:t>
            </a:r>
          </a:p>
          <a:p>
            <a:r>
              <a:rPr lang="en-US" sz="900">
                <a:solidFill>
                  <a:srgbClr val="ABB2BF"/>
                </a:solidFill>
                <a:latin typeface="Menlo, Monaco, source-code-pro, Ubuntu Mono, DejaVu sans mono, Consolas, monospace"/>
              </a:rPr>
              <a:t>    start : function() {</a:t>
            </a:r>
          </a:p>
          <a:p>
            <a:r>
              <a:rPr lang="en-US" sz="900">
                <a:solidFill>
                  <a:srgbClr val="ABB2BF"/>
                </a:solidFill>
                <a:latin typeface="Menlo, Monaco, source-code-pro, Ubuntu Mono, DejaVu sans mono, Consolas, monospace"/>
              </a:rPr>
              <a:t>         console.log("engine is starting");</a:t>
            </a:r>
          </a:p>
          <a:p>
            <a:r>
              <a:rPr lang="en-US" sz="900">
                <a:solidFill>
                  <a:srgbClr val="ABB2BF"/>
                </a:solidFill>
                <a:latin typeface="Menlo, Monaco, source-code-pro, Ubuntu Mono, DejaVu sans mono, Consolas, monospace"/>
              </a:rPr>
              <a:t>          this.status = "standby"    // we set this object field status to standby</a:t>
            </a:r>
          </a:p>
          <a:p>
            <a:r>
              <a:rPr lang="en-US" sz="900">
                <a:solidFill>
                  <a:srgbClr val="ABB2BF"/>
                </a:solidFill>
                <a:latin typeface="Menlo, Monaco, source-code-pro, Ubuntu Mono, DejaVu sans mono, Consolas, monospace"/>
              </a:rPr>
              <a:t>    },</a:t>
            </a:r>
          </a:p>
          <a:p>
            <a:r>
              <a:rPr lang="en-US" sz="900">
                <a:solidFill>
                  <a:srgbClr val="ABB2BF"/>
                </a:solidFill>
                <a:latin typeface="Menlo, Monaco, source-code-pro, Ubuntu Mono, DejaVu sans mono, Consolas, monospace"/>
              </a:rPr>
              <a:t>    stop : function() {</a:t>
            </a:r>
          </a:p>
          <a:p>
            <a:r>
              <a:rPr lang="en-US" sz="900">
                <a:solidFill>
                  <a:srgbClr val="ABB2BF"/>
                </a:solidFill>
                <a:latin typeface="Menlo, Monaco, source-code-pro, Ubuntu Mono, DejaVu sans mono, Consolas, monospace"/>
              </a:rPr>
              <a:t>         console.log("engine is off");</a:t>
            </a:r>
          </a:p>
          <a:p>
            <a:r>
              <a:rPr lang="en-US" sz="900">
                <a:solidFill>
                  <a:srgbClr val="ABB2BF"/>
                </a:solidFill>
                <a:latin typeface="Menlo, Monaco, source-code-pro, Ubuntu Mono, DejaVu sans mono, Consolas, monospace"/>
              </a:rPr>
              <a:t>          this.status =  "off"    // we set this object field status to off</a:t>
            </a:r>
          </a:p>
          <a:p>
            <a:r>
              <a:rPr lang="en-US" sz="900">
                <a:solidFill>
                  <a:srgbClr val="ABB2BF"/>
                </a:solidFill>
                <a:latin typeface="Menlo, Monaco, source-code-pro, Ubuntu Mono, DejaVu sans mono, Consolas, monospace"/>
              </a:rPr>
              <a:t>    },</a:t>
            </a:r>
          </a:p>
          <a:p>
            <a:r>
              <a:rPr lang="en-US" sz="900">
                <a:solidFill>
                  <a:srgbClr val="ABB2BF"/>
                </a:solidFill>
                <a:latin typeface="Menlo, Monaco, source-code-pro, Ubuntu Mono, DejaVu sans mono, Consolas, monospace"/>
              </a:rPr>
              <a:t>    move:function() {</a:t>
            </a:r>
          </a:p>
          <a:p>
            <a:r>
              <a:rPr lang="en-US" sz="900">
                <a:solidFill>
                  <a:srgbClr val="ABB2BF"/>
                </a:solidFill>
                <a:latin typeface="Menlo, Monaco, source-code-pro, Ubuntu Mono, DejaVu sans mono, Consolas, monospace"/>
              </a:rPr>
              <a:t>          console.log("car is moving");</a:t>
            </a:r>
          </a:p>
          <a:p>
            <a:r>
              <a:rPr lang="en-US" sz="900">
                <a:solidFill>
                  <a:srgbClr val="ABB2BF"/>
                </a:solidFill>
                <a:latin typeface="Menlo, Monaco, source-code-pro, Ubuntu Mono, DejaVu sans mono, Consolas, monospace"/>
              </a:rPr>
              <a:t>           this.status = "moving"     // we set this object field status to moving</a:t>
            </a:r>
          </a:p>
          <a:p>
            <a:r>
              <a:rPr lang="en-US" sz="900">
                <a:solidFill>
                  <a:srgbClr val="ABB2BF"/>
                </a:solidFill>
                <a:latin typeface="Menlo, Monaco, source-code-pro, Ubuntu Mono, DejaVu sans mono, Consolas, monospace"/>
              </a:rPr>
              <a:t>           this.velocity = 1  // we set car velocity into 1 so the car start moving</a:t>
            </a:r>
          </a:p>
          <a:p>
            <a:r>
              <a:rPr lang="en-US" sz="900">
                <a:solidFill>
                  <a:srgbClr val="ABB2BF"/>
                </a:solidFill>
                <a:latin typeface="Menlo, Monaco, source-code-pro, Ubuntu Mono, DejaVu sans mono, Consolas, monospace"/>
              </a:rPr>
              <a:t>           document.title = this.velocity; // show the velocity on our document title</a:t>
            </a:r>
          </a:p>
          <a:p>
            <a:r>
              <a:rPr lang="en-US" sz="900">
                <a:solidFill>
                  <a:srgbClr val="ABB2BF"/>
                </a:solidFill>
                <a:latin typeface="Menlo, Monaco, source-code-pro, Ubuntu Mono, DejaVu sans mono, Consolas, monospace"/>
              </a:rPr>
              <a:t>    },</a:t>
            </a:r>
          </a:p>
          <a:p>
            <a:r>
              <a:rPr lang="en-US" sz="900">
                <a:solidFill>
                  <a:srgbClr val="ABB2BF"/>
                </a:solidFill>
                <a:latin typeface="Menlo, Monaco, source-code-pro, Ubuntu Mono, DejaVu sans mono, Consolas, monospace"/>
              </a:rPr>
              <a:t>    increaseSpeed: function() {</a:t>
            </a:r>
          </a:p>
          <a:p>
            <a:r>
              <a:rPr lang="en-US" sz="900">
                <a:solidFill>
                  <a:srgbClr val="ABB2BF"/>
                </a:solidFill>
                <a:latin typeface="Menlo, Monaco, source-code-pro, Ubuntu Mono, DejaVu sans mono, Consolas, monospace"/>
              </a:rPr>
              <a:t>                this.velocity++;   // increase speed velocitiy by 1</a:t>
            </a:r>
          </a:p>
          <a:p>
            <a:r>
              <a:rPr lang="en-US" sz="900">
                <a:solidFill>
                  <a:srgbClr val="ABB2BF"/>
                </a:solidFill>
                <a:latin typeface="Menlo, Monaco, source-code-pro, Ubuntu Mono, DejaVu sans mono, Consolas, monospace"/>
              </a:rPr>
              <a:t>                document.title = this.velocity; // show the velocity on our document title</a:t>
            </a:r>
          </a:p>
          <a:p>
            <a:r>
              <a:rPr lang="en-US" sz="900">
                <a:solidFill>
                  <a:srgbClr val="ABB2BF"/>
                </a:solidFill>
                <a:latin typeface="Menlo, Monaco, source-code-pro, Ubuntu Mono, DejaVu sans mono, Consolas, monospace"/>
              </a:rPr>
              <a:t>    },</a:t>
            </a:r>
          </a:p>
          <a:p>
            <a:r>
              <a:rPr lang="en-US" sz="900">
                <a:solidFill>
                  <a:srgbClr val="ABB2BF"/>
                </a:solidFill>
                <a:latin typeface="Menlo, Monaco, source-code-pro, Ubuntu Mono, DejaVu sans mono, Consolas, monospace"/>
              </a:rPr>
              <a:t>    decreaseSpeed:function() {</a:t>
            </a:r>
          </a:p>
          <a:p>
            <a:r>
              <a:rPr lang="en-US" sz="900">
                <a:solidFill>
                  <a:srgbClr val="ABB2BF"/>
                </a:solidFill>
                <a:latin typeface="Menlo, Monaco, source-code-pro, Ubuntu Mono, DejaVu sans mono, Consolas, monospace"/>
              </a:rPr>
              <a:t>                this.velocity--;   // we decrease the speed by -</a:t>
            </a:r>
          </a:p>
          <a:p>
            <a:r>
              <a:rPr lang="en-US" sz="900">
                <a:solidFill>
                  <a:srgbClr val="ABB2BF"/>
                </a:solidFill>
                <a:latin typeface="Menlo, Monaco, source-code-pro, Ubuntu Mono, DejaVu sans mono, Consolas, monospace"/>
              </a:rPr>
              <a:t>                 document.title = this.velocity; // show the velocity on our document title</a:t>
            </a:r>
          </a:p>
          <a:p>
            <a:r>
              <a:rPr lang="en-US" sz="900">
                <a:solidFill>
                  <a:srgbClr val="ABB2BF"/>
                </a:solidFill>
                <a:latin typeface="Menlo, Monaco, source-code-pro, Ubuntu Mono, DejaVu sans mono, Consolas, monospace"/>
              </a:rPr>
              <a:t>    }</a:t>
            </a:r>
          </a:p>
          <a:p>
            <a:r>
              <a:rPr lang="en-US" sz="900">
                <a:solidFill>
                  <a:srgbClr val="ABB2BF"/>
                </a:solidFill>
                <a:latin typeface="Menlo, Monaco, source-code-pro, Ubuntu Mono, DejaVu sans mono, Consolas, monospace"/>
              </a:rPr>
              <a:t>     </a:t>
            </a:r>
          </a:p>
          <a:p>
            <a:r>
              <a:rPr lang="en-US" sz="900">
                <a:solidFill>
                  <a:srgbClr val="ABB2BF"/>
                </a:solidFill>
                <a:latin typeface="Menlo, Monaco, source-code-pro, Ubuntu Mono, DejaVu sans mono, Consolas, monospace"/>
              </a:rPr>
              <a:t>}</a:t>
            </a:r>
            <a:endParaRPr lang="en-ID" sz="900" b="0">
              <a:solidFill>
                <a:srgbClr val="ABB2BF"/>
              </a:solidFill>
              <a:effectLst/>
              <a:latin typeface="Menlo, Monaco, source-code-pro, Ubuntu Mono, DejaVu sans mono, Consolas, monospace"/>
            </a:endParaRPr>
          </a:p>
        </p:txBody>
      </p:sp>
      <p:sp>
        <p:nvSpPr>
          <p:cNvPr id="10" name="Title 1">
            <a:extLst>
              <a:ext uri="{FF2B5EF4-FFF2-40B4-BE49-F238E27FC236}">
                <a16:creationId xmlns:a16="http://schemas.microsoft.com/office/drawing/2014/main" id="{B91CD23E-D16C-43C6-A259-DC355DBC8369}"/>
              </a:ext>
            </a:extLst>
          </p:cNvPr>
          <p:cNvSpPr>
            <a:spLocks noGrp="1"/>
          </p:cNvSpPr>
          <p:nvPr>
            <p:ph type="title"/>
          </p:nvPr>
        </p:nvSpPr>
        <p:spPr>
          <a:xfrm>
            <a:off x="1115568" y="548640"/>
            <a:ext cx="10168128" cy="1179576"/>
          </a:xfrm>
        </p:spPr>
        <p:txBody>
          <a:bodyPr/>
          <a:lstStyle/>
          <a:p>
            <a:r>
              <a:rPr lang="en-US"/>
              <a:t>FUNCTION / METHOD</a:t>
            </a:r>
            <a:endParaRPr lang="en-ID"/>
          </a:p>
        </p:txBody>
      </p:sp>
      <p:sp>
        <p:nvSpPr>
          <p:cNvPr id="2" name="TextBox 1">
            <a:extLst>
              <a:ext uri="{FF2B5EF4-FFF2-40B4-BE49-F238E27FC236}">
                <a16:creationId xmlns:a16="http://schemas.microsoft.com/office/drawing/2014/main" id="{1293D520-BA6B-4611-B6E2-88A1D09AE0E5}"/>
              </a:ext>
            </a:extLst>
          </p:cNvPr>
          <p:cNvSpPr txBox="1"/>
          <p:nvPr/>
        </p:nvSpPr>
        <p:spPr>
          <a:xfrm>
            <a:off x="6190493" y="2222664"/>
            <a:ext cx="5093203" cy="1477328"/>
          </a:xfrm>
          <a:prstGeom prst="rect">
            <a:avLst/>
          </a:prstGeom>
          <a:noFill/>
        </p:spPr>
        <p:txBody>
          <a:bodyPr wrap="square" rtlCol="0">
            <a:spAutoFit/>
          </a:bodyPr>
          <a:lstStyle/>
          <a:p>
            <a:r>
              <a:rPr lang="en-US" sz="900">
                <a:solidFill>
                  <a:srgbClr val="ABB2BF"/>
                </a:solidFill>
                <a:latin typeface="Menlo, Monaco, source-code-pro, Ubuntu Mono, DejaVu sans mono, Consolas, monospace"/>
              </a:rPr>
              <a:t>Car .start();</a:t>
            </a:r>
          </a:p>
          <a:p>
            <a:endParaRPr lang="en-US" sz="900" b="0">
              <a:solidFill>
                <a:srgbClr val="ABB2BF"/>
              </a:solidFill>
              <a:effectLst/>
              <a:latin typeface="Menlo, Monaco, source-code-pro, Ubuntu Mono, DejaVu sans mono, Consolas, monospace"/>
            </a:endParaRPr>
          </a:p>
          <a:p>
            <a:r>
              <a:rPr lang="en-ID" sz="900" b="0">
                <a:solidFill>
                  <a:srgbClr val="ABB2BF"/>
                </a:solidFill>
                <a:effectLst/>
                <a:latin typeface="Menlo, Monaco, source-code-pro, Ubuntu Mono, DejaVu sans mono, Consolas, monospace"/>
              </a:rPr>
              <a:t>Car.move();</a:t>
            </a:r>
          </a:p>
          <a:p>
            <a:r>
              <a:rPr lang="en-ID" sz="900">
                <a:solidFill>
                  <a:srgbClr val="ABB2BF"/>
                </a:solidFill>
                <a:latin typeface="Menlo, Monaco, source-code-pro, Ubuntu Mono, DejaVu sans mono, Consolas, monospace"/>
              </a:rPr>
              <a:t>Car.increaseSpeed();    // see on your browser titlebar</a:t>
            </a:r>
          </a:p>
          <a:p>
            <a:r>
              <a:rPr lang="en-ID" sz="900" b="0">
                <a:solidFill>
                  <a:srgbClr val="ABB2BF"/>
                </a:solidFill>
                <a:effectLst/>
                <a:latin typeface="Menlo, Monaco, source-code-pro, Ubuntu Mono, DejaVu sans mono, Consolas, monospace"/>
              </a:rPr>
              <a:t>Car.decreaseSpeed();</a:t>
            </a:r>
          </a:p>
          <a:p>
            <a:endParaRPr lang="en-ID" sz="900">
              <a:solidFill>
                <a:srgbClr val="ABB2BF"/>
              </a:solidFill>
              <a:latin typeface="Menlo, Monaco, source-code-pro, Ubuntu Mono, DejaVu sans mono, Consolas, monospace"/>
            </a:endParaRPr>
          </a:p>
          <a:p>
            <a:endParaRPr lang="en-ID" sz="900" b="0">
              <a:solidFill>
                <a:srgbClr val="ABB2BF"/>
              </a:solidFill>
              <a:effectLst/>
              <a:latin typeface="Menlo, Monaco, source-code-pro, Ubuntu Mono, DejaVu sans mono, Consolas, monospace"/>
            </a:endParaRPr>
          </a:p>
          <a:p>
            <a:endParaRPr lang="en-ID" sz="900" b="0">
              <a:solidFill>
                <a:srgbClr val="ABB2BF"/>
              </a:solidFill>
              <a:effectLst/>
              <a:latin typeface="Menlo, Monaco, source-code-pro, Ubuntu Mono, DejaVu sans mono, Consolas, monospace"/>
            </a:endParaRPr>
          </a:p>
          <a:p>
            <a:endParaRPr lang="en-ID" sz="900">
              <a:solidFill>
                <a:srgbClr val="ABB2BF"/>
              </a:solidFill>
              <a:latin typeface="Menlo, Monaco, source-code-pro, Ubuntu Mono, DejaVu sans mono, Consolas, monospace"/>
            </a:endParaRPr>
          </a:p>
          <a:p>
            <a:endParaRPr lang="en-ID" sz="900" b="0">
              <a:solidFill>
                <a:srgbClr val="ABB2BF"/>
              </a:solidFill>
              <a:effectLst/>
              <a:latin typeface="Menlo, Monaco, source-code-pro, Ubuntu Mono, DejaVu sans mono, Consolas, monospace"/>
            </a:endParaRPr>
          </a:p>
        </p:txBody>
      </p:sp>
    </p:spTree>
    <p:extLst>
      <p:ext uri="{BB962C8B-B14F-4D97-AF65-F5344CB8AC3E}">
        <p14:creationId xmlns:p14="http://schemas.microsoft.com/office/powerpoint/2010/main" val="1556885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OBJECT ORIENTED PROGRAMMING</a:t>
            </a:r>
            <a:endParaRPr lang="en-ID"/>
          </a:p>
        </p:txBody>
      </p:sp>
      <p:sp>
        <p:nvSpPr>
          <p:cNvPr id="8" name="Title 1">
            <a:extLst>
              <a:ext uri="{FF2B5EF4-FFF2-40B4-BE49-F238E27FC236}">
                <a16:creationId xmlns:a16="http://schemas.microsoft.com/office/drawing/2014/main" id="{4B48ED73-51F0-4AE3-8FB2-242899B6C969}"/>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Common ways defining and Object as a new Data Type</a:t>
            </a:r>
            <a:endParaRPr lang="en-ID" sz="2000"/>
          </a:p>
        </p:txBody>
      </p:sp>
      <p:sp>
        <p:nvSpPr>
          <p:cNvPr id="5" name="TextBox 4">
            <a:extLst>
              <a:ext uri="{FF2B5EF4-FFF2-40B4-BE49-F238E27FC236}">
                <a16:creationId xmlns:a16="http://schemas.microsoft.com/office/drawing/2014/main" id="{7480D92F-D127-4169-81FA-B6B3B1007499}"/>
              </a:ext>
            </a:extLst>
          </p:cNvPr>
          <p:cNvSpPr txBox="1"/>
          <p:nvPr/>
        </p:nvSpPr>
        <p:spPr>
          <a:xfrm>
            <a:off x="634922" y="2252449"/>
            <a:ext cx="7031970" cy="3323987"/>
          </a:xfrm>
          <a:prstGeom prst="rect">
            <a:avLst/>
          </a:prstGeom>
          <a:solidFill>
            <a:schemeClr val="bg2">
              <a:lumMod val="85000"/>
            </a:schemeClr>
          </a:solidFill>
        </p:spPr>
        <p:txBody>
          <a:bodyPr wrap="square" rtlCol="0">
            <a:spAutoFit/>
          </a:bodyPr>
          <a:lstStyle/>
          <a:p>
            <a:r>
              <a:rPr lang="en-US" sz="1400"/>
              <a:t>// this is how we define an object as a type</a:t>
            </a:r>
          </a:p>
          <a:p>
            <a:r>
              <a:rPr lang="en-US" sz="1400"/>
              <a:t>carType  = function CarType(model,  color, brand)</a:t>
            </a:r>
          </a:p>
          <a:p>
            <a:r>
              <a:rPr lang="en-US" sz="1400"/>
              <a:t>{</a:t>
            </a:r>
          </a:p>
          <a:p>
            <a:r>
              <a:rPr lang="en-US" sz="1400"/>
              <a:t>             this.Model = model,</a:t>
            </a:r>
          </a:p>
          <a:p>
            <a:r>
              <a:rPr lang="en-US" sz="1400"/>
              <a:t>             this.Color  = color,</a:t>
            </a:r>
          </a:p>
          <a:p>
            <a:r>
              <a:rPr lang="en-US" sz="1400"/>
              <a:t>             this.Brand = brand</a:t>
            </a:r>
          </a:p>
          <a:p>
            <a:r>
              <a:rPr lang="en-US" sz="1400"/>
              <a:t>}</a:t>
            </a:r>
          </a:p>
          <a:p>
            <a:endParaRPr lang="en-US" sz="1400"/>
          </a:p>
          <a:p>
            <a:r>
              <a:rPr lang="en-US" sz="1400"/>
              <a:t>// here we create an instance</a:t>
            </a:r>
          </a:p>
          <a:p>
            <a:r>
              <a:rPr lang="en-US" sz="1400"/>
              <a:t>// we use to create new Car like this </a:t>
            </a:r>
          </a:p>
          <a:p>
            <a:r>
              <a:rPr lang="en-US" sz="1400"/>
              <a:t>hondaCivic = new CarType(‘sedan’,’red’, ‘honda’);</a:t>
            </a:r>
          </a:p>
          <a:p>
            <a:r>
              <a:rPr lang="en-US" sz="1400"/>
              <a:t>Toyota = new CarType(‘jeep’,’black’,’Toyota’)</a:t>
            </a:r>
          </a:p>
          <a:p>
            <a:endParaRPr lang="en-US" sz="1400"/>
          </a:p>
          <a:p>
            <a:r>
              <a:rPr lang="en-US" sz="1400"/>
              <a:t>Now we have 2 object instance with the same type (CarType)</a:t>
            </a:r>
          </a:p>
          <a:p>
            <a:endParaRPr lang="en-US" sz="1400"/>
          </a:p>
        </p:txBody>
      </p:sp>
    </p:spTree>
    <p:extLst>
      <p:ext uri="{BB962C8B-B14F-4D97-AF65-F5344CB8AC3E}">
        <p14:creationId xmlns:p14="http://schemas.microsoft.com/office/powerpoint/2010/main" val="1039910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VARIABLES, DATA, DATATYPES</a:t>
            </a:r>
            <a:endParaRPr lang="en-ID"/>
          </a:p>
        </p:txBody>
      </p:sp>
      <p:sp>
        <p:nvSpPr>
          <p:cNvPr id="3" name="Content Placeholder 2">
            <a:extLst>
              <a:ext uri="{FF2B5EF4-FFF2-40B4-BE49-F238E27FC236}">
                <a16:creationId xmlns:a16="http://schemas.microsoft.com/office/drawing/2014/main" id="{8630D6C0-DA44-47A2-9E0C-A33C1E2DED35}"/>
              </a:ext>
            </a:extLst>
          </p:cNvPr>
          <p:cNvSpPr>
            <a:spLocks noGrp="1"/>
          </p:cNvSpPr>
          <p:nvPr>
            <p:ph idx="1"/>
          </p:nvPr>
        </p:nvSpPr>
        <p:spPr>
          <a:xfrm>
            <a:off x="1115568" y="2478024"/>
            <a:ext cx="10168128" cy="4162058"/>
          </a:xfrm>
        </p:spPr>
        <p:txBody>
          <a:bodyPr>
            <a:noAutofit/>
          </a:bodyPr>
          <a:lstStyle/>
          <a:p>
            <a:pPr marL="514350" indent="-514350">
              <a:buFont typeface="+mj-lt"/>
              <a:buAutoNum type="arabicPeriod"/>
            </a:pPr>
            <a:r>
              <a:rPr lang="en-US" sz="1000"/>
              <a:t>BASIC DATA TYPE</a:t>
            </a:r>
          </a:p>
          <a:p>
            <a:pPr marL="623888" lvl="1" indent="-166688">
              <a:buFont typeface="+mj-lt"/>
              <a:buAutoNum type="arabicPeriod"/>
            </a:pPr>
            <a:r>
              <a:rPr lang="en-US" sz="1000"/>
              <a:t>CHARACTER   eq :  A,B,C,D   : </a:t>
            </a:r>
            <a:r>
              <a:rPr lang="en-US" sz="1000" b="1"/>
              <a:t>STORAGE_SIZE : 1 byte</a:t>
            </a:r>
          </a:p>
          <a:p>
            <a:pPr marL="623888" lvl="1" indent="-166688">
              <a:buFont typeface="+mj-lt"/>
              <a:buAutoNum type="arabicPeriod"/>
            </a:pPr>
            <a:r>
              <a:rPr lang="en-US" sz="1000"/>
              <a:t>NUMBER </a:t>
            </a:r>
          </a:p>
          <a:p>
            <a:pPr marL="1081088" lvl="2" indent="-166688">
              <a:buFont typeface="+mj-lt"/>
              <a:buAutoNum type="arabicPeriod"/>
            </a:pPr>
            <a:r>
              <a:rPr lang="en-US" sz="1000"/>
              <a:t>Number based on the sign (positive/negative)  : SIGNED NUMBER</a:t>
            </a:r>
          </a:p>
          <a:p>
            <a:pPr marL="1081088" lvl="2" indent="-166688">
              <a:buFont typeface="+mj-lt"/>
              <a:buAutoNum type="arabicPeriod"/>
            </a:pPr>
            <a:r>
              <a:rPr lang="en-US" sz="1000"/>
              <a:t>Number that always positive : UNSIGNED NUMBER</a:t>
            </a:r>
          </a:p>
          <a:p>
            <a:pPr marL="1081088" lvl="2" indent="-166688">
              <a:buFont typeface="+mj-lt"/>
              <a:buAutoNum type="arabicPeriod"/>
            </a:pPr>
            <a:r>
              <a:rPr lang="en-US" sz="1000"/>
              <a:t>This are the common type</a:t>
            </a:r>
          </a:p>
          <a:p>
            <a:pPr marL="1538288" lvl="3" indent="-166688">
              <a:buFont typeface="+mj-lt"/>
              <a:buAutoNum type="arabicPeriod"/>
            </a:pPr>
            <a:r>
              <a:rPr lang="en-US" sz="1000"/>
              <a:t>Boolean  (bool) : True (1) and False (0)  : </a:t>
            </a:r>
            <a:r>
              <a:rPr lang="en-US" sz="1000" b="1"/>
              <a:t>STORAGE_SIZE : 1 byte</a:t>
            </a:r>
            <a:endParaRPr lang="en-US" sz="1000"/>
          </a:p>
          <a:p>
            <a:pPr marL="1538288" lvl="3" indent="-166688">
              <a:buFont typeface="+mj-lt"/>
              <a:buAutoNum type="arabicPeriod"/>
            </a:pPr>
            <a:r>
              <a:rPr lang="en-US" sz="1000"/>
              <a:t>Byte         :  UNSIGNED ( 1 – 255), SIGNED ( -128  .. 127 ) : </a:t>
            </a:r>
            <a:r>
              <a:rPr lang="en-US" sz="1000" b="1"/>
              <a:t>STORAGE_SIZE : 1 byte</a:t>
            </a:r>
            <a:endParaRPr lang="en-US" sz="1000"/>
          </a:p>
          <a:p>
            <a:pPr marL="1538288" lvl="3" indent="-166688">
              <a:buFont typeface="+mj-lt"/>
              <a:buAutoNum type="arabicPeriod"/>
            </a:pPr>
            <a:r>
              <a:rPr lang="en-US" sz="1000"/>
              <a:t>Integer    : </a:t>
            </a:r>
          </a:p>
          <a:p>
            <a:pPr marL="1995488" lvl="4" indent="-166688">
              <a:buFont typeface="+mj-lt"/>
              <a:buAutoNum type="arabicPeriod"/>
            </a:pPr>
            <a:r>
              <a:rPr lang="en-US" sz="1000"/>
              <a:t>Integer (int) :  SIGNED (-32,768 .. 32,767), UNSIGNED (0 .. 65,535) : </a:t>
            </a:r>
            <a:r>
              <a:rPr lang="en-US" sz="1000" b="1"/>
              <a:t>STORAGE_SIZE : 2-4 byte</a:t>
            </a:r>
          </a:p>
          <a:p>
            <a:pPr marL="1995488" lvl="4" indent="-166688">
              <a:buFont typeface="+mj-lt"/>
              <a:buAutoNum type="arabicPeriod"/>
            </a:pPr>
            <a:r>
              <a:rPr lang="en-US" sz="1000"/>
              <a:t>Long Integer (long) :  SIGNED (-9223372036854775808 to 9223372036854775807), UNSIGNED (0 to 18446744073709551615) : </a:t>
            </a:r>
            <a:r>
              <a:rPr lang="en-US" sz="1000" b="1"/>
              <a:t>STORAGE_SIZE : 8 byte</a:t>
            </a:r>
          </a:p>
          <a:p>
            <a:pPr marL="1538288" lvl="3" indent="-166688">
              <a:buFont typeface="+mj-lt"/>
              <a:buAutoNum type="arabicPeriod"/>
            </a:pPr>
            <a:r>
              <a:rPr lang="en-US" sz="1000"/>
              <a:t>Floating Point Types    :</a:t>
            </a:r>
          </a:p>
          <a:p>
            <a:pPr marL="1995488" lvl="4" indent="-166688">
              <a:buFont typeface="+mj-lt"/>
              <a:buAutoNum type="arabicPeriod"/>
            </a:pPr>
            <a:r>
              <a:rPr lang="en-US" sz="1000"/>
              <a:t>Float (float) / Decimal :  1.2E-38 to 3.4E+38   (6 decimal precission) </a:t>
            </a:r>
          </a:p>
          <a:p>
            <a:pPr marL="1995488" lvl="4" indent="-166688">
              <a:buFont typeface="+mj-lt"/>
              <a:buAutoNum type="arabicPeriod"/>
            </a:pPr>
            <a:r>
              <a:rPr lang="en-US" sz="1000"/>
              <a:t>Double (double) : 2.3E-308 to 1.7E+308 (15 decimal precission) </a:t>
            </a:r>
          </a:p>
          <a:p>
            <a:pPr marL="1995488" lvl="4" indent="-166688">
              <a:buFont typeface="+mj-lt"/>
              <a:buAutoNum type="arabicPeriod"/>
            </a:pPr>
            <a:r>
              <a:rPr lang="en-US" sz="1000"/>
              <a:t>Long Double (not available on javascript)</a:t>
            </a:r>
          </a:p>
          <a:p>
            <a:pPr marL="1995488" lvl="4" indent="-166688">
              <a:buFont typeface="+mj-lt"/>
              <a:buAutoNum type="arabicPeriod"/>
            </a:pPr>
            <a:endParaRPr lang="en-US" sz="1000"/>
          </a:p>
          <a:p>
            <a:pPr marL="1371600" lvl="3" indent="0">
              <a:buNone/>
            </a:pPr>
            <a:endParaRPr lang="en-ID" sz="1000"/>
          </a:p>
        </p:txBody>
      </p:sp>
      <p:sp>
        <p:nvSpPr>
          <p:cNvPr id="4" name="Title 1">
            <a:extLst>
              <a:ext uri="{FF2B5EF4-FFF2-40B4-BE49-F238E27FC236}">
                <a16:creationId xmlns:a16="http://schemas.microsoft.com/office/drawing/2014/main" id="{10558F6C-96C5-403E-86FB-789AC7D164BB}"/>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DATA TYPES</a:t>
            </a:r>
            <a:endParaRPr lang="en-ID" sz="2000"/>
          </a:p>
        </p:txBody>
      </p:sp>
    </p:spTree>
    <p:extLst>
      <p:ext uri="{BB962C8B-B14F-4D97-AF65-F5344CB8AC3E}">
        <p14:creationId xmlns:p14="http://schemas.microsoft.com/office/powerpoint/2010/main" val="3293617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VARIABLES, DATA, DATATYPES</a:t>
            </a:r>
            <a:endParaRPr lang="en-ID"/>
          </a:p>
        </p:txBody>
      </p:sp>
      <p:sp>
        <p:nvSpPr>
          <p:cNvPr id="3" name="Content Placeholder 2">
            <a:extLst>
              <a:ext uri="{FF2B5EF4-FFF2-40B4-BE49-F238E27FC236}">
                <a16:creationId xmlns:a16="http://schemas.microsoft.com/office/drawing/2014/main" id="{8630D6C0-DA44-47A2-9E0C-A33C1E2DED35}"/>
              </a:ext>
            </a:extLst>
          </p:cNvPr>
          <p:cNvSpPr>
            <a:spLocks noGrp="1"/>
          </p:cNvSpPr>
          <p:nvPr>
            <p:ph idx="1"/>
          </p:nvPr>
        </p:nvSpPr>
        <p:spPr>
          <a:xfrm>
            <a:off x="1115568" y="2478024"/>
            <a:ext cx="10168128" cy="4162058"/>
          </a:xfrm>
        </p:spPr>
        <p:txBody>
          <a:bodyPr>
            <a:noAutofit/>
          </a:bodyPr>
          <a:lstStyle/>
          <a:p>
            <a:pPr lvl="1">
              <a:buFont typeface="+mj-lt"/>
              <a:buAutoNum type="arabicPeriod" startAt="3"/>
            </a:pPr>
            <a:r>
              <a:rPr lang="en-US" sz="1000"/>
              <a:t>STRING, string actually is an array, sequence of characters </a:t>
            </a:r>
          </a:p>
          <a:p>
            <a:pPr lvl="1">
              <a:buFont typeface="+mj-lt"/>
              <a:buAutoNum type="arabicPeriod" startAt="3"/>
            </a:pPr>
            <a:r>
              <a:rPr lang="en-US" sz="1000"/>
              <a:t>DATE and TIME, in many programming language date and time commonly are one of basic datatypes, but in javascript both of these are an Object Data Types</a:t>
            </a:r>
          </a:p>
          <a:p>
            <a:pPr lvl="1">
              <a:buFont typeface="+mj-lt"/>
              <a:buAutoNum type="arabicPeriod" startAt="3"/>
            </a:pPr>
            <a:r>
              <a:rPr lang="en-US" sz="1000"/>
              <a:t>BINARY : binary data types are a binary data for example  a data streams, images, media etc</a:t>
            </a:r>
          </a:p>
          <a:p>
            <a:pPr marL="1371600" lvl="3" indent="0">
              <a:buNone/>
            </a:pPr>
            <a:endParaRPr lang="en-ID" sz="1000"/>
          </a:p>
        </p:txBody>
      </p:sp>
      <p:sp>
        <p:nvSpPr>
          <p:cNvPr id="4" name="Title 1">
            <a:extLst>
              <a:ext uri="{FF2B5EF4-FFF2-40B4-BE49-F238E27FC236}">
                <a16:creationId xmlns:a16="http://schemas.microsoft.com/office/drawing/2014/main" id="{10558F6C-96C5-403E-86FB-789AC7D164BB}"/>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DATA TYPES</a:t>
            </a:r>
            <a:endParaRPr lang="en-ID" sz="2000"/>
          </a:p>
        </p:txBody>
      </p:sp>
    </p:spTree>
    <p:extLst>
      <p:ext uri="{BB962C8B-B14F-4D97-AF65-F5344CB8AC3E}">
        <p14:creationId xmlns:p14="http://schemas.microsoft.com/office/powerpoint/2010/main" val="48791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VARIABLES, DATA, DATATYPES</a:t>
            </a:r>
            <a:endParaRPr lang="en-ID"/>
          </a:p>
        </p:txBody>
      </p:sp>
      <p:sp>
        <p:nvSpPr>
          <p:cNvPr id="7" name="Rectangle: Rounded Corners 6">
            <a:extLst>
              <a:ext uri="{FF2B5EF4-FFF2-40B4-BE49-F238E27FC236}">
                <a16:creationId xmlns:a16="http://schemas.microsoft.com/office/drawing/2014/main" id="{50DC1F3E-8F49-4D03-B324-2274F4354DFC}"/>
              </a:ext>
            </a:extLst>
          </p:cNvPr>
          <p:cNvSpPr/>
          <p:nvPr/>
        </p:nvSpPr>
        <p:spPr>
          <a:xfrm>
            <a:off x="567406" y="2112680"/>
            <a:ext cx="4502882" cy="4495800"/>
          </a:xfrm>
          <a:prstGeom prst="roundRect">
            <a:avLst>
              <a:gd name="adj" fmla="val 1750"/>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Box 7">
            <a:extLst>
              <a:ext uri="{FF2B5EF4-FFF2-40B4-BE49-F238E27FC236}">
                <a16:creationId xmlns:a16="http://schemas.microsoft.com/office/drawing/2014/main" id="{62513048-9606-4200-9A98-DBDF25254437}"/>
              </a:ext>
            </a:extLst>
          </p:cNvPr>
          <p:cNvSpPr txBox="1"/>
          <p:nvPr/>
        </p:nvSpPr>
        <p:spPr>
          <a:xfrm>
            <a:off x="910305" y="2312705"/>
            <a:ext cx="3478837" cy="369332"/>
          </a:xfrm>
          <a:prstGeom prst="rect">
            <a:avLst/>
          </a:prstGeom>
          <a:noFill/>
        </p:spPr>
        <p:txBody>
          <a:bodyPr wrap="none" rtlCol="0">
            <a:spAutoFit/>
          </a:bodyPr>
          <a:lstStyle/>
          <a:p>
            <a:r>
              <a:rPr lang="en-US">
                <a:solidFill>
                  <a:srgbClr val="00B0F0"/>
                </a:solidFill>
              </a:rPr>
              <a:t>var</a:t>
            </a:r>
            <a:r>
              <a:rPr lang="en-US">
                <a:solidFill>
                  <a:schemeClr val="bg1"/>
                </a:solidFill>
              </a:rPr>
              <a:t>  </a:t>
            </a:r>
            <a:r>
              <a:rPr lang="en-US">
                <a:solidFill>
                  <a:srgbClr val="FFFF00"/>
                </a:solidFill>
              </a:rPr>
              <a:t>variable_name </a:t>
            </a:r>
            <a:r>
              <a:rPr lang="en-US">
                <a:solidFill>
                  <a:schemeClr val="bg1"/>
                </a:solidFill>
              </a:rPr>
              <a:t>= </a:t>
            </a:r>
            <a:r>
              <a:rPr lang="en-US">
                <a:solidFill>
                  <a:srgbClr val="92D050"/>
                </a:solidFill>
              </a:rPr>
              <a:t>[value];</a:t>
            </a:r>
            <a:endParaRPr lang="en-ID">
              <a:solidFill>
                <a:srgbClr val="92D050"/>
              </a:solidFill>
            </a:endParaRPr>
          </a:p>
        </p:txBody>
      </p:sp>
      <p:sp>
        <p:nvSpPr>
          <p:cNvPr id="9" name="TextBox 8">
            <a:extLst>
              <a:ext uri="{FF2B5EF4-FFF2-40B4-BE49-F238E27FC236}">
                <a16:creationId xmlns:a16="http://schemas.microsoft.com/office/drawing/2014/main" id="{405C3C7A-B851-4CB7-B6C3-1E9A869A40B9}"/>
              </a:ext>
            </a:extLst>
          </p:cNvPr>
          <p:cNvSpPr txBox="1"/>
          <p:nvPr/>
        </p:nvSpPr>
        <p:spPr>
          <a:xfrm>
            <a:off x="1392809" y="2980846"/>
            <a:ext cx="2996333" cy="369332"/>
          </a:xfrm>
          <a:prstGeom prst="rect">
            <a:avLst/>
          </a:prstGeom>
          <a:noFill/>
        </p:spPr>
        <p:txBody>
          <a:bodyPr wrap="none" rtlCol="0">
            <a:spAutoFit/>
          </a:bodyPr>
          <a:lstStyle/>
          <a:p>
            <a:r>
              <a:rPr lang="en-US">
                <a:solidFill>
                  <a:srgbClr val="FFFF00"/>
                </a:solidFill>
              </a:rPr>
              <a:t>variable_name </a:t>
            </a:r>
            <a:r>
              <a:rPr lang="en-US">
                <a:solidFill>
                  <a:schemeClr val="bg1"/>
                </a:solidFill>
              </a:rPr>
              <a:t>= </a:t>
            </a:r>
            <a:r>
              <a:rPr lang="en-US">
                <a:solidFill>
                  <a:srgbClr val="92D050"/>
                </a:solidFill>
              </a:rPr>
              <a:t>[value];</a:t>
            </a:r>
            <a:endParaRPr lang="en-ID">
              <a:solidFill>
                <a:srgbClr val="92D050"/>
              </a:solidFill>
            </a:endParaRPr>
          </a:p>
        </p:txBody>
      </p:sp>
      <p:sp>
        <p:nvSpPr>
          <p:cNvPr id="10" name="TextBox 9">
            <a:extLst>
              <a:ext uri="{FF2B5EF4-FFF2-40B4-BE49-F238E27FC236}">
                <a16:creationId xmlns:a16="http://schemas.microsoft.com/office/drawing/2014/main" id="{CB6D82A0-D9B3-4BCD-87FA-7433E3212F75}"/>
              </a:ext>
            </a:extLst>
          </p:cNvPr>
          <p:cNvSpPr txBox="1"/>
          <p:nvPr/>
        </p:nvSpPr>
        <p:spPr>
          <a:xfrm>
            <a:off x="910305" y="2611514"/>
            <a:ext cx="3464410" cy="369332"/>
          </a:xfrm>
          <a:prstGeom prst="rect">
            <a:avLst/>
          </a:prstGeom>
          <a:noFill/>
        </p:spPr>
        <p:txBody>
          <a:bodyPr wrap="none" rtlCol="0">
            <a:spAutoFit/>
          </a:bodyPr>
          <a:lstStyle/>
          <a:p>
            <a:r>
              <a:rPr lang="en-US">
                <a:solidFill>
                  <a:srgbClr val="00B0F0"/>
                </a:solidFill>
              </a:rPr>
              <a:t>let</a:t>
            </a:r>
            <a:r>
              <a:rPr lang="en-US">
                <a:solidFill>
                  <a:schemeClr val="bg1"/>
                </a:solidFill>
              </a:rPr>
              <a:t>   </a:t>
            </a:r>
            <a:r>
              <a:rPr lang="en-US">
                <a:solidFill>
                  <a:srgbClr val="FFFF00"/>
                </a:solidFill>
              </a:rPr>
              <a:t>variable_name </a:t>
            </a:r>
            <a:r>
              <a:rPr lang="en-US">
                <a:solidFill>
                  <a:schemeClr val="bg1"/>
                </a:solidFill>
              </a:rPr>
              <a:t>= </a:t>
            </a:r>
            <a:r>
              <a:rPr lang="en-US">
                <a:solidFill>
                  <a:srgbClr val="92D050"/>
                </a:solidFill>
              </a:rPr>
              <a:t>[value];</a:t>
            </a:r>
            <a:endParaRPr lang="en-ID">
              <a:solidFill>
                <a:srgbClr val="92D050"/>
              </a:solidFill>
            </a:endParaRPr>
          </a:p>
        </p:txBody>
      </p:sp>
      <p:sp>
        <p:nvSpPr>
          <p:cNvPr id="11" name="TextBox 10">
            <a:extLst>
              <a:ext uri="{FF2B5EF4-FFF2-40B4-BE49-F238E27FC236}">
                <a16:creationId xmlns:a16="http://schemas.microsoft.com/office/drawing/2014/main" id="{68800F04-578E-4EB0-AE8D-815A647D9CA9}"/>
              </a:ext>
            </a:extLst>
          </p:cNvPr>
          <p:cNvSpPr txBox="1"/>
          <p:nvPr/>
        </p:nvSpPr>
        <p:spPr>
          <a:xfrm>
            <a:off x="640334" y="3836705"/>
            <a:ext cx="1274708" cy="369332"/>
          </a:xfrm>
          <a:prstGeom prst="rect">
            <a:avLst/>
          </a:prstGeom>
          <a:noFill/>
        </p:spPr>
        <p:txBody>
          <a:bodyPr wrap="none" rtlCol="0">
            <a:spAutoFit/>
          </a:bodyPr>
          <a:lstStyle/>
          <a:p>
            <a:r>
              <a:rPr lang="en-US">
                <a:solidFill>
                  <a:schemeClr val="accent6">
                    <a:lumMod val="20000"/>
                    <a:lumOff val="80000"/>
                  </a:schemeClr>
                </a:solidFill>
              </a:rPr>
              <a:t>Example :</a:t>
            </a:r>
            <a:endParaRPr lang="en-ID">
              <a:solidFill>
                <a:schemeClr val="accent6">
                  <a:lumMod val="20000"/>
                  <a:lumOff val="80000"/>
                </a:schemeClr>
              </a:solidFill>
            </a:endParaRPr>
          </a:p>
        </p:txBody>
      </p:sp>
      <p:sp>
        <p:nvSpPr>
          <p:cNvPr id="12" name="TextBox 11">
            <a:extLst>
              <a:ext uri="{FF2B5EF4-FFF2-40B4-BE49-F238E27FC236}">
                <a16:creationId xmlns:a16="http://schemas.microsoft.com/office/drawing/2014/main" id="{0E74A95B-43C1-43B6-8270-AC9D78188BEB}"/>
              </a:ext>
            </a:extLst>
          </p:cNvPr>
          <p:cNvSpPr txBox="1"/>
          <p:nvPr/>
        </p:nvSpPr>
        <p:spPr>
          <a:xfrm>
            <a:off x="1277688" y="4270788"/>
            <a:ext cx="3193503" cy="1754326"/>
          </a:xfrm>
          <a:prstGeom prst="rect">
            <a:avLst/>
          </a:prstGeom>
          <a:noFill/>
        </p:spPr>
        <p:txBody>
          <a:bodyPr wrap="none" rtlCol="0">
            <a:spAutoFit/>
          </a:bodyPr>
          <a:lstStyle/>
          <a:p>
            <a:r>
              <a:rPr lang="en-US">
                <a:solidFill>
                  <a:srgbClr val="FFFF00"/>
                </a:solidFill>
              </a:rPr>
              <a:t>vIntegerNumber = </a:t>
            </a:r>
            <a:r>
              <a:rPr lang="en-US">
                <a:solidFill>
                  <a:srgbClr val="92D050"/>
                </a:solidFill>
              </a:rPr>
              <a:t>10</a:t>
            </a:r>
            <a:r>
              <a:rPr lang="en-US">
                <a:solidFill>
                  <a:srgbClr val="FFFF00"/>
                </a:solidFill>
              </a:rPr>
              <a:t>;</a:t>
            </a:r>
          </a:p>
          <a:p>
            <a:r>
              <a:rPr lang="en-US">
                <a:solidFill>
                  <a:srgbClr val="FFFF00"/>
                </a:solidFill>
              </a:rPr>
              <a:t>vDecimalNumber = </a:t>
            </a:r>
            <a:r>
              <a:rPr lang="en-US">
                <a:solidFill>
                  <a:srgbClr val="81B847"/>
                </a:solidFill>
              </a:rPr>
              <a:t>9.5234</a:t>
            </a:r>
            <a:r>
              <a:rPr lang="en-US">
                <a:solidFill>
                  <a:srgbClr val="FFFF00"/>
                </a:solidFill>
              </a:rPr>
              <a:t>;</a:t>
            </a:r>
          </a:p>
          <a:p>
            <a:r>
              <a:rPr lang="en-US">
                <a:solidFill>
                  <a:srgbClr val="FFFF00"/>
                </a:solidFill>
              </a:rPr>
              <a:t>vCharacter1 = </a:t>
            </a:r>
            <a:r>
              <a:rPr lang="en-US">
                <a:solidFill>
                  <a:srgbClr val="92D050"/>
                </a:solidFill>
              </a:rPr>
              <a:t>‘a’;</a:t>
            </a:r>
          </a:p>
          <a:p>
            <a:r>
              <a:rPr lang="en-US">
                <a:solidFill>
                  <a:srgbClr val="FFFF00"/>
                </a:solidFill>
              </a:rPr>
              <a:t>vCharacter2 = </a:t>
            </a:r>
            <a:r>
              <a:rPr lang="en-US">
                <a:solidFill>
                  <a:srgbClr val="92D050"/>
                </a:solidFill>
              </a:rPr>
              <a:t>“a”;</a:t>
            </a:r>
          </a:p>
          <a:p>
            <a:r>
              <a:rPr lang="en-US">
                <a:solidFill>
                  <a:srgbClr val="FFFF00"/>
                </a:solidFill>
              </a:rPr>
              <a:t>vTexts = </a:t>
            </a:r>
            <a:r>
              <a:rPr lang="en-US">
                <a:solidFill>
                  <a:srgbClr val="92D050"/>
                </a:solidFill>
              </a:rPr>
              <a:t>“my text”;</a:t>
            </a:r>
          </a:p>
          <a:p>
            <a:r>
              <a:rPr lang="en-US">
                <a:solidFill>
                  <a:srgbClr val="FFFF00"/>
                </a:solidFill>
              </a:rPr>
              <a:t>vTexts = </a:t>
            </a:r>
            <a:r>
              <a:rPr lang="en-US">
                <a:solidFill>
                  <a:srgbClr val="92D050"/>
                </a:solidFill>
              </a:rPr>
              <a:t>‘my text’;</a:t>
            </a:r>
          </a:p>
        </p:txBody>
      </p:sp>
      <p:sp>
        <p:nvSpPr>
          <p:cNvPr id="14" name="TextBox 13">
            <a:extLst>
              <a:ext uri="{FF2B5EF4-FFF2-40B4-BE49-F238E27FC236}">
                <a16:creationId xmlns:a16="http://schemas.microsoft.com/office/drawing/2014/main" id="{933C99CF-600A-43DE-8ABE-53DACE6A4AC2}"/>
              </a:ext>
            </a:extLst>
          </p:cNvPr>
          <p:cNvSpPr txBox="1"/>
          <p:nvPr/>
        </p:nvSpPr>
        <p:spPr>
          <a:xfrm>
            <a:off x="5413187" y="2267045"/>
            <a:ext cx="6097424" cy="1477328"/>
          </a:xfrm>
          <a:prstGeom prst="rect">
            <a:avLst/>
          </a:prstGeom>
          <a:noFill/>
        </p:spPr>
        <p:txBody>
          <a:bodyPr wrap="square">
            <a:spAutoFit/>
          </a:bodyPr>
          <a:lstStyle/>
          <a:p>
            <a:r>
              <a:rPr lang="en-US"/>
              <a:t>In many programming  you </a:t>
            </a:r>
            <a:r>
              <a:rPr lang="en-US" b="1"/>
              <a:t>can’t change </a:t>
            </a:r>
            <a:r>
              <a:rPr lang="en-US"/>
              <a:t>variable value with different data types, but in javascript </a:t>
            </a:r>
            <a:r>
              <a:rPr lang="en-US" b="1"/>
              <a:t>you can</a:t>
            </a:r>
            <a:endParaRPr lang="en-US"/>
          </a:p>
          <a:p>
            <a:pPr marL="800100" lvl="1" indent="-342900">
              <a:buFont typeface="+mj-lt"/>
              <a:buAutoNum type="arabicPeriod"/>
            </a:pPr>
            <a:r>
              <a:rPr lang="en-US" b="1"/>
              <a:t>my_var = 1</a:t>
            </a:r>
          </a:p>
          <a:p>
            <a:pPr marL="800100" lvl="1" indent="-342900">
              <a:buFont typeface="+mj-lt"/>
              <a:buAutoNum type="arabicPeriod"/>
            </a:pPr>
            <a:r>
              <a:rPr lang="en-US"/>
              <a:t>We change with teks </a:t>
            </a:r>
          </a:p>
          <a:p>
            <a:pPr lvl="2"/>
            <a:r>
              <a:rPr lang="en-US" b="1"/>
              <a:t>my_var = “some teks”</a:t>
            </a:r>
          </a:p>
        </p:txBody>
      </p:sp>
      <p:sp>
        <p:nvSpPr>
          <p:cNvPr id="15" name="Rectangle: Rounded Corners 14">
            <a:extLst>
              <a:ext uri="{FF2B5EF4-FFF2-40B4-BE49-F238E27FC236}">
                <a16:creationId xmlns:a16="http://schemas.microsoft.com/office/drawing/2014/main" id="{8E2F1D59-13DF-4989-ABB7-66CDB38AF032}"/>
              </a:ext>
            </a:extLst>
          </p:cNvPr>
          <p:cNvSpPr/>
          <p:nvPr/>
        </p:nvSpPr>
        <p:spPr>
          <a:xfrm>
            <a:off x="10477144" y="1657884"/>
            <a:ext cx="1170774" cy="26492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JAVASCRIPT</a:t>
            </a:r>
            <a:endParaRPr lang="en-ID" sz="1100" b="1"/>
          </a:p>
        </p:txBody>
      </p:sp>
      <p:sp>
        <p:nvSpPr>
          <p:cNvPr id="16" name="Title 1">
            <a:extLst>
              <a:ext uri="{FF2B5EF4-FFF2-40B4-BE49-F238E27FC236}">
                <a16:creationId xmlns:a16="http://schemas.microsoft.com/office/drawing/2014/main" id="{E3329D9D-15C6-4786-A8C8-8A1C0C6648C9}"/>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VARIABLES</a:t>
            </a:r>
            <a:endParaRPr lang="en-ID" sz="2000"/>
          </a:p>
        </p:txBody>
      </p:sp>
    </p:spTree>
    <p:extLst>
      <p:ext uri="{BB962C8B-B14F-4D97-AF65-F5344CB8AC3E}">
        <p14:creationId xmlns:p14="http://schemas.microsoft.com/office/powerpoint/2010/main" val="3424814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VARIABLES, DATA, DATATYPES</a:t>
            </a:r>
            <a:endParaRPr lang="en-ID"/>
          </a:p>
        </p:txBody>
      </p:sp>
      <p:sp>
        <p:nvSpPr>
          <p:cNvPr id="3" name="Content Placeholder 2">
            <a:extLst>
              <a:ext uri="{FF2B5EF4-FFF2-40B4-BE49-F238E27FC236}">
                <a16:creationId xmlns:a16="http://schemas.microsoft.com/office/drawing/2014/main" id="{8630D6C0-DA44-47A2-9E0C-A33C1E2DED35}"/>
              </a:ext>
            </a:extLst>
          </p:cNvPr>
          <p:cNvSpPr>
            <a:spLocks noGrp="1"/>
          </p:cNvSpPr>
          <p:nvPr>
            <p:ph idx="1"/>
          </p:nvPr>
        </p:nvSpPr>
        <p:spPr>
          <a:xfrm>
            <a:off x="6096000" y="2478023"/>
            <a:ext cx="5187696" cy="1401411"/>
          </a:xfrm>
        </p:spPr>
        <p:txBody>
          <a:bodyPr>
            <a:normAutofit/>
          </a:bodyPr>
          <a:lstStyle/>
          <a:p>
            <a:pPr marL="0" indent="0">
              <a:buNone/>
            </a:pPr>
            <a:r>
              <a:rPr lang="en-US" sz="1800"/>
              <a:t>CONSTANT is a variable where we can’t change the value after we define it or create it at the first time for the rest of the time as long as the program still running, </a:t>
            </a:r>
          </a:p>
        </p:txBody>
      </p:sp>
      <p:sp>
        <p:nvSpPr>
          <p:cNvPr id="4" name="Title 1">
            <a:extLst>
              <a:ext uri="{FF2B5EF4-FFF2-40B4-BE49-F238E27FC236}">
                <a16:creationId xmlns:a16="http://schemas.microsoft.com/office/drawing/2014/main" id="{C11ADEF2-5A73-43A3-9582-AC9445E8A1A9}"/>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CONSTANT</a:t>
            </a:r>
            <a:endParaRPr lang="en-ID" sz="2000"/>
          </a:p>
        </p:txBody>
      </p:sp>
      <p:sp>
        <p:nvSpPr>
          <p:cNvPr id="5" name="Rectangle: Rounded Corners 4">
            <a:extLst>
              <a:ext uri="{FF2B5EF4-FFF2-40B4-BE49-F238E27FC236}">
                <a16:creationId xmlns:a16="http://schemas.microsoft.com/office/drawing/2014/main" id="{F813315F-D094-4717-AD3B-D3D69C4AB840}"/>
              </a:ext>
            </a:extLst>
          </p:cNvPr>
          <p:cNvSpPr/>
          <p:nvPr/>
        </p:nvSpPr>
        <p:spPr>
          <a:xfrm>
            <a:off x="1115568" y="2155410"/>
            <a:ext cx="4502882" cy="4495800"/>
          </a:xfrm>
          <a:prstGeom prst="roundRect">
            <a:avLst>
              <a:gd name="adj" fmla="val 1750"/>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A3F0CA33-B338-4307-A76D-536ADD4847E5}"/>
              </a:ext>
            </a:extLst>
          </p:cNvPr>
          <p:cNvSpPr txBox="1"/>
          <p:nvPr/>
        </p:nvSpPr>
        <p:spPr>
          <a:xfrm>
            <a:off x="1458467" y="2355435"/>
            <a:ext cx="3728906" cy="369332"/>
          </a:xfrm>
          <a:prstGeom prst="rect">
            <a:avLst/>
          </a:prstGeom>
          <a:noFill/>
        </p:spPr>
        <p:txBody>
          <a:bodyPr wrap="none" rtlCol="0">
            <a:spAutoFit/>
          </a:bodyPr>
          <a:lstStyle/>
          <a:p>
            <a:r>
              <a:rPr lang="en-US">
                <a:solidFill>
                  <a:srgbClr val="00B0F0"/>
                </a:solidFill>
              </a:rPr>
              <a:t>cons</a:t>
            </a:r>
            <a:r>
              <a:rPr lang="en-US">
                <a:solidFill>
                  <a:schemeClr val="bg1"/>
                </a:solidFill>
              </a:rPr>
              <a:t>  </a:t>
            </a:r>
            <a:r>
              <a:rPr lang="en-US">
                <a:solidFill>
                  <a:srgbClr val="FFFF00"/>
                </a:solidFill>
              </a:rPr>
              <a:t>constant_name </a:t>
            </a:r>
            <a:r>
              <a:rPr lang="en-US">
                <a:solidFill>
                  <a:schemeClr val="bg1"/>
                </a:solidFill>
              </a:rPr>
              <a:t>= </a:t>
            </a:r>
            <a:r>
              <a:rPr lang="en-US">
                <a:solidFill>
                  <a:srgbClr val="92D050"/>
                </a:solidFill>
              </a:rPr>
              <a:t>[value];</a:t>
            </a:r>
            <a:endParaRPr lang="en-ID">
              <a:solidFill>
                <a:srgbClr val="92D050"/>
              </a:solidFill>
            </a:endParaRPr>
          </a:p>
        </p:txBody>
      </p:sp>
      <p:sp>
        <p:nvSpPr>
          <p:cNvPr id="7" name="TextBox 6">
            <a:extLst>
              <a:ext uri="{FF2B5EF4-FFF2-40B4-BE49-F238E27FC236}">
                <a16:creationId xmlns:a16="http://schemas.microsoft.com/office/drawing/2014/main" id="{A55D444C-68B2-423F-B186-F3611557560F}"/>
              </a:ext>
            </a:extLst>
          </p:cNvPr>
          <p:cNvSpPr txBox="1"/>
          <p:nvPr/>
        </p:nvSpPr>
        <p:spPr>
          <a:xfrm>
            <a:off x="1188496" y="3879435"/>
            <a:ext cx="1274708" cy="369332"/>
          </a:xfrm>
          <a:prstGeom prst="rect">
            <a:avLst/>
          </a:prstGeom>
          <a:noFill/>
        </p:spPr>
        <p:txBody>
          <a:bodyPr wrap="none" rtlCol="0">
            <a:spAutoFit/>
          </a:bodyPr>
          <a:lstStyle/>
          <a:p>
            <a:r>
              <a:rPr lang="en-US">
                <a:solidFill>
                  <a:schemeClr val="accent6">
                    <a:lumMod val="20000"/>
                    <a:lumOff val="80000"/>
                  </a:schemeClr>
                </a:solidFill>
              </a:rPr>
              <a:t>Example :</a:t>
            </a:r>
            <a:endParaRPr lang="en-ID">
              <a:solidFill>
                <a:schemeClr val="accent6">
                  <a:lumMod val="20000"/>
                  <a:lumOff val="80000"/>
                </a:schemeClr>
              </a:solidFill>
            </a:endParaRPr>
          </a:p>
        </p:txBody>
      </p:sp>
      <p:sp>
        <p:nvSpPr>
          <p:cNvPr id="8" name="TextBox 7">
            <a:extLst>
              <a:ext uri="{FF2B5EF4-FFF2-40B4-BE49-F238E27FC236}">
                <a16:creationId xmlns:a16="http://schemas.microsoft.com/office/drawing/2014/main" id="{9A730F02-64B1-4D14-92F9-19D3A672812F}"/>
              </a:ext>
            </a:extLst>
          </p:cNvPr>
          <p:cNvSpPr txBox="1"/>
          <p:nvPr/>
        </p:nvSpPr>
        <p:spPr>
          <a:xfrm>
            <a:off x="1825850" y="4313518"/>
            <a:ext cx="3554178" cy="1477328"/>
          </a:xfrm>
          <a:prstGeom prst="rect">
            <a:avLst/>
          </a:prstGeom>
          <a:noFill/>
        </p:spPr>
        <p:txBody>
          <a:bodyPr wrap="none" rtlCol="0">
            <a:spAutoFit/>
          </a:bodyPr>
          <a:lstStyle/>
          <a:p>
            <a:r>
              <a:rPr lang="en-US">
                <a:solidFill>
                  <a:srgbClr val="0093C8"/>
                </a:solidFill>
              </a:rPr>
              <a:t>cons</a:t>
            </a:r>
            <a:r>
              <a:rPr lang="en-US">
                <a:solidFill>
                  <a:srgbClr val="FFFF00"/>
                </a:solidFill>
              </a:rPr>
              <a:t> constant_name = </a:t>
            </a:r>
            <a:r>
              <a:rPr lang="en-US">
                <a:solidFill>
                  <a:srgbClr val="92D050"/>
                </a:solidFill>
              </a:rPr>
              <a:t>10</a:t>
            </a:r>
            <a:r>
              <a:rPr lang="en-US">
                <a:solidFill>
                  <a:srgbClr val="FFFF00"/>
                </a:solidFill>
              </a:rPr>
              <a:t>;</a:t>
            </a:r>
          </a:p>
          <a:p>
            <a:r>
              <a:rPr lang="en-US">
                <a:solidFill>
                  <a:schemeClr val="bg1">
                    <a:lumMod val="95000"/>
                  </a:schemeClr>
                </a:solidFill>
              </a:rPr>
              <a:t>/* </a:t>
            </a:r>
          </a:p>
          <a:p>
            <a:r>
              <a:rPr lang="en-US">
                <a:solidFill>
                  <a:schemeClr val="bg1">
                    <a:lumMod val="95000"/>
                  </a:schemeClr>
                </a:solidFill>
              </a:rPr>
              <a:t>    when we change the value</a:t>
            </a:r>
          </a:p>
          <a:p>
            <a:r>
              <a:rPr lang="en-US">
                <a:solidFill>
                  <a:schemeClr val="bg1">
                    <a:lumMod val="95000"/>
                  </a:schemeClr>
                </a:solidFill>
              </a:rPr>
              <a:t>     again, it will throw an error </a:t>
            </a:r>
          </a:p>
          <a:p>
            <a:r>
              <a:rPr lang="en-US">
                <a:solidFill>
                  <a:schemeClr val="bg1">
                    <a:lumMod val="95000"/>
                  </a:schemeClr>
                </a:solidFill>
              </a:rPr>
              <a:t>*/ </a:t>
            </a:r>
          </a:p>
        </p:txBody>
      </p:sp>
      <p:sp>
        <p:nvSpPr>
          <p:cNvPr id="9" name="Rectangle: Rounded Corners 8">
            <a:extLst>
              <a:ext uri="{FF2B5EF4-FFF2-40B4-BE49-F238E27FC236}">
                <a16:creationId xmlns:a16="http://schemas.microsoft.com/office/drawing/2014/main" id="{34D97959-574B-4669-B890-A140BC83DE73}"/>
              </a:ext>
            </a:extLst>
          </p:cNvPr>
          <p:cNvSpPr/>
          <p:nvPr/>
        </p:nvSpPr>
        <p:spPr>
          <a:xfrm>
            <a:off x="10477144" y="1657884"/>
            <a:ext cx="1170774" cy="26492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JAVASCRIPT</a:t>
            </a:r>
            <a:endParaRPr lang="en-ID" sz="1100" b="1"/>
          </a:p>
        </p:txBody>
      </p:sp>
    </p:spTree>
    <p:extLst>
      <p:ext uri="{BB962C8B-B14F-4D97-AF65-F5344CB8AC3E}">
        <p14:creationId xmlns:p14="http://schemas.microsoft.com/office/powerpoint/2010/main" val="2380999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OPERATIONS and OPERATORS</a:t>
            </a:r>
            <a:endParaRPr lang="en-ID"/>
          </a:p>
        </p:txBody>
      </p:sp>
      <p:sp>
        <p:nvSpPr>
          <p:cNvPr id="3" name="Content Placeholder 2">
            <a:extLst>
              <a:ext uri="{FF2B5EF4-FFF2-40B4-BE49-F238E27FC236}">
                <a16:creationId xmlns:a16="http://schemas.microsoft.com/office/drawing/2014/main" id="{8630D6C0-DA44-47A2-9E0C-A33C1E2DED35}"/>
              </a:ext>
            </a:extLst>
          </p:cNvPr>
          <p:cNvSpPr>
            <a:spLocks noGrp="1"/>
          </p:cNvSpPr>
          <p:nvPr>
            <p:ph idx="1"/>
          </p:nvPr>
        </p:nvSpPr>
        <p:spPr>
          <a:xfrm>
            <a:off x="1115568" y="2478024"/>
            <a:ext cx="7831879" cy="4162058"/>
          </a:xfrm>
        </p:spPr>
        <p:txBody>
          <a:bodyPr>
            <a:noAutofit/>
          </a:bodyPr>
          <a:lstStyle/>
          <a:p>
            <a:pPr marL="0" lvl="3" indent="0">
              <a:buNone/>
            </a:pPr>
            <a:r>
              <a:rPr lang="en-US" sz="1000"/>
              <a:t>Between one or more variables and / or data we do make an operations using some operators, these operatos are grouped into :</a:t>
            </a:r>
          </a:p>
          <a:p>
            <a:pPr marL="228600" lvl="3">
              <a:buFont typeface="+mj-lt"/>
              <a:buAutoNum type="arabicPeriod"/>
            </a:pPr>
            <a:r>
              <a:rPr lang="en-US" sz="1000"/>
              <a:t>ASSIGNING OPERATORS : an instructions to store a data or data in other variables / constant into other variables</a:t>
            </a:r>
          </a:p>
          <a:p>
            <a:pPr marL="457200" lvl="4" indent="0">
              <a:buNone/>
            </a:pPr>
            <a:r>
              <a:rPr lang="en-US" sz="1000"/>
              <a:t>X  </a:t>
            </a:r>
            <a:r>
              <a:rPr lang="en-US" sz="1000">
                <a:sym typeface="Wingdings" panose="05000000000000000000" pitchFamily="2" charset="2"/>
              </a:rPr>
              <a:t> 5,  X  Y   :  IN JAVASCRIPT WE USE   </a:t>
            </a:r>
            <a:r>
              <a:rPr lang="en-US" sz="1000" b="1">
                <a:sym typeface="Wingdings" panose="05000000000000000000" pitchFamily="2" charset="2"/>
              </a:rPr>
              <a:t>=   </a:t>
            </a:r>
          </a:p>
          <a:p>
            <a:pPr marL="457200" lvl="4" indent="0">
              <a:buNone/>
            </a:pPr>
            <a:r>
              <a:rPr lang="en-US" sz="1000">
                <a:sym typeface="Wingdings" panose="05000000000000000000" pitchFamily="2" charset="2"/>
              </a:rPr>
              <a:t>eq:	X  = 5,  X = Y</a:t>
            </a:r>
            <a:endParaRPr lang="en-US" sz="1000" b="1"/>
          </a:p>
          <a:p>
            <a:pPr marL="228600" lvl="3">
              <a:buFont typeface="+mj-lt"/>
              <a:buAutoNum type="arabicPeriod"/>
            </a:pPr>
            <a:r>
              <a:rPr lang="en-US" sz="1000"/>
              <a:t>ARITHMETIC OPERATORS : an instructions / operatios to do mathematical operations </a:t>
            </a:r>
          </a:p>
          <a:p>
            <a:pPr marL="685800" lvl="4">
              <a:buFont typeface="+mj-lt"/>
              <a:buAutoNum type="arabicPeriod"/>
            </a:pPr>
            <a:r>
              <a:rPr lang="en-US" sz="1000"/>
              <a:t>ADDITION ( + ), SUBSTRACTION ( - )</a:t>
            </a:r>
          </a:p>
          <a:p>
            <a:pPr marL="685800" lvl="4">
              <a:buFont typeface="+mj-lt"/>
              <a:buAutoNum type="arabicPeriod"/>
            </a:pPr>
            <a:r>
              <a:rPr lang="en-US" sz="1000"/>
              <a:t>MULTIPLICATION (  * ), DIVISION ( / ), MODULUS ( % )</a:t>
            </a:r>
          </a:p>
          <a:p>
            <a:pPr marL="228600" lvl="3">
              <a:buFont typeface="+mj-lt"/>
              <a:buAutoNum type="arabicPeriod"/>
            </a:pPr>
            <a:r>
              <a:rPr lang="en-US" sz="1000"/>
              <a:t>LOGICAL OPERATORS : comparing between data or variables</a:t>
            </a:r>
          </a:p>
          <a:p>
            <a:pPr marL="685800" lvl="4">
              <a:buFont typeface="+mj-lt"/>
              <a:buAutoNum type="arabicPeriod"/>
            </a:pPr>
            <a:r>
              <a:rPr lang="en-US" sz="1000"/>
              <a:t>EQUALITY  and INEQUALITY :      ==, !=</a:t>
            </a:r>
          </a:p>
          <a:p>
            <a:pPr marL="685800" lvl="4">
              <a:buFont typeface="+mj-lt"/>
              <a:buAutoNum type="arabicPeriod"/>
            </a:pPr>
            <a:r>
              <a:rPr lang="en-US" sz="1000"/>
              <a:t>LESS THAN ( &lt; ),  GREATER THAN ( &gt; ), </a:t>
            </a:r>
          </a:p>
          <a:p>
            <a:pPr marL="685800" lvl="4">
              <a:buFont typeface="+mj-lt"/>
              <a:buAutoNum type="arabicPeriod"/>
            </a:pPr>
            <a:r>
              <a:rPr lang="en-US" sz="1000"/>
              <a:t>LESS THAN OR EQUAL ( &lt;= ), GREATER THAN OR EQUAL ( &gt;= )</a:t>
            </a:r>
          </a:p>
          <a:p>
            <a:pPr marL="228600" lvl="3">
              <a:buFont typeface="+mj-lt"/>
              <a:buAutoNum type="arabicPeriod"/>
            </a:pPr>
            <a:r>
              <a:rPr lang="en-US" sz="1000"/>
              <a:t>BITWISE OPERATOR : binary bit level operators</a:t>
            </a:r>
          </a:p>
          <a:p>
            <a:pPr marL="685800" lvl="4">
              <a:buFont typeface="+mj-lt"/>
              <a:buAutoNum type="arabicPeriod"/>
            </a:pPr>
            <a:r>
              <a:rPr lang="en-US" sz="1000"/>
              <a:t>AND : &amp;     : Sets each bit to 1 if both bits are 1</a:t>
            </a:r>
          </a:p>
          <a:p>
            <a:pPr marL="1143000" lvl="5">
              <a:buFont typeface="+mj-lt"/>
              <a:buAutoNum type="arabicPeriod"/>
              <a:tabLst>
                <a:tab pos="2597150" algn="l"/>
              </a:tabLst>
            </a:pPr>
            <a:r>
              <a:rPr lang="en-US" sz="1000"/>
              <a:t>     1 &amp; 1 =&gt; 1  	:	00000001 &amp; 00000001 = 00000001 = 1</a:t>
            </a:r>
          </a:p>
          <a:p>
            <a:pPr marL="1143000" lvl="5">
              <a:buFont typeface="+mj-lt"/>
              <a:buAutoNum type="arabicPeriod"/>
              <a:tabLst>
                <a:tab pos="2597150" algn="l"/>
              </a:tabLst>
            </a:pPr>
            <a:r>
              <a:rPr lang="en-US" sz="1000"/>
              <a:t>     5 &amp; 1 =&gt; 1	:   00000101 &amp; 00000001 = 00000001 =  1</a:t>
            </a:r>
          </a:p>
          <a:p>
            <a:pPr marL="685800" lvl="4">
              <a:buFont typeface="+mj-lt"/>
              <a:buAutoNum type="arabicPeriod"/>
            </a:pPr>
            <a:r>
              <a:rPr lang="en-US" sz="1000"/>
              <a:t>OR   :  |     : Sets each bit to 1 if one of two bits is 1</a:t>
            </a:r>
          </a:p>
          <a:p>
            <a:pPr marL="685800" lvl="4">
              <a:buFont typeface="+mj-lt"/>
              <a:buAutoNum type="arabicPeriod"/>
            </a:pPr>
            <a:r>
              <a:rPr lang="en-US" sz="1000"/>
              <a:t>XOR : ^   : Sets each bit to 1 if only one of two bits is 1</a:t>
            </a:r>
          </a:p>
          <a:p>
            <a:pPr marL="685800" lvl="4">
              <a:buFont typeface="+mj-lt"/>
              <a:buAutoNum type="arabicPeriod"/>
            </a:pPr>
            <a:r>
              <a:rPr lang="en-US" sz="1000"/>
              <a:t>NOT : ~  :  Inverts all the bits</a:t>
            </a:r>
          </a:p>
          <a:p>
            <a:pPr marL="685800" lvl="4">
              <a:buFont typeface="+mj-lt"/>
              <a:buAutoNum type="arabicPeriod"/>
            </a:pPr>
            <a:endParaRPr lang="en-US" sz="1000"/>
          </a:p>
        </p:txBody>
      </p:sp>
      <p:sp>
        <p:nvSpPr>
          <p:cNvPr id="4" name="Title 1">
            <a:extLst>
              <a:ext uri="{FF2B5EF4-FFF2-40B4-BE49-F238E27FC236}">
                <a16:creationId xmlns:a16="http://schemas.microsoft.com/office/drawing/2014/main" id="{10558F6C-96C5-403E-86FB-789AC7D164BB}"/>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OPERATORS and OPERATIONS</a:t>
            </a:r>
            <a:endParaRPr lang="en-ID" sz="2000"/>
          </a:p>
        </p:txBody>
      </p:sp>
      <p:sp>
        <p:nvSpPr>
          <p:cNvPr id="5" name="Content Placeholder 2">
            <a:extLst>
              <a:ext uri="{FF2B5EF4-FFF2-40B4-BE49-F238E27FC236}">
                <a16:creationId xmlns:a16="http://schemas.microsoft.com/office/drawing/2014/main" id="{E9EA9940-4814-492A-BE25-590AAB47CE0F}"/>
              </a:ext>
            </a:extLst>
          </p:cNvPr>
          <p:cNvSpPr txBox="1">
            <a:spLocks/>
          </p:cNvSpPr>
          <p:nvPr/>
        </p:nvSpPr>
        <p:spPr>
          <a:xfrm>
            <a:off x="6323888" y="5264208"/>
            <a:ext cx="5091869" cy="137587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4">
              <a:buFont typeface="+mj-lt"/>
              <a:buAutoNum type="arabicPeriod" startAt="5"/>
              <a:tabLst>
                <a:tab pos="717550" algn="l"/>
              </a:tabLst>
            </a:pPr>
            <a:r>
              <a:rPr lang="en-US" sz="1000"/>
              <a:t>ZERO FILL LEFT : &lt;&lt;     : Shifts left by pushing zeros in from the right and let the leftmost bits fall off</a:t>
            </a:r>
          </a:p>
          <a:p>
            <a:pPr marL="228600" lvl="4">
              <a:buFont typeface="+mj-lt"/>
              <a:buAutoNum type="arabicPeriod" startAt="5"/>
              <a:tabLst>
                <a:tab pos="717550" algn="l"/>
              </a:tabLst>
            </a:pPr>
            <a:r>
              <a:rPr lang="en-US" sz="1000"/>
              <a:t>ZERO FILL RIGHT   :  &gt;&gt;     : Shifts right by pushing copies of the leftmost bit in from the left, and let the rightmost bits fall off</a:t>
            </a:r>
          </a:p>
          <a:p>
            <a:pPr marL="228600" lvl="4">
              <a:buFont typeface="+mj-lt"/>
              <a:buAutoNum type="arabicPeriod" startAt="5"/>
              <a:tabLst>
                <a:tab pos="717550" algn="l"/>
              </a:tabLst>
            </a:pPr>
            <a:r>
              <a:rPr lang="en-US" sz="1000"/>
              <a:t>ZERO FILL RIGHT SHIFT : &gt;&gt;&gt;   : Shifts right by pushing zeros in from the left, and let the rightmost bits fall off</a:t>
            </a:r>
          </a:p>
          <a:p>
            <a:pPr marL="228600" lvl="4">
              <a:buFont typeface="+mj-lt"/>
              <a:buAutoNum type="arabicPeriod" startAt="5"/>
              <a:tabLst>
                <a:tab pos="717550" algn="l"/>
              </a:tabLst>
            </a:pPr>
            <a:endParaRPr lang="en-US" sz="1000"/>
          </a:p>
        </p:txBody>
      </p:sp>
    </p:spTree>
    <p:extLst>
      <p:ext uri="{BB962C8B-B14F-4D97-AF65-F5344CB8AC3E}">
        <p14:creationId xmlns:p14="http://schemas.microsoft.com/office/powerpoint/2010/main" val="357654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OPERATIONS and OPERATORS</a:t>
            </a:r>
            <a:endParaRPr lang="en-ID"/>
          </a:p>
        </p:txBody>
      </p:sp>
      <p:sp>
        <p:nvSpPr>
          <p:cNvPr id="3" name="Content Placeholder 2">
            <a:extLst>
              <a:ext uri="{FF2B5EF4-FFF2-40B4-BE49-F238E27FC236}">
                <a16:creationId xmlns:a16="http://schemas.microsoft.com/office/drawing/2014/main" id="{8630D6C0-DA44-47A2-9E0C-A33C1E2DED35}"/>
              </a:ext>
            </a:extLst>
          </p:cNvPr>
          <p:cNvSpPr>
            <a:spLocks noGrp="1"/>
          </p:cNvSpPr>
          <p:nvPr>
            <p:ph idx="1"/>
          </p:nvPr>
        </p:nvSpPr>
        <p:spPr>
          <a:xfrm>
            <a:off x="1115568" y="2147302"/>
            <a:ext cx="7831879" cy="4162058"/>
          </a:xfrm>
        </p:spPr>
        <p:txBody>
          <a:bodyPr>
            <a:noAutofit/>
          </a:bodyPr>
          <a:lstStyle/>
          <a:p>
            <a:pPr marL="0" lvl="3" indent="0">
              <a:buNone/>
            </a:pPr>
            <a:r>
              <a:rPr lang="en-US" sz="1000"/>
              <a:t>Between one or more variables and / or data we do make an operations using some operators, these operatos are grouped into :</a:t>
            </a:r>
          </a:p>
          <a:p>
            <a:pPr marL="228600" lvl="3">
              <a:buFont typeface="+mj-lt"/>
              <a:buAutoNum type="arabicPeriod"/>
            </a:pPr>
            <a:r>
              <a:rPr lang="en-US" sz="1000"/>
              <a:t>ASSIGNING OPERATORS : an instructions to store a data or data in other variables / constant into other variables</a:t>
            </a:r>
          </a:p>
          <a:p>
            <a:pPr marL="457200" lvl="4" indent="0">
              <a:buNone/>
            </a:pPr>
            <a:r>
              <a:rPr lang="en-US" sz="1000"/>
              <a:t>X  </a:t>
            </a:r>
            <a:r>
              <a:rPr lang="en-US" sz="1000">
                <a:sym typeface="Wingdings" panose="05000000000000000000" pitchFamily="2" charset="2"/>
              </a:rPr>
              <a:t> 5,  X  Y   :  IN JAVASCRIPT WE USE   </a:t>
            </a:r>
            <a:r>
              <a:rPr lang="en-US" sz="1000" b="1">
                <a:sym typeface="Wingdings" panose="05000000000000000000" pitchFamily="2" charset="2"/>
              </a:rPr>
              <a:t>=   </a:t>
            </a:r>
          </a:p>
          <a:p>
            <a:pPr marL="457200" lvl="4" indent="0">
              <a:buNone/>
            </a:pPr>
            <a:r>
              <a:rPr lang="en-US" sz="1000">
                <a:sym typeface="Wingdings" panose="05000000000000000000" pitchFamily="2" charset="2"/>
              </a:rPr>
              <a:t>eq:	X  = 5,  X = Y</a:t>
            </a:r>
            <a:endParaRPr lang="en-US" sz="1000" b="1"/>
          </a:p>
          <a:p>
            <a:pPr marL="228600" lvl="3">
              <a:buFont typeface="+mj-lt"/>
              <a:buAutoNum type="arabicPeriod"/>
            </a:pPr>
            <a:r>
              <a:rPr lang="en-US" sz="1000"/>
              <a:t>ARITHMETIC OPERATORS : an instructions / operatios to do mathematical operations </a:t>
            </a:r>
          </a:p>
          <a:p>
            <a:pPr marL="685800" lvl="4">
              <a:buFont typeface="+mj-lt"/>
              <a:buAutoNum type="arabicPeriod"/>
            </a:pPr>
            <a:r>
              <a:rPr lang="en-US" sz="1000"/>
              <a:t>ADDITION ( + ), SUBSTRACTION ( - )</a:t>
            </a:r>
          </a:p>
          <a:p>
            <a:pPr marL="685800" lvl="4">
              <a:buFont typeface="+mj-lt"/>
              <a:buAutoNum type="arabicPeriod"/>
            </a:pPr>
            <a:r>
              <a:rPr lang="en-US" sz="1000"/>
              <a:t>MULTIPLICATION (  * ), DIVISION ( / ), MODULUS ( % )</a:t>
            </a:r>
          </a:p>
          <a:p>
            <a:pPr marL="228600" lvl="3">
              <a:buFont typeface="+mj-lt"/>
              <a:buAutoNum type="arabicPeriod"/>
            </a:pPr>
            <a:r>
              <a:rPr lang="en-US" sz="1000"/>
              <a:t>LOGICAL OPERATORS : comparing between data or variables</a:t>
            </a:r>
          </a:p>
          <a:p>
            <a:pPr marL="685800" lvl="4">
              <a:buFont typeface="+mj-lt"/>
              <a:buAutoNum type="arabicPeriod"/>
            </a:pPr>
            <a:r>
              <a:rPr lang="en-US" sz="1000"/>
              <a:t>EQUALITY  and INEQUALITY :      ==, !=</a:t>
            </a:r>
          </a:p>
          <a:p>
            <a:pPr marL="685800" lvl="4">
              <a:buFont typeface="+mj-lt"/>
              <a:buAutoNum type="arabicPeriod"/>
            </a:pPr>
            <a:r>
              <a:rPr lang="en-US" sz="1000"/>
              <a:t>LESS THAN ( &lt; ),  GREATER THAN ( &gt; ), </a:t>
            </a:r>
          </a:p>
          <a:p>
            <a:pPr marL="685800" lvl="4">
              <a:buFont typeface="+mj-lt"/>
              <a:buAutoNum type="arabicPeriod"/>
            </a:pPr>
            <a:r>
              <a:rPr lang="en-US" sz="1000"/>
              <a:t>LESS THAN OR EQUAL ( &lt;= ), GREATER THAN OR EQUAL ( &gt;= )</a:t>
            </a:r>
          </a:p>
          <a:p>
            <a:pPr marL="685800" lvl="4">
              <a:buFont typeface="+mj-lt"/>
              <a:buAutoNum type="arabicPeriod"/>
            </a:pPr>
            <a:r>
              <a:rPr lang="en-US" sz="1000"/>
              <a:t>PRECISE EQUALITY  (equality value and type) :  ===, !==</a:t>
            </a:r>
          </a:p>
          <a:p>
            <a:pPr marL="228600" lvl="3">
              <a:buFont typeface="+mj-lt"/>
              <a:buAutoNum type="arabicPeriod"/>
            </a:pPr>
            <a:r>
              <a:rPr lang="en-US" sz="1000"/>
              <a:t>BITWISE OPERATOR : binary bit level operators</a:t>
            </a:r>
          </a:p>
          <a:p>
            <a:pPr marL="685800" lvl="4">
              <a:buFont typeface="+mj-lt"/>
              <a:buAutoNum type="arabicPeriod"/>
            </a:pPr>
            <a:r>
              <a:rPr lang="en-US" sz="1000"/>
              <a:t>AND : &amp;     : Sets each bit to 1 if both bits are 1</a:t>
            </a:r>
          </a:p>
          <a:p>
            <a:pPr marL="1143000" lvl="5">
              <a:buFont typeface="+mj-lt"/>
              <a:buAutoNum type="arabicPeriod"/>
              <a:tabLst>
                <a:tab pos="2597150" algn="l"/>
              </a:tabLst>
            </a:pPr>
            <a:r>
              <a:rPr lang="en-US" sz="1000"/>
              <a:t>     1 &amp; 1 =&gt; 1  	:	00000001 &amp; 00000001 = 00000001 = 1</a:t>
            </a:r>
          </a:p>
          <a:p>
            <a:pPr marL="1143000" lvl="5">
              <a:buFont typeface="+mj-lt"/>
              <a:buAutoNum type="arabicPeriod"/>
              <a:tabLst>
                <a:tab pos="2597150" algn="l"/>
              </a:tabLst>
            </a:pPr>
            <a:r>
              <a:rPr lang="en-US" sz="1000"/>
              <a:t>     5 &amp; 1 =&gt; 1	:   00000101 &amp; 00000001 = 00000001 =  1</a:t>
            </a:r>
          </a:p>
          <a:p>
            <a:pPr marL="685800" lvl="4">
              <a:buFont typeface="+mj-lt"/>
              <a:buAutoNum type="arabicPeriod"/>
            </a:pPr>
            <a:r>
              <a:rPr lang="en-US" sz="1000"/>
              <a:t>OR   :  |     : Sets each bit to 1 if one of two bits is 1</a:t>
            </a:r>
          </a:p>
          <a:p>
            <a:pPr marL="685800" lvl="4">
              <a:buFont typeface="+mj-lt"/>
              <a:buAutoNum type="arabicPeriod"/>
            </a:pPr>
            <a:r>
              <a:rPr lang="en-US" sz="1000"/>
              <a:t>XOR : ^   : Sets each bit to 1 if only one of two bits is 1</a:t>
            </a:r>
          </a:p>
          <a:p>
            <a:pPr marL="685800" lvl="4">
              <a:buFont typeface="+mj-lt"/>
              <a:buAutoNum type="arabicPeriod"/>
            </a:pPr>
            <a:r>
              <a:rPr lang="en-US" sz="1000"/>
              <a:t>NOT : ~  :  Inverts all the bits</a:t>
            </a:r>
          </a:p>
          <a:p>
            <a:pPr marL="685800" lvl="4">
              <a:buFont typeface="+mj-lt"/>
              <a:buAutoNum type="arabicPeriod"/>
            </a:pPr>
            <a:endParaRPr lang="en-US" sz="1000"/>
          </a:p>
        </p:txBody>
      </p:sp>
      <p:sp>
        <p:nvSpPr>
          <p:cNvPr id="4" name="Title 1">
            <a:extLst>
              <a:ext uri="{FF2B5EF4-FFF2-40B4-BE49-F238E27FC236}">
                <a16:creationId xmlns:a16="http://schemas.microsoft.com/office/drawing/2014/main" id="{10558F6C-96C5-403E-86FB-789AC7D164BB}"/>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OPERATORS and OPERATIONS</a:t>
            </a:r>
            <a:endParaRPr lang="en-ID" sz="2000"/>
          </a:p>
        </p:txBody>
      </p:sp>
      <p:sp>
        <p:nvSpPr>
          <p:cNvPr id="5" name="Content Placeholder 2">
            <a:extLst>
              <a:ext uri="{FF2B5EF4-FFF2-40B4-BE49-F238E27FC236}">
                <a16:creationId xmlns:a16="http://schemas.microsoft.com/office/drawing/2014/main" id="{E9EA9940-4814-492A-BE25-590AAB47CE0F}"/>
              </a:ext>
            </a:extLst>
          </p:cNvPr>
          <p:cNvSpPr txBox="1">
            <a:spLocks/>
          </p:cNvSpPr>
          <p:nvPr/>
        </p:nvSpPr>
        <p:spPr>
          <a:xfrm>
            <a:off x="6323888" y="4933486"/>
            <a:ext cx="5091869" cy="137587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4">
              <a:buFont typeface="+mj-lt"/>
              <a:buAutoNum type="arabicPeriod" startAt="5"/>
              <a:tabLst>
                <a:tab pos="717550" algn="l"/>
              </a:tabLst>
            </a:pPr>
            <a:r>
              <a:rPr lang="en-US" sz="1000"/>
              <a:t>ZERO FILL LEFT : &lt;&lt;     : Shifts left by pushing zeros in from the right and let the leftmost bits fall off</a:t>
            </a:r>
          </a:p>
          <a:p>
            <a:pPr marL="228600" lvl="4">
              <a:buFont typeface="+mj-lt"/>
              <a:buAutoNum type="arabicPeriod" startAt="5"/>
              <a:tabLst>
                <a:tab pos="717550" algn="l"/>
              </a:tabLst>
            </a:pPr>
            <a:r>
              <a:rPr lang="en-US" sz="1000"/>
              <a:t>ZERO FILL RIGHT   :  &gt;&gt;     : Shifts right by pushing copies of the leftmost bit in from the left, and let the rightmost bits fall off</a:t>
            </a:r>
          </a:p>
          <a:p>
            <a:pPr marL="228600" lvl="4">
              <a:buFont typeface="+mj-lt"/>
              <a:buAutoNum type="arabicPeriod" startAt="5"/>
              <a:tabLst>
                <a:tab pos="717550" algn="l"/>
              </a:tabLst>
            </a:pPr>
            <a:r>
              <a:rPr lang="en-US" sz="1000"/>
              <a:t>ZERO FILL RIGHT SHIFT : &gt;&gt;&gt;   : Shifts right by pushing zeros in from the left, and let the rightmost bits fall off</a:t>
            </a:r>
          </a:p>
          <a:p>
            <a:pPr marL="228600" lvl="4">
              <a:buFont typeface="+mj-lt"/>
              <a:buAutoNum type="arabicPeriod" startAt="5"/>
              <a:tabLst>
                <a:tab pos="717550" algn="l"/>
              </a:tabLst>
            </a:pPr>
            <a:endParaRPr lang="en-US" sz="1000"/>
          </a:p>
        </p:txBody>
      </p:sp>
    </p:spTree>
    <p:extLst>
      <p:ext uri="{BB962C8B-B14F-4D97-AF65-F5344CB8AC3E}">
        <p14:creationId xmlns:p14="http://schemas.microsoft.com/office/powerpoint/2010/main" val="1221207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OPERATIONS and OPERATORS</a:t>
            </a:r>
            <a:endParaRPr lang="en-ID"/>
          </a:p>
        </p:txBody>
      </p:sp>
      <p:sp>
        <p:nvSpPr>
          <p:cNvPr id="3" name="Content Placeholder 2">
            <a:extLst>
              <a:ext uri="{FF2B5EF4-FFF2-40B4-BE49-F238E27FC236}">
                <a16:creationId xmlns:a16="http://schemas.microsoft.com/office/drawing/2014/main" id="{8630D6C0-DA44-47A2-9E0C-A33C1E2DED35}"/>
              </a:ext>
            </a:extLst>
          </p:cNvPr>
          <p:cNvSpPr>
            <a:spLocks noGrp="1"/>
          </p:cNvSpPr>
          <p:nvPr>
            <p:ph idx="1"/>
          </p:nvPr>
        </p:nvSpPr>
        <p:spPr>
          <a:xfrm>
            <a:off x="1115568" y="2478024"/>
            <a:ext cx="7831879" cy="4162058"/>
          </a:xfrm>
        </p:spPr>
        <p:txBody>
          <a:bodyPr>
            <a:noAutofit/>
          </a:bodyPr>
          <a:lstStyle/>
          <a:p>
            <a:pPr marL="228600" lvl="3">
              <a:buFont typeface="+mj-lt"/>
              <a:buAutoNum type="arabicPeriod" startAt="5"/>
            </a:pPr>
            <a:r>
              <a:rPr lang="en-US" sz="1000"/>
              <a:t>UNARY OPERATOR :</a:t>
            </a:r>
          </a:p>
          <a:p>
            <a:pPr marL="685800" lvl="4">
              <a:buFont typeface="+mj-lt"/>
              <a:buAutoNum type="arabicPeriod"/>
            </a:pPr>
            <a:r>
              <a:rPr lang="en-US" sz="1000"/>
              <a:t>-      :  on number multiplied with -1, eq :  -X </a:t>
            </a:r>
            <a:r>
              <a:rPr lang="en-US" sz="1000">
                <a:sym typeface="Wingdings" panose="05000000000000000000" pitchFamily="2" charset="2"/>
              </a:rPr>
              <a:t> -1 * X</a:t>
            </a:r>
            <a:r>
              <a:rPr lang="en-US" sz="1000"/>
              <a:t> </a:t>
            </a:r>
          </a:p>
          <a:p>
            <a:pPr marL="685800" lvl="4">
              <a:buFont typeface="+mj-lt"/>
              <a:buAutoNum type="arabicPeriod"/>
            </a:pPr>
            <a:r>
              <a:rPr lang="en-US" sz="1000"/>
              <a:t>!  : NOT, eq :  x = true;  !x =&gt; false</a:t>
            </a:r>
          </a:p>
          <a:p>
            <a:pPr marL="228600" lvl="3">
              <a:buFont typeface="+mj-lt"/>
              <a:buAutoNum type="arabicPeriod" startAt="5"/>
            </a:pPr>
            <a:r>
              <a:rPr lang="en-US" sz="1000"/>
              <a:t>TEXT OPERATOR =&gt; CONCATENATION</a:t>
            </a:r>
          </a:p>
          <a:p>
            <a:pPr marL="457200" lvl="4" indent="0">
              <a:buNone/>
            </a:pPr>
            <a:r>
              <a:rPr lang="en-US" sz="1000"/>
              <a:t>X = “somebody is “;  Y = “eating meals”;   X+ Y  = “somebody is eating meals”</a:t>
            </a:r>
          </a:p>
          <a:p>
            <a:pPr marL="0" lvl="3" indent="0">
              <a:buNone/>
            </a:pPr>
            <a:endParaRPr lang="en-US" sz="1000"/>
          </a:p>
          <a:p>
            <a:pPr marL="0" lvl="3" indent="0">
              <a:buNone/>
            </a:pPr>
            <a:endParaRPr lang="en-US" sz="1000"/>
          </a:p>
        </p:txBody>
      </p:sp>
      <p:sp>
        <p:nvSpPr>
          <p:cNvPr id="4" name="Title 1">
            <a:extLst>
              <a:ext uri="{FF2B5EF4-FFF2-40B4-BE49-F238E27FC236}">
                <a16:creationId xmlns:a16="http://schemas.microsoft.com/office/drawing/2014/main" id="{10558F6C-96C5-403E-86FB-789AC7D164BB}"/>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OPERATORS and OPERATIONS</a:t>
            </a:r>
            <a:endParaRPr lang="en-ID" sz="2000"/>
          </a:p>
        </p:txBody>
      </p:sp>
    </p:spTree>
    <p:extLst>
      <p:ext uri="{BB962C8B-B14F-4D97-AF65-F5344CB8AC3E}">
        <p14:creationId xmlns:p14="http://schemas.microsoft.com/office/powerpoint/2010/main" val="107334776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365</TotalTime>
  <Words>4063</Words>
  <Application>Microsoft Office PowerPoint</Application>
  <PresentationFormat>Widescreen</PresentationFormat>
  <Paragraphs>613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Avenir Next LT Pro</vt:lpstr>
      <vt:lpstr>Calibri</vt:lpstr>
      <vt:lpstr>Menlo, Monaco, source-code-pro, Ubuntu Mono, DejaVu sans mono, Consolas, monospace</vt:lpstr>
      <vt:lpstr>AccentBoxVTI</vt:lpstr>
      <vt:lpstr>JAVASCRIPT PROGRAMMING FUNDAMENTALS</vt:lpstr>
      <vt:lpstr>VARIABLES, DATA, DATATYPES</vt:lpstr>
      <vt:lpstr>VARIABLES, DATA, DATATYPES</vt:lpstr>
      <vt:lpstr>VARIABLES, DATA, DATATYPES</vt:lpstr>
      <vt:lpstr>VARIABLES, DATA, DATATYPES</vt:lpstr>
      <vt:lpstr>VARIABLES, DATA, DATATYPES</vt:lpstr>
      <vt:lpstr>OPERATIONS and OPERATORS</vt:lpstr>
      <vt:lpstr>OPERATIONS and OPERATORS</vt:lpstr>
      <vt:lpstr>OPERATIONS and OPERATORS</vt:lpstr>
      <vt:lpstr>VARIABLES, DATA, DATATYPES, OPERATORS</vt:lpstr>
      <vt:lpstr>STATEMENT and BLOCKS, NESTED BLOCKS</vt:lpstr>
      <vt:lpstr>CONTROL STRUCTURES</vt:lpstr>
      <vt:lpstr>CONTROL STRUCTURES</vt:lpstr>
      <vt:lpstr>CONTROL STRUCTURES</vt:lpstr>
      <vt:lpstr>CONTROL STRUCTURES</vt:lpstr>
      <vt:lpstr>CONTROL STRUCTURES</vt:lpstr>
      <vt:lpstr>CONTROL STRUCTURES</vt:lpstr>
      <vt:lpstr>CONTROL STRUCTURES</vt:lpstr>
      <vt:lpstr>FUNCTION / METHOD</vt:lpstr>
      <vt:lpstr>FUNCTION / METHOD</vt:lpstr>
      <vt:lpstr>ADVANCE DATA TYPES</vt:lpstr>
      <vt:lpstr>ADVANCE DATA TYPES</vt:lpstr>
      <vt:lpstr>FUNCTION / METHOD</vt:lpstr>
      <vt:lpstr>OBJECT ORIENTED PROGRAMMING</vt:lpstr>
      <vt:lpstr>OBJECT ORIENTED PROGRAMMING</vt:lpstr>
      <vt:lpstr>FUNCTION / METHOD</vt:lpstr>
      <vt:lpstr>OBJECT ORIENTED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PROGRAMMING FUNDAMENTALS</dc:title>
  <dc:creator>irfansjah antemas</dc:creator>
  <cp:lastModifiedBy>irfansjah antemas</cp:lastModifiedBy>
  <cp:revision>30</cp:revision>
  <dcterms:created xsi:type="dcterms:W3CDTF">2020-11-13T06:18:44Z</dcterms:created>
  <dcterms:modified xsi:type="dcterms:W3CDTF">2020-11-14T06:00:56Z</dcterms:modified>
</cp:coreProperties>
</file>