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274955" y="-3175"/>
            <a:ext cx="2105025" cy="68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379980" y="467995"/>
            <a:ext cx="9568815" cy="1998980"/>
          </a:xfrm>
        </p:spPr>
        <p:txBody>
          <a:bodyPr/>
          <a:p>
            <a:pPr algn="r"/>
            <a:r>
              <a:rPr lang="en-US" sz="4800" b="1"/>
              <a:t>FULL STACK DEVELOPMENT</a:t>
            </a:r>
            <a:br>
              <a:rPr lang="en-US" sz="4800" b="1"/>
            </a:br>
            <a:r>
              <a:rPr lang="en-US" sz="4800" b="1"/>
              <a:t>COURSE</a:t>
            </a:r>
            <a:endParaRPr lang="en-US" sz="4800" b="1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804795" y="4788218"/>
            <a:ext cx="9144000" cy="1655762"/>
          </a:xfrm>
        </p:spPr>
        <p:txBody>
          <a:bodyPr/>
          <a:p>
            <a:pPr algn="r"/>
            <a:r>
              <a:rPr lang="en-US" sz="1800"/>
              <a:t>IRFANSJAH</a:t>
            </a:r>
            <a:endParaRPr lang="en-US" sz="1800"/>
          </a:p>
          <a:p>
            <a:pPr algn="r"/>
            <a:r>
              <a:rPr lang="en-US" sz="1800"/>
              <a:t>irfansjah@gmail.com</a:t>
            </a:r>
            <a:endParaRPr lang="en-US" sz="1800"/>
          </a:p>
          <a:p>
            <a:pPr algn="r"/>
            <a:r>
              <a:rPr lang="en-US" sz="1800"/>
              <a:t>081293728732</a:t>
            </a:r>
            <a:endParaRPr lang="en-US" sz="1800"/>
          </a:p>
        </p:txBody>
      </p:sp>
      <p:sp>
        <p:nvSpPr>
          <p:cNvPr id="9" name="Title 6"/>
          <p:cNvSpPr>
            <a:spLocks noGrp="1"/>
          </p:cNvSpPr>
          <p:nvPr/>
        </p:nvSpPr>
        <p:spPr>
          <a:xfrm>
            <a:off x="2477770" y="2466975"/>
            <a:ext cx="9568815" cy="614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/>
              <a:t>DAY 07</a:t>
            </a:r>
            <a:endParaRPr 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>
                <a:sym typeface="+mn-ea"/>
              </a:rPr>
              <a:t>XML</a:t>
            </a:r>
            <a:endParaRPr lang="en-US" b="1"/>
          </a:p>
        </p:txBody>
      </p:sp>
      <p:sp>
        <p:nvSpPr>
          <p:cNvPr id="6" name="Rounded Rectangle 5"/>
          <p:cNvSpPr/>
          <p:nvPr/>
        </p:nvSpPr>
        <p:spPr>
          <a:xfrm>
            <a:off x="126365" y="15049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accent2">
                    <a:lumMod val="50000"/>
                  </a:schemeClr>
                </a:solidFill>
                <a:sym typeface="+mn-ea"/>
              </a:rPr>
              <a:t>XML - EXTENSIBLE MARKUP LANGUAGE</a:t>
            </a:r>
            <a:endParaRPr lang="en-US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6365" y="684530"/>
            <a:ext cx="96774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XML : is a text based format for data representation</a:t>
            </a:r>
            <a:endParaRPr lang="en-US"/>
          </a:p>
          <a:p>
            <a:r>
              <a:rPr lang="en-US"/>
              <a:t>XML : Basic Rules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XML Syntax are represented with name tag using </a:t>
            </a:r>
            <a:r>
              <a:rPr lang="en-US" b="1"/>
              <a:t>&lt;tagname&gt;</a:t>
            </a:r>
            <a:r>
              <a:rPr lang="en-US"/>
              <a:t>[content]</a:t>
            </a:r>
            <a:r>
              <a:rPr lang="en-US" b="1"/>
              <a:t>&lt;/tagname&gt;</a:t>
            </a:r>
            <a:endParaRPr lang="en-US" b="1"/>
          </a:p>
          <a:p>
            <a:pPr marL="800100" lvl="1" indent="-342900">
              <a:buAutoNum type="arabicPeriod"/>
            </a:pPr>
            <a:r>
              <a:rPr lang="en-US"/>
              <a:t>XML Elements are represented as A Tree Structure</a:t>
            </a:r>
            <a:endParaRPr lang="en-US"/>
          </a:p>
          <a:p>
            <a:pPr lvl="2" indent="0">
              <a:buNone/>
            </a:pPr>
            <a:r>
              <a:rPr lang="en-US" b="1"/>
              <a:t>&lt;tag ,,,,&gt;</a:t>
            </a:r>
            <a:endParaRPr lang="en-US" b="1"/>
          </a:p>
          <a:p>
            <a:pPr lvl="2" indent="0">
              <a:buNone/>
            </a:pPr>
            <a:r>
              <a:rPr lang="en-US" b="1"/>
              <a:t>	&lt;childrentag&gt;</a:t>
            </a:r>
            <a:endParaRPr lang="en-US" b="1"/>
          </a:p>
          <a:p>
            <a:pPr lvl="2" indent="0">
              <a:buNone/>
            </a:pPr>
            <a:r>
              <a:rPr lang="en-US" b="1"/>
              <a:t>	&lt;/childrentag&gt;</a:t>
            </a:r>
            <a:endParaRPr lang="en-US" b="1"/>
          </a:p>
          <a:p>
            <a:pPr lvl="2" indent="0">
              <a:buNone/>
            </a:pPr>
            <a:r>
              <a:rPr lang="en-US" b="1"/>
              <a:t>&lt;/tag&gt;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XML tag sometimes have some properties commonly name as </a:t>
            </a:r>
            <a:r>
              <a:rPr lang="en-US" b="1"/>
              <a:t>attributes</a:t>
            </a:r>
            <a:r>
              <a:rPr lang="en-US"/>
              <a:t> defined in </a:t>
            </a:r>
            <a:endParaRPr lang="en-US"/>
          </a:p>
          <a:p>
            <a:pPr lvl="2" indent="0">
              <a:buNone/>
            </a:pPr>
            <a:r>
              <a:rPr lang="en-US" b="1"/>
              <a:t>&lt;tagname</a:t>
            </a:r>
            <a:r>
              <a:rPr lang="en-US" b="1">
                <a:sym typeface="+mn-ea"/>
              </a:rPr>
              <a:t>   </a:t>
            </a:r>
            <a:endParaRPr lang="en-US" b="1">
              <a:sym typeface="+mn-ea"/>
            </a:endParaRPr>
          </a:p>
          <a:p>
            <a:pPr lvl="2" indent="0">
              <a:buNone/>
            </a:pPr>
            <a:r>
              <a:rPr lang="en-US" b="1">
                <a:sym typeface="+mn-ea"/>
              </a:rPr>
              <a:t>	[attributename=attributevalues]   </a:t>
            </a:r>
            <a:endParaRPr lang="en-US" b="1">
              <a:sym typeface="+mn-ea"/>
            </a:endParaRPr>
          </a:p>
          <a:p>
            <a:pPr lvl="2" indent="0">
              <a:buNone/>
            </a:pPr>
            <a:r>
              <a:rPr lang="en-US" b="1">
                <a:sym typeface="+mn-ea"/>
              </a:rPr>
              <a:t>	[attributename=attributevalues]   </a:t>
            </a:r>
            <a:endParaRPr lang="en-US" b="1">
              <a:sym typeface="+mn-ea"/>
            </a:endParaRPr>
          </a:p>
          <a:p>
            <a:pPr lvl="2" indent="0">
              <a:buNone/>
            </a:pPr>
            <a:r>
              <a:rPr lang="en-US" b="1">
                <a:sym typeface="+mn-ea"/>
              </a:rPr>
              <a:t>	[attributename=attributevalues]</a:t>
            </a:r>
            <a:endParaRPr lang="en-US" b="1">
              <a:sym typeface="+mn-ea"/>
            </a:endParaRPr>
          </a:p>
          <a:p>
            <a:pPr lvl="2" indent="0">
              <a:buNone/>
            </a:pPr>
            <a:r>
              <a:rPr lang="en-US" b="1"/>
              <a:t>&gt;</a:t>
            </a:r>
            <a:endParaRPr lang="en-US" b="1"/>
          </a:p>
          <a:p>
            <a:pPr lvl="2" indent="0">
              <a:buNone/>
            </a:pPr>
            <a:r>
              <a:rPr lang="en-US" b="1"/>
              <a:t>	[xmlelements|xmlchildren] </a:t>
            </a:r>
            <a:endParaRPr lang="en-US" b="1"/>
          </a:p>
          <a:p>
            <a:pPr lvl="2" indent="0">
              <a:buNone/>
            </a:pPr>
            <a:r>
              <a:rPr lang="en-US" b="1"/>
              <a:t>&lt;/tagname&gt;      </a:t>
            </a:r>
            <a:r>
              <a:rPr lang="en-US"/>
              <a:t>//--&gt; closing tag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Sometimes when only one line with no children we can use</a:t>
            </a:r>
            <a:endParaRPr lang="en-US"/>
          </a:p>
          <a:p>
            <a:pPr lvl="2" indent="0">
              <a:buNone/>
            </a:pP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&lt;tagname </a:t>
            </a:r>
            <a:r>
              <a:rPr lang="en-US" b="1">
                <a:sym typeface="+mn-ea"/>
              </a:rPr>
              <a:t>[attributename=attributevalues] [attributename=attributevalues] </a:t>
            </a: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/&gt;</a:t>
            </a:r>
            <a:endParaRPr lang="en-US" b="1"/>
          </a:p>
          <a:p>
            <a:pPr lvl="1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>
                <a:sym typeface="+mn-ea"/>
              </a:rPr>
              <a:t>XML</a:t>
            </a:r>
            <a:endParaRPr lang="en-US" b="1"/>
          </a:p>
        </p:txBody>
      </p:sp>
      <p:sp>
        <p:nvSpPr>
          <p:cNvPr id="6" name="Rounded Rectangle 5"/>
          <p:cNvSpPr/>
          <p:nvPr/>
        </p:nvSpPr>
        <p:spPr>
          <a:xfrm>
            <a:off x="126365" y="15049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accent2">
                    <a:lumMod val="50000"/>
                  </a:schemeClr>
                </a:solidFill>
                <a:sym typeface="+mn-ea"/>
              </a:rPr>
              <a:t>XML - EXTENSIBLE MARKUP LANGUAGE</a:t>
            </a:r>
            <a:endParaRPr lang="en-US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6365" y="684530"/>
            <a:ext cx="96774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>
              <a:buAutoNum type="arabicPeriod"/>
            </a:pPr>
            <a:r>
              <a:rPr lang="en-US"/>
              <a:t> </a:t>
            </a:r>
            <a:r>
              <a:rPr lang="en-US" b="1"/>
              <a:t>ID </a:t>
            </a:r>
            <a:r>
              <a:rPr lang="en-US"/>
              <a:t> is a specia attributes which define specific xml elements</a:t>
            </a:r>
            <a:endParaRPr lang="en-US" b="1"/>
          </a:p>
          <a:p>
            <a:pPr marL="800100" lvl="1" indent="-342900">
              <a:buAutoNum type="arabicPeriod"/>
            </a:pPr>
            <a:r>
              <a:rPr lang="en-US"/>
              <a:t>XML Elements are represented as A Tree Structure</a:t>
            </a:r>
            <a:endParaRPr lang="en-US"/>
          </a:p>
          <a:p>
            <a:pPr lvl="2" indent="0">
              <a:buNone/>
            </a:pPr>
            <a:r>
              <a:rPr lang="en-US" b="1"/>
              <a:t>&lt;tag ,,,,&gt;</a:t>
            </a:r>
            <a:endParaRPr lang="en-US" b="1"/>
          </a:p>
          <a:p>
            <a:pPr lvl="2" indent="0">
              <a:buNone/>
            </a:pPr>
            <a:r>
              <a:rPr lang="en-US" b="1"/>
              <a:t>	&lt;childrentag&gt;</a:t>
            </a:r>
            <a:endParaRPr lang="en-US" b="1"/>
          </a:p>
          <a:p>
            <a:pPr lvl="2" indent="0">
              <a:buNone/>
            </a:pPr>
            <a:r>
              <a:rPr lang="en-US" b="1"/>
              <a:t>	&lt;/childrentag&gt;</a:t>
            </a:r>
            <a:endParaRPr lang="en-US" b="1"/>
          </a:p>
          <a:p>
            <a:pPr lvl="2" indent="0">
              <a:buNone/>
            </a:pPr>
            <a:r>
              <a:rPr lang="en-US" b="1"/>
              <a:t>&lt;/tag&gt;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XML tag sometimes have some properties commonly name as </a:t>
            </a:r>
            <a:r>
              <a:rPr lang="en-US" b="1"/>
              <a:t>attributes</a:t>
            </a:r>
            <a:r>
              <a:rPr lang="en-US"/>
              <a:t> defined in </a:t>
            </a:r>
            <a:endParaRPr lang="en-US"/>
          </a:p>
          <a:p>
            <a:pPr lvl="2" indent="0">
              <a:buNone/>
            </a:pPr>
            <a:r>
              <a:rPr lang="en-US" b="1"/>
              <a:t>&lt;tagname</a:t>
            </a:r>
            <a:r>
              <a:rPr lang="en-US" b="1">
                <a:sym typeface="+mn-ea"/>
              </a:rPr>
              <a:t>   </a:t>
            </a:r>
            <a:endParaRPr lang="en-US" b="1">
              <a:sym typeface="+mn-ea"/>
            </a:endParaRPr>
          </a:p>
          <a:p>
            <a:pPr lvl="2" indent="0">
              <a:buNone/>
            </a:pPr>
            <a:r>
              <a:rPr lang="en-US" b="1">
                <a:sym typeface="+mn-ea"/>
              </a:rPr>
              <a:t>	[attributename=attributevalues]   </a:t>
            </a:r>
            <a:endParaRPr lang="en-US" b="1">
              <a:sym typeface="+mn-ea"/>
            </a:endParaRPr>
          </a:p>
          <a:p>
            <a:pPr lvl="2" indent="0">
              <a:buNone/>
            </a:pPr>
            <a:r>
              <a:rPr lang="en-US" b="1">
                <a:sym typeface="+mn-ea"/>
              </a:rPr>
              <a:t>	[attributename=attributevalues]   </a:t>
            </a:r>
            <a:endParaRPr lang="en-US" b="1">
              <a:sym typeface="+mn-ea"/>
            </a:endParaRPr>
          </a:p>
          <a:p>
            <a:pPr lvl="2" indent="0">
              <a:buNone/>
            </a:pPr>
            <a:r>
              <a:rPr lang="en-US" b="1">
                <a:sym typeface="+mn-ea"/>
              </a:rPr>
              <a:t>	[attributename=attributevalues]</a:t>
            </a:r>
            <a:endParaRPr lang="en-US" b="1">
              <a:sym typeface="+mn-ea"/>
            </a:endParaRPr>
          </a:p>
          <a:p>
            <a:pPr lvl="2" indent="0">
              <a:buNone/>
            </a:pPr>
            <a:r>
              <a:rPr lang="en-US" b="1"/>
              <a:t>&gt;</a:t>
            </a:r>
            <a:endParaRPr lang="en-US" b="1"/>
          </a:p>
          <a:p>
            <a:pPr lvl="2" indent="0">
              <a:buNone/>
            </a:pPr>
            <a:r>
              <a:rPr lang="en-US" b="1"/>
              <a:t>	[xmlelements|xmlchildren] </a:t>
            </a:r>
            <a:endParaRPr lang="en-US" b="1"/>
          </a:p>
          <a:p>
            <a:pPr lvl="2" indent="0">
              <a:buNone/>
            </a:pPr>
            <a:r>
              <a:rPr lang="en-US" b="1"/>
              <a:t>&lt;/tagname&gt;      </a:t>
            </a:r>
            <a:r>
              <a:rPr lang="en-US"/>
              <a:t>//--&gt; closing tag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/>
              <a:t>Sometimes when only one line with no children we can use</a:t>
            </a:r>
            <a:endParaRPr lang="en-US"/>
          </a:p>
          <a:p>
            <a:pPr lvl="2" indent="0">
              <a:buNone/>
            </a:pP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&lt;tagname </a:t>
            </a:r>
            <a:r>
              <a:rPr lang="en-US" b="1">
                <a:sym typeface="+mn-ea"/>
              </a:rPr>
              <a:t>[attributename=attributevalues] [attributename=attributevalues] </a:t>
            </a: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/&gt;</a:t>
            </a:r>
            <a:endParaRPr lang="en-US" b="1"/>
          </a:p>
          <a:p>
            <a:pPr lvl="1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>
                <a:sym typeface="+mn-ea"/>
              </a:rPr>
              <a:t>XML - Example</a:t>
            </a:r>
            <a:endParaRPr lang="en-US" b="1"/>
          </a:p>
        </p:txBody>
      </p:sp>
      <p:sp>
        <p:nvSpPr>
          <p:cNvPr id="6" name="Rounded Rectangle 5"/>
          <p:cNvSpPr/>
          <p:nvPr/>
        </p:nvSpPr>
        <p:spPr>
          <a:xfrm>
            <a:off x="126365" y="15049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accent2">
                    <a:lumMod val="50000"/>
                  </a:schemeClr>
                </a:solidFill>
                <a:sym typeface="+mn-ea"/>
              </a:rPr>
              <a:t>XML - DOCUMENT STRUCTURE</a:t>
            </a:r>
            <a:endParaRPr lang="en-US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6365" y="684530"/>
            <a:ext cx="1162240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None/>
            </a:pPr>
            <a:r>
              <a:rPr lang="en-US" sz="1600" b="1"/>
              <a:t>&lt;?xml version="1.0" encoding="utf-8"?&gt;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&lt;wb:countries 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page="1" 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pages="1" 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per_page="50" 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total="1" 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xmlns:wb="http://www.worldbank.org"&gt;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&lt;wb:country id="BRA"&gt;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  	&lt;wb:iso2Code&gt;BR&lt;/wb:iso2Code&gt;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  	&lt;wb:name&gt;Brazil&lt;/wb:name&gt;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  	&lt;wb:region id="LCN" iso2code="ZJ"&gt;Latin America &amp;amp; Caribbean &lt;/wb:region&gt;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  	&lt;wb:adminregion id="LAC" iso2code="XJ"&gt;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		Latin America &amp;amp; Caribbean (excluding high income)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	&lt;/wb:adminregion&gt;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  	&lt;wb:incomeLevel id="UMC" iso2code="XT"&gt;Upper middle income&lt;/wb:incomeLevel&gt;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  	&lt;wb:lendingType id="IBD" iso2code="XF"&gt;IBRD&lt;/wb:lendingType&gt;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  	&lt;wb:capitalCity&gt;Brasilia&lt;/wb:capitalCity&gt;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  	&lt;wb:longitude&gt;-47.9292&lt;/wb:longitude&gt;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  	&lt;wb:latitude&gt;-15.7801&lt;/wb:latitude&gt;</a:t>
            </a:r>
            <a:endParaRPr lang="en-US" sz="1600" b="1"/>
          </a:p>
          <a:p>
            <a:pPr lvl="3" indent="0">
              <a:buNone/>
            </a:pPr>
            <a:r>
              <a:rPr lang="en-US" sz="1600" b="1"/>
              <a:t>  &lt;/wb:country&gt;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&lt;/wb:countries&gt;</a:t>
            </a:r>
            <a:endParaRPr lang="en-US"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>
                <a:sym typeface="+mn-ea"/>
              </a:rPr>
              <a:t>XML in JSON - Example</a:t>
            </a:r>
            <a:endParaRPr lang="en-US" b="1"/>
          </a:p>
        </p:txBody>
      </p:sp>
      <p:sp>
        <p:nvSpPr>
          <p:cNvPr id="6" name="Rounded Rectangle 5"/>
          <p:cNvSpPr/>
          <p:nvPr/>
        </p:nvSpPr>
        <p:spPr>
          <a:xfrm>
            <a:off x="126365" y="15049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accent2">
                    <a:lumMod val="50000"/>
                  </a:schemeClr>
                </a:solidFill>
                <a:sym typeface="+mn-ea"/>
              </a:rPr>
              <a:t>XML - DOCUMENT STRUCTURE</a:t>
            </a:r>
            <a:endParaRPr lang="en-US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07975" y="684530"/>
            <a:ext cx="101828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None/>
            </a:pPr>
            <a:r>
              <a:rPr lang="en-US" sz="1600" b="1"/>
              <a:t>[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{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"page":1,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"pages":1,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"per_page":"50",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"total":1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},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[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{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"id":"BRA",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"iso2Code":"BR",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"name":"Brazil",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"region":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{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"id":"LCN",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"iso2code":"ZJ",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"value":"Latin America &amp; Caribbean "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},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"adminregion":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{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"id":"LAC",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</a:t>
            </a:r>
            <a:endParaRPr lang="en-US"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6365" y="15049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accent2">
                    <a:lumMod val="50000"/>
                  </a:schemeClr>
                </a:solidFill>
                <a:sym typeface="+mn-ea"/>
              </a:rPr>
              <a:t>XML - DOCUMENT STRUCTURE</a:t>
            </a:r>
            <a:endParaRPr lang="en-US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7975" y="684530"/>
            <a:ext cx="112445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None/>
            </a:pPr>
            <a:r>
              <a:rPr lang="en-US" sz="1600" b="1"/>
              <a:t>				"iso2code":"XJ",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"value":"Latin America &amp; Caribbean (excluding high income)"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},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"incomeLevel":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{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"id":"UMC",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"iso2code":"XT",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"value":"Upper middle income"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},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"lendingType":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{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"id":"IBD",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"iso2code":"XF",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	"value":"IBRD"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	},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"capitalCity":"Brasilia",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"longitude":"-47.9292",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	"latitude":"-15.7801"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	}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]</a:t>
            </a:r>
            <a:endParaRPr lang="en-US" sz="1600" b="1"/>
          </a:p>
          <a:p>
            <a:pPr lvl="1" indent="0">
              <a:buNone/>
            </a:pPr>
            <a:r>
              <a:rPr lang="en-US" sz="1600" b="1"/>
              <a:t>]</a:t>
            </a:r>
            <a:endParaRPr lang="en-US" sz="1600" b="1"/>
          </a:p>
        </p:txBody>
      </p:sp>
      <p:sp>
        <p:nvSpPr>
          <p:cNvPr id="3" name="Rounded Rectangle 2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>
                <a:sym typeface="+mn-ea"/>
              </a:rPr>
              <a:t>XML in JSON - Example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6365" y="15049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accent2">
                    <a:lumMod val="50000"/>
                  </a:schemeClr>
                </a:solidFill>
                <a:sym typeface="+mn-ea"/>
              </a:rPr>
              <a:t>XML - DOCUMENT STRUCTURE</a:t>
            </a:r>
            <a:endParaRPr lang="en-US" b="1">
              <a:solidFill>
                <a:schemeClr val="accent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>
                <a:sym typeface="+mn-ea"/>
              </a:rPr>
              <a:t>XML DOCUMENT STRUCTURE</a:t>
            </a:r>
            <a:endParaRPr lang="en-US" b="1"/>
          </a:p>
        </p:txBody>
      </p:sp>
      <p:sp>
        <p:nvSpPr>
          <p:cNvPr id="4" name="Rectangles 3"/>
          <p:cNvSpPr/>
          <p:nvPr/>
        </p:nvSpPr>
        <p:spPr>
          <a:xfrm>
            <a:off x="325120" y="889000"/>
            <a:ext cx="4376420" cy="498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05460" y="1069340"/>
            <a:ext cx="4033520" cy="4864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XML:HEADER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05460" y="1790065"/>
            <a:ext cx="4033520" cy="38176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XML:BODY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83285" y="2258060"/>
            <a:ext cx="3277870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XML:DATA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83285" y="2979420"/>
            <a:ext cx="3277870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XML:DATA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883285" y="3627755"/>
            <a:ext cx="3277870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XML:DATA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876165" y="889000"/>
            <a:ext cx="70256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SOMETIMES WE CALL IT </a:t>
            </a:r>
            <a:r>
              <a:rPr lang="en-US" b="1"/>
              <a:t>DOM (DOCUMENT OBJECT MODEL</a:t>
            </a:r>
            <a:endParaRPr lang="en-US" b="1"/>
          </a:p>
          <a:p>
            <a:endParaRPr lang="en-US" b="1"/>
          </a:p>
          <a:p>
            <a:r>
              <a:rPr lang="en-US" b="1"/>
              <a:t>DOM </a:t>
            </a:r>
            <a:r>
              <a:rPr lang="en-US"/>
              <a:t> always like a tree structure which every elements sometime </a:t>
            </a:r>
            <a:endParaRPr lang="en-US"/>
          </a:p>
          <a:p>
            <a:r>
              <a:rPr lang="en-US" b="1"/>
              <a:t>parent</a:t>
            </a:r>
            <a:r>
              <a:rPr lang="en-US"/>
              <a:t> and has </a:t>
            </a:r>
            <a:r>
              <a:rPr lang="en-US" b="1"/>
              <a:t>children</a:t>
            </a:r>
            <a:endParaRPr lang="en-US" b="1"/>
          </a:p>
          <a:p>
            <a:endParaRPr lang="en-US" b="1"/>
          </a:p>
          <a:p>
            <a:r>
              <a:rPr lang="en-US"/>
              <a:t>When an element has the same level on its tree with other elements we call it as </a:t>
            </a:r>
            <a:r>
              <a:rPr lang="en-US" b="1"/>
              <a:t>siblings.</a:t>
            </a:r>
            <a:endParaRPr lang="en-US" b="1"/>
          </a:p>
          <a:p>
            <a:endParaRPr lang="en-US" b="1"/>
          </a:p>
          <a:p>
            <a:r>
              <a:rPr lang="en-US"/>
              <a:t>navigating between one element to another element commonly using </a:t>
            </a:r>
            <a:r>
              <a:rPr lang="en-US" b="1"/>
              <a:t>path system (remember our previous lesson about navigating between folder)</a:t>
            </a:r>
            <a:endParaRPr lang="en-US" b="1"/>
          </a:p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3197</Words>
  <Application>WPS Presentation</Application>
  <PresentationFormat>Widescreen</PresentationFormat>
  <Paragraphs>157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Arial Bold</vt:lpstr>
      <vt:lpstr>Office Theme</vt:lpstr>
      <vt:lpstr>FULL STACK DEVELOPMENT 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COURSE</dc:title>
  <dc:creator>mac</dc:creator>
  <cp:lastModifiedBy>mac</cp:lastModifiedBy>
  <cp:revision>1</cp:revision>
  <dcterms:created xsi:type="dcterms:W3CDTF">2020-11-17T09:08:25Z</dcterms:created>
  <dcterms:modified xsi:type="dcterms:W3CDTF">2020-11-17T09:08:25Z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1033-2.6.0.4284</vt:lpwstr>
  </property>
</Properties>
</file>