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2" r:id="rId5"/>
    <p:sldId id="263" r:id="rId6"/>
    <p:sldId id="261" r:id="rId7"/>
    <p:sldId id="266" r:id="rId8"/>
    <p:sldId id="267" r:id="rId9"/>
    <p:sldId id="268" r:id="rId10"/>
    <p:sldId id="259" r:id="rId11"/>
    <p:sldId id="257" r:id="rId12"/>
    <p:sldId id="269" r:id="rId13"/>
    <p:sldId id="265" r:id="rId14"/>
    <p:sldId id="270" r:id="rId15"/>
    <p:sldId id="271" r:id="rId16"/>
    <p:sldId id="272" r:id="rId17"/>
    <p:sldId id="273" r:id="rId1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274955" y="-3175"/>
            <a:ext cx="2105025" cy="68319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itle 6"/>
          <p:cNvSpPr>
            <a:spLocks noGrp="1"/>
          </p:cNvSpPr>
          <p:nvPr>
            <p:ph type="ctrTitle"/>
          </p:nvPr>
        </p:nvSpPr>
        <p:spPr>
          <a:xfrm>
            <a:off x="2379980" y="467995"/>
            <a:ext cx="9568815" cy="1998980"/>
          </a:xfrm>
        </p:spPr>
        <p:txBody>
          <a:bodyPr/>
          <a:p>
            <a:pPr algn="r"/>
            <a:r>
              <a:rPr lang="en-US" sz="4800" b="1"/>
              <a:t>FULL STACK DEVELOPMENT</a:t>
            </a:r>
            <a:br>
              <a:rPr lang="en-US" sz="4800" b="1"/>
            </a:br>
            <a:r>
              <a:rPr lang="en-US" sz="4800" b="1"/>
              <a:t>COURSE</a:t>
            </a:r>
            <a:endParaRPr lang="en-US" sz="4800" b="1"/>
          </a:p>
        </p:txBody>
      </p:sp>
      <p:sp>
        <p:nvSpPr>
          <p:cNvPr id="8" name="Subtitle 7"/>
          <p:cNvSpPr>
            <a:spLocks noGrp="1"/>
          </p:cNvSpPr>
          <p:nvPr>
            <p:ph type="subTitle" idx="1"/>
          </p:nvPr>
        </p:nvSpPr>
        <p:spPr>
          <a:xfrm>
            <a:off x="2804795" y="4788218"/>
            <a:ext cx="9144000" cy="1655762"/>
          </a:xfrm>
        </p:spPr>
        <p:txBody>
          <a:bodyPr/>
          <a:p>
            <a:pPr algn="r"/>
            <a:r>
              <a:rPr lang="en-US" sz="1800"/>
              <a:t>IRFANSJAH</a:t>
            </a:r>
            <a:endParaRPr lang="en-US" sz="1800"/>
          </a:p>
          <a:p>
            <a:pPr algn="r"/>
            <a:r>
              <a:rPr lang="en-US" sz="1800"/>
              <a:t>irfansjah@gmail.com</a:t>
            </a:r>
            <a:endParaRPr lang="en-US" sz="1800"/>
          </a:p>
          <a:p>
            <a:pPr algn="r"/>
            <a:r>
              <a:rPr lang="en-US" sz="1800"/>
              <a:t>081293728732</a:t>
            </a:r>
            <a:endParaRPr lang="en-US" sz="1800"/>
          </a:p>
        </p:txBody>
      </p:sp>
      <p:sp>
        <p:nvSpPr>
          <p:cNvPr id="9" name="Title 6"/>
          <p:cNvSpPr>
            <a:spLocks noGrp="1"/>
          </p:cNvSpPr>
          <p:nvPr/>
        </p:nvSpPr>
        <p:spPr>
          <a:xfrm>
            <a:off x="2477770" y="2466975"/>
            <a:ext cx="9568815" cy="614045"/>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800" b="1"/>
              <a:t>DAY 01</a:t>
            </a:r>
            <a:endParaRPr lang="en-US" sz="2800"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691495" cy="1325880"/>
          </a:xfrm>
        </p:spPr>
        <p:txBody>
          <a:bodyPr>
            <a:noAutofit/>
          </a:bodyPr>
          <a:p>
            <a:r>
              <a:rPr lang="en-US" sz="2400" b="1"/>
              <a:t>STACK ? </a:t>
            </a:r>
            <a:br>
              <a:rPr lang="en-US" sz="2400"/>
            </a:br>
            <a:r>
              <a:rPr lang="en-US" sz="2400" b="1"/>
              <a:t>A tech stack</a:t>
            </a:r>
            <a:r>
              <a:rPr lang="en-US" sz="2400"/>
              <a:t> is the complete set of technologies a company uses to build an application. Typically, a stack includes one or more programming languages, libraries, servers, databases, frameworks, and developer tools.</a:t>
            </a:r>
            <a:endParaRPr lang="en-US" sz="2400"/>
          </a:p>
        </p:txBody>
      </p:sp>
      <p:sp>
        <p:nvSpPr>
          <p:cNvPr id="3" name="Content Placeholder 2"/>
          <p:cNvSpPr>
            <a:spLocks noGrp="1"/>
          </p:cNvSpPr>
          <p:nvPr>
            <p:ph idx="1"/>
          </p:nvPr>
        </p:nvSpPr>
        <p:spPr>
          <a:xfrm>
            <a:off x="838200" y="1825625"/>
            <a:ext cx="4493895" cy="4351655"/>
          </a:xfrm>
        </p:spPr>
        <p:txBody>
          <a:bodyPr>
            <a:normAutofit fontScale="60000"/>
          </a:bodyPr>
          <a:p>
            <a:pPr marL="0" indent="0">
              <a:buNone/>
            </a:pPr>
            <a:r>
              <a:rPr lang="en-US" b="1"/>
              <a:t>Pinterest’s tech stack consists of:</a:t>
            </a:r>
            <a:endParaRPr lang="en-US"/>
          </a:p>
          <a:p>
            <a:r>
              <a:rPr lang="en-US"/>
              <a:t>HTML, CSS, and JavaScript</a:t>
            </a:r>
            <a:endParaRPr lang="en-US"/>
          </a:p>
          <a:p>
            <a:r>
              <a:rPr lang="en-US"/>
              <a:t>Python</a:t>
            </a:r>
            <a:endParaRPr lang="en-US"/>
          </a:p>
          <a:p>
            <a:r>
              <a:rPr lang="en-US"/>
              <a:t>Java</a:t>
            </a:r>
            <a:endParaRPr lang="en-US"/>
          </a:p>
          <a:p>
            <a:r>
              <a:rPr lang="en-US"/>
              <a:t>Go</a:t>
            </a:r>
            <a:endParaRPr lang="en-US"/>
          </a:p>
          <a:p>
            <a:r>
              <a:rPr lang="en-US"/>
              <a:t>Django</a:t>
            </a:r>
            <a:endParaRPr lang="en-US"/>
          </a:p>
          <a:p>
            <a:r>
              <a:rPr lang="en-US"/>
              <a:t>React</a:t>
            </a:r>
            <a:endParaRPr lang="en-US"/>
          </a:p>
          <a:p>
            <a:r>
              <a:rPr lang="en-US"/>
              <a:t>Backbone</a:t>
            </a:r>
            <a:endParaRPr lang="en-US"/>
          </a:p>
          <a:p>
            <a:r>
              <a:rPr lang="en-US"/>
              <a:t>Redis</a:t>
            </a:r>
            <a:endParaRPr lang="en-US"/>
          </a:p>
          <a:p>
            <a:r>
              <a:rPr lang="en-US"/>
              <a:t>MySQL</a:t>
            </a:r>
            <a:endParaRPr lang="en-US"/>
          </a:p>
          <a:p>
            <a:r>
              <a:rPr lang="en-US"/>
              <a:t>nginx</a:t>
            </a:r>
            <a:endParaRPr lang="en-US"/>
          </a:p>
        </p:txBody>
      </p:sp>
      <p:sp>
        <p:nvSpPr>
          <p:cNvPr id="4" name="Content Placeholder 2"/>
          <p:cNvSpPr>
            <a:spLocks noGrp="1"/>
          </p:cNvSpPr>
          <p:nvPr/>
        </p:nvSpPr>
        <p:spPr>
          <a:xfrm>
            <a:off x="5678170" y="1929130"/>
            <a:ext cx="4493895" cy="4351655"/>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b="1"/>
              <a:t>Uber’s tech stack includes:</a:t>
            </a:r>
            <a:endParaRPr lang="en-US"/>
          </a:p>
          <a:p>
            <a:r>
              <a:rPr lang="en-US"/>
              <a:t>HTML, CSS, and JavaScript</a:t>
            </a:r>
            <a:endParaRPr lang="en-US"/>
          </a:p>
          <a:p>
            <a:r>
              <a:rPr lang="en-US"/>
              <a:t>React</a:t>
            </a:r>
            <a:endParaRPr lang="en-US"/>
          </a:p>
          <a:p>
            <a:r>
              <a:rPr lang="en-US"/>
              <a:t>jQuery</a:t>
            </a:r>
            <a:endParaRPr lang="en-US"/>
          </a:p>
          <a:p>
            <a:r>
              <a:rPr lang="en-US"/>
              <a:t>Node.js</a:t>
            </a:r>
            <a:endParaRPr lang="en-US"/>
          </a:p>
          <a:p>
            <a:r>
              <a:rPr lang="en-US"/>
              <a:t>Python</a:t>
            </a:r>
            <a:endParaRPr lang="en-US"/>
          </a:p>
          <a:p>
            <a:r>
              <a:rPr lang="en-US"/>
              <a:t>PostgreSQL</a:t>
            </a:r>
            <a:endParaRPr lang="en-US"/>
          </a:p>
          <a:p>
            <a:r>
              <a:rPr lang="en-US"/>
              <a:t>MongoDB</a:t>
            </a:r>
            <a:endParaRPr lang="en-US"/>
          </a:p>
          <a:p>
            <a:r>
              <a:rPr lang="en-US"/>
              <a:t>Cassandra</a:t>
            </a:r>
            <a:endParaRPr lang="en-US"/>
          </a:p>
          <a:p>
            <a:r>
              <a:rPr lang="en-US"/>
              <a:t>Hadoop</a:t>
            </a:r>
            <a:endParaRPr lang="en-US"/>
          </a:p>
          <a:p>
            <a:r>
              <a:rPr lang="en-US"/>
              <a:t>Kafka</a:t>
            </a:r>
            <a:endParaRPr lang="en-US"/>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66595"/>
            <a:ext cx="10691495" cy="1325880"/>
          </a:xfrm>
        </p:spPr>
        <p:txBody>
          <a:bodyPr>
            <a:noAutofit/>
          </a:bodyPr>
          <a:p>
            <a:r>
              <a:rPr lang="en-US" sz="2400" b="1"/>
              <a:t>In theory, a full stack developer is a coding jack-of-all-trades who has mastered every part of the development stack. </a:t>
            </a:r>
            <a:endParaRPr lang="en-US" sz="2400" b="1"/>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WHAT  IS FULL STACK DEVELOPER</a:t>
            </a:r>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itle 3"/>
          <p:cNvSpPr>
            <a:spLocks noGrp="1"/>
          </p:cNvSpPr>
          <p:nvPr>
            <p:ph type="title"/>
          </p:nvPr>
        </p:nvSpPr>
        <p:spPr>
          <a:xfrm>
            <a:off x="563880" y="351155"/>
            <a:ext cx="10691495" cy="531495"/>
          </a:xfrm>
        </p:spPr>
        <p:txBody>
          <a:bodyPr anchor="t" anchorCtr="0">
            <a:noAutofit/>
          </a:bodyPr>
          <a:p>
            <a:r>
              <a:rPr lang="en-US" sz="2400" b="1"/>
              <a:t>REQUIREMENT TO BE A FULLSTACK DEVELOPER</a:t>
            </a:r>
            <a:br>
              <a:rPr lang="en-US" sz="2400" b="1"/>
            </a:br>
            <a:br>
              <a:rPr lang="en-US" sz="2400" b="1"/>
            </a:br>
            <a:endParaRPr lang="en-US" sz="2400"/>
          </a:p>
        </p:txBody>
      </p:sp>
      <p:sp>
        <p:nvSpPr>
          <p:cNvPr id="6" name="Text Box 5"/>
          <p:cNvSpPr txBox="1"/>
          <p:nvPr/>
        </p:nvSpPr>
        <p:spPr>
          <a:xfrm>
            <a:off x="732790" y="882650"/>
            <a:ext cx="6104255" cy="1198880"/>
          </a:xfrm>
          <a:prstGeom prst="rect">
            <a:avLst/>
          </a:prstGeom>
          <a:noFill/>
        </p:spPr>
        <p:txBody>
          <a:bodyPr wrap="none" rtlCol="0" anchor="t">
            <a:spAutoFit/>
          </a:bodyPr>
          <a:p>
            <a:pPr marL="342900" indent="-342900">
              <a:buAutoNum type="arabicPeriod"/>
            </a:pPr>
            <a:r>
              <a:rPr lang="en-US">
                <a:sym typeface="+mn-ea"/>
              </a:rPr>
              <a:t>KNOWLEDGE ON FRONT-END DEVELOPMENT</a:t>
            </a:r>
            <a:endParaRPr lang="en-US">
              <a:sym typeface="+mn-ea"/>
            </a:endParaRPr>
          </a:p>
          <a:p>
            <a:pPr marL="342900" indent="-342900">
              <a:buAutoNum type="arabicPeriod"/>
            </a:pPr>
            <a:r>
              <a:rPr lang="en-US">
                <a:sym typeface="+mn-ea"/>
              </a:rPr>
              <a:t>KNOWLEDGE ON BACK-END DEVELOPMENT</a:t>
            </a:r>
            <a:endParaRPr lang="en-US">
              <a:sym typeface="+mn-ea"/>
            </a:endParaRPr>
          </a:p>
          <a:p>
            <a:pPr marL="342900" indent="-342900">
              <a:buAutoNum type="arabicPeriod"/>
            </a:pPr>
            <a:r>
              <a:rPr lang="en-US">
                <a:sym typeface="+mn-ea"/>
              </a:rPr>
              <a:t>KNOWLEDGE ON DATABASE SYSTEM</a:t>
            </a:r>
            <a:endParaRPr lang="en-US">
              <a:sym typeface="+mn-ea"/>
            </a:endParaRPr>
          </a:p>
          <a:p>
            <a:pPr marL="342900" indent="-342900">
              <a:buAutoNum type="arabicPeriod"/>
            </a:pPr>
            <a:r>
              <a:rPr lang="en-US">
                <a:sym typeface="+mn-ea"/>
              </a:rPr>
              <a:t>DEEP UNDERSTANDING WITH WEB ARCHITECTURE</a:t>
            </a:r>
            <a:endParaRPr lang="en-US"/>
          </a:p>
        </p:txBody>
      </p:sp>
      <p:sp>
        <p:nvSpPr>
          <p:cNvPr id="7" name="Text Box 6"/>
          <p:cNvSpPr txBox="1"/>
          <p:nvPr/>
        </p:nvSpPr>
        <p:spPr>
          <a:xfrm>
            <a:off x="732790" y="2552700"/>
            <a:ext cx="6104255" cy="2030095"/>
          </a:xfrm>
          <a:prstGeom prst="rect">
            <a:avLst/>
          </a:prstGeom>
          <a:noFill/>
        </p:spPr>
        <p:txBody>
          <a:bodyPr wrap="square" rtlCol="0" anchor="t">
            <a:spAutoFit/>
          </a:bodyPr>
          <a:p>
            <a:pPr marL="342900" indent="-342900">
              <a:buAutoNum type="arabicPeriod"/>
            </a:pPr>
            <a:endParaRPr lang="en-US">
              <a:sym typeface="+mn-ea"/>
            </a:endParaRPr>
          </a:p>
          <a:p>
            <a:pPr marL="342900" indent="-342900">
              <a:buAutoNum type="arabicPeriod"/>
            </a:pPr>
            <a:r>
              <a:rPr lang="en-US">
                <a:sym typeface="+mn-ea"/>
              </a:rPr>
              <a:t>ABILITY TO LEARN NEW TECHNOLOGY RELATED TO APPLICATION DEVELOPMENT</a:t>
            </a:r>
            <a:endParaRPr lang="en-US">
              <a:sym typeface="+mn-ea"/>
            </a:endParaRPr>
          </a:p>
          <a:p>
            <a:pPr marL="342900" indent="-342900">
              <a:buAutoNum type="arabicPeriod"/>
            </a:pPr>
            <a:r>
              <a:rPr lang="en-US">
                <a:sym typeface="+mn-ea"/>
              </a:rPr>
              <a:t>TEAMWORK AND COMMUNICATION</a:t>
            </a:r>
            <a:endParaRPr lang="en-US">
              <a:sym typeface="+mn-ea"/>
            </a:endParaRPr>
          </a:p>
          <a:p>
            <a:pPr marL="342900" indent="-342900">
              <a:buAutoNum type="arabicPeriod"/>
            </a:pPr>
            <a:r>
              <a:rPr lang="en-US">
                <a:sym typeface="+mn-ea"/>
              </a:rPr>
              <a:t>CRITICAL AND LOGICAL THINKING</a:t>
            </a:r>
            <a:endParaRPr lang="en-US">
              <a:sym typeface="+mn-ea"/>
            </a:endParaRPr>
          </a:p>
          <a:p>
            <a:pPr marL="342900" indent="-342900">
              <a:buAutoNum type="arabicPeriod"/>
            </a:pPr>
            <a:r>
              <a:rPr lang="en-US">
                <a:sym typeface="+mn-ea"/>
              </a:rPr>
              <a:t>TIME MANAGEMENT</a:t>
            </a:r>
            <a:endParaRPr lang="en-US">
              <a:sym typeface="+mn-ea"/>
            </a:endParaRPr>
          </a:p>
          <a:p>
            <a:pPr marL="342900" indent="-342900">
              <a:buAutoNum type="arabicPeriod"/>
            </a:pPr>
            <a:r>
              <a:rPr lang="en-US">
                <a:sym typeface="+mn-ea"/>
              </a:rPr>
              <a:t>PROBLEM SOLVING</a:t>
            </a:r>
            <a:endParaRPr lang="en-US"/>
          </a:p>
        </p:txBody>
      </p:sp>
      <p:sp>
        <p:nvSpPr>
          <p:cNvPr id="8" name="Rectangles 7"/>
          <p:cNvSpPr/>
          <p:nvPr/>
        </p:nvSpPr>
        <p:spPr>
          <a:xfrm>
            <a:off x="7675245" y="895350"/>
            <a:ext cx="4011930" cy="1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000"/>
              <a:t>HARD  SKILLS</a:t>
            </a:r>
            <a:endParaRPr lang="en-US" sz="4000"/>
          </a:p>
        </p:txBody>
      </p:sp>
      <p:sp>
        <p:nvSpPr>
          <p:cNvPr id="9" name="Rectangles 8"/>
          <p:cNvSpPr/>
          <p:nvPr/>
        </p:nvSpPr>
        <p:spPr>
          <a:xfrm>
            <a:off x="7675245" y="2933065"/>
            <a:ext cx="4011930" cy="1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000"/>
              <a:t>SOFT SKILLS</a:t>
            </a:r>
            <a:endParaRPr 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p:nvPr>
            <p:ph type="title"/>
          </p:nvPr>
        </p:nvSpPr>
        <p:spPr/>
        <p:txBody>
          <a:bodyPr/>
          <a:p>
            <a:r>
              <a:rPr lang="en-US" b="1"/>
              <a:t>TOOLS</a:t>
            </a:r>
            <a:endParaRPr lang="en-US" b="1"/>
          </a:p>
        </p:txBody>
      </p:sp>
      <p:sp>
        <p:nvSpPr>
          <p:cNvPr id="3" name="Rounded Rectangle 2"/>
          <p:cNvSpPr/>
          <p:nvPr/>
        </p:nvSpPr>
        <p:spPr>
          <a:xfrm>
            <a:off x="4650740" y="1443990"/>
            <a:ext cx="3305175" cy="9378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a:t>DEVELOPMENT TOOLS</a:t>
            </a:r>
            <a:endParaRPr lang="en-US" b="1"/>
          </a:p>
        </p:txBody>
      </p:sp>
      <p:sp>
        <p:nvSpPr>
          <p:cNvPr id="10" name="Rounded Rectangle 9"/>
          <p:cNvSpPr/>
          <p:nvPr/>
        </p:nvSpPr>
        <p:spPr>
          <a:xfrm>
            <a:off x="838200" y="1443990"/>
            <a:ext cx="3305175" cy="9378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a:t>APPLICATION REQUIREMENTS</a:t>
            </a:r>
            <a:endParaRPr lang="en-US"/>
          </a:p>
        </p:txBody>
      </p:sp>
      <p:sp>
        <p:nvSpPr>
          <p:cNvPr id="11" name="Rounded Rectangle 10"/>
          <p:cNvSpPr/>
          <p:nvPr/>
        </p:nvSpPr>
        <p:spPr>
          <a:xfrm>
            <a:off x="8463280" y="1443990"/>
            <a:ext cx="3305175" cy="9378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a:t>PROJECT MANAGEMENT AND COLLABORATION TOOLS</a:t>
            </a:r>
            <a:endParaRPr lang="en-US"/>
          </a:p>
        </p:txBody>
      </p:sp>
      <p:sp>
        <p:nvSpPr>
          <p:cNvPr id="12" name="Rectangles 11"/>
          <p:cNvSpPr/>
          <p:nvPr/>
        </p:nvSpPr>
        <p:spPr>
          <a:xfrm>
            <a:off x="-15875" y="6020435"/>
            <a:ext cx="11784330"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a:t>TOOLS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434340" y="506095"/>
            <a:ext cx="3305175" cy="9378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a:t>APPLICATION REQUIREMENTS</a:t>
            </a:r>
            <a:endParaRPr lang="en-US"/>
          </a:p>
        </p:txBody>
      </p:sp>
      <p:sp>
        <p:nvSpPr>
          <p:cNvPr id="12" name="Rectangles 11"/>
          <p:cNvSpPr/>
          <p:nvPr/>
        </p:nvSpPr>
        <p:spPr>
          <a:xfrm>
            <a:off x="-15875" y="6020435"/>
            <a:ext cx="11784330"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a:t>TOOLS   </a:t>
            </a:r>
            <a:endParaRPr lang="en-US"/>
          </a:p>
        </p:txBody>
      </p:sp>
      <p:sp>
        <p:nvSpPr>
          <p:cNvPr id="6" name="Rounded Rectangle 5"/>
          <p:cNvSpPr/>
          <p:nvPr/>
        </p:nvSpPr>
        <p:spPr>
          <a:xfrm>
            <a:off x="878840" y="1671955"/>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COMPILER VS INTERPRETER</a:t>
            </a:r>
            <a:endParaRPr lang="en-US"/>
          </a:p>
        </p:txBody>
      </p:sp>
      <p:sp>
        <p:nvSpPr>
          <p:cNvPr id="7" name="Rounded Rectangle 6"/>
          <p:cNvSpPr/>
          <p:nvPr/>
        </p:nvSpPr>
        <p:spPr>
          <a:xfrm>
            <a:off x="878840" y="2549525"/>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PACKAGE MANAGER</a:t>
            </a:r>
            <a:endParaRPr lang="en-US"/>
          </a:p>
        </p:txBody>
      </p:sp>
      <p:sp>
        <p:nvSpPr>
          <p:cNvPr id="8" name="Rounded Rectangle 7"/>
          <p:cNvSpPr/>
          <p:nvPr/>
        </p:nvSpPr>
        <p:spPr>
          <a:xfrm>
            <a:off x="878840" y="3513455"/>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DATABASE ENGINE</a:t>
            </a:r>
            <a:endParaRPr lang="en-US"/>
          </a:p>
        </p:txBody>
      </p:sp>
      <p:sp>
        <p:nvSpPr>
          <p:cNvPr id="9" name="Rounded Rectangle 8"/>
          <p:cNvSpPr/>
          <p:nvPr/>
        </p:nvSpPr>
        <p:spPr>
          <a:xfrm>
            <a:off x="878840" y="4433570"/>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WEB SERVER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434340" y="506095"/>
            <a:ext cx="3305175" cy="9378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a:sym typeface="+mn-ea"/>
              </a:rPr>
              <a:t>DEVELOPMENT TOOLS</a:t>
            </a:r>
            <a:endParaRPr lang="en-US"/>
          </a:p>
        </p:txBody>
      </p:sp>
      <p:sp>
        <p:nvSpPr>
          <p:cNvPr id="12" name="Rectangles 11"/>
          <p:cNvSpPr/>
          <p:nvPr/>
        </p:nvSpPr>
        <p:spPr>
          <a:xfrm>
            <a:off x="-15875" y="6020435"/>
            <a:ext cx="11784330"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a:t>TOOLS   </a:t>
            </a:r>
            <a:endParaRPr lang="en-US"/>
          </a:p>
        </p:txBody>
      </p:sp>
      <p:sp>
        <p:nvSpPr>
          <p:cNvPr id="6" name="Rounded Rectangle 5"/>
          <p:cNvSpPr/>
          <p:nvPr/>
        </p:nvSpPr>
        <p:spPr>
          <a:xfrm>
            <a:off x="878840" y="1671955"/>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IDE  AND CODE EDITOR</a:t>
            </a:r>
            <a:endParaRPr lang="en-US"/>
          </a:p>
        </p:txBody>
      </p:sp>
      <p:sp>
        <p:nvSpPr>
          <p:cNvPr id="7" name="Rounded Rectangle 6"/>
          <p:cNvSpPr/>
          <p:nvPr/>
        </p:nvSpPr>
        <p:spPr>
          <a:xfrm>
            <a:off x="878840" y="2549525"/>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WIREFRAME / APPLICATION MOCKUP</a:t>
            </a:r>
            <a:endParaRPr lang="en-US"/>
          </a:p>
        </p:txBody>
      </p:sp>
      <p:sp>
        <p:nvSpPr>
          <p:cNvPr id="8" name="Rounded Rectangle 7"/>
          <p:cNvSpPr/>
          <p:nvPr/>
        </p:nvSpPr>
        <p:spPr>
          <a:xfrm>
            <a:off x="878840" y="3513455"/>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CODE REPOSITORY / SOURCE CONTROL</a:t>
            </a:r>
            <a:endParaRPr lang="en-US" b="1"/>
          </a:p>
        </p:txBody>
      </p:sp>
      <p:sp>
        <p:nvSpPr>
          <p:cNvPr id="9" name="Rounded Rectangle 8"/>
          <p:cNvSpPr/>
          <p:nvPr/>
        </p:nvSpPr>
        <p:spPr>
          <a:xfrm>
            <a:off x="878840" y="4433570"/>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DEPLOYMENT TOOLS</a:t>
            </a:r>
            <a:endParaRPr lang="en-US"/>
          </a:p>
        </p:txBody>
      </p:sp>
      <p:sp>
        <p:nvSpPr>
          <p:cNvPr id="2" name="Rounded Rectangle 1"/>
          <p:cNvSpPr/>
          <p:nvPr/>
        </p:nvSpPr>
        <p:spPr>
          <a:xfrm>
            <a:off x="878840" y="5296535"/>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TESTING TOOLS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434340" y="506095"/>
            <a:ext cx="3305175" cy="9378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a:sym typeface="+mn-ea"/>
              </a:rPr>
              <a:t>PROJECT MANAGEMENT AND COLLABORATION TOOLS</a:t>
            </a:r>
            <a:endParaRPr lang="en-US"/>
          </a:p>
        </p:txBody>
      </p:sp>
      <p:sp>
        <p:nvSpPr>
          <p:cNvPr id="12" name="Rectangles 11"/>
          <p:cNvSpPr/>
          <p:nvPr/>
        </p:nvSpPr>
        <p:spPr>
          <a:xfrm>
            <a:off x="-15875" y="6020435"/>
            <a:ext cx="11784330"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a:t>TOOLS   </a:t>
            </a:r>
            <a:endParaRPr lang="en-US"/>
          </a:p>
        </p:txBody>
      </p:sp>
      <p:sp>
        <p:nvSpPr>
          <p:cNvPr id="7" name="Rounded Rectangle 6"/>
          <p:cNvSpPr/>
          <p:nvPr/>
        </p:nvSpPr>
        <p:spPr>
          <a:xfrm>
            <a:off x="878840" y="1828165"/>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WIREFRAME / APPLICATION MOCKUP</a:t>
            </a:r>
            <a:endParaRPr lang="en-US"/>
          </a:p>
        </p:txBody>
      </p:sp>
      <p:sp>
        <p:nvSpPr>
          <p:cNvPr id="8" name="Rounded Rectangle 7"/>
          <p:cNvSpPr/>
          <p:nvPr/>
        </p:nvSpPr>
        <p:spPr>
          <a:xfrm>
            <a:off x="878840" y="2656840"/>
            <a:ext cx="4561205" cy="5638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l"/>
            <a:r>
              <a:rPr lang="en-US" b="1"/>
              <a:t>PROJECT MANAGEMENT TOOLS AND COLLABORATION TOOLS</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0700" y="327025"/>
            <a:ext cx="10515600" cy="1325563"/>
          </a:xfrm>
        </p:spPr>
        <p:txBody>
          <a:bodyPr/>
          <a:p>
            <a:r>
              <a:rPr lang="en-US"/>
              <a:t>What is FULL STACK DEVELOPMENT ?</a:t>
            </a:r>
            <a:endParaRPr lang="en-US"/>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1" name="Picture 10"/>
          <p:cNvPicPr>
            <a:picLocks noChangeAspect="1"/>
          </p:cNvPicPr>
          <p:nvPr/>
        </p:nvPicPr>
        <p:blipFill>
          <a:blip r:embed="rId1"/>
          <a:stretch>
            <a:fillRect/>
          </a:stretch>
        </p:blipFill>
        <p:spPr>
          <a:xfrm>
            <a:off x="9622790" y="2442210"/>
            <a:ext cx="1943100" cy="2352675"/>
          </a:xfrm>
          <a:prstGeom prst="rect">
            <a:avLst/>
          </a:prstGeom>
        </p:spPr>
      </p:pic>
      <p:pic>
        <p:nvPicPr>
          <p:cNvPr id="3" name="Picture 2"/>
          <p:cNvPicPr>
            <a:picLocks noChangeAspect="1"/>
          </p:cNvPicPr>
          <p:nvPr/>
        </p:nvPicPr>
        <p:blipFill>
          <a:blip r:embed="rId2"/>
          <a:stretch>
            <a:fillRect/>
          </a:stretch>
        </p:blipFill>
        <p:spPr>
          <a:xfrm>
            <a:off x="168910" y="1802130"/>
            <a:ext cx="4539615" cy="3253740"/>
          </a:xfrm>
          <a:prstGeom prst="rect">
            <a:avLst/>
          </a:prstGeom>
        </p:spPr>
      </p:pic>
      <p:pic>
        <p:nvPicPr>
          <p:cNvPr id="4" name="Picture 3"/>
          <p:cNvPicPr>
            <a:picLocks noChangeAspect="1"/>
          </p:cNvPicPr>
          <p:nvPr/>
        </p:nvPicPr>
        <p:blipFill>
          <a:blip r:embed="rId3"/>
          <a:stretch>
            <a:fillRect/>
          </a:stretch>
        </p:blipFill>
        <p:spPr>
          <a:xfrm>
            <a:off x="4358640" y="2051685"/>
            <a:ext cx="4238625" cy="2520950"/>
          </a:xfrm>
          <a:prstGeom prst="rect">
            <a:avLst/>
          </a:prstGeom>
        </p:spPr>
      </p:pic>
      <p:sp>
        <p:nvSpPr>
          <p:cNvPr id="6" name="Rectangles 5"/>
          <p:cNvSpPr/>
          <p:nvPr/>
        </p:nvSpPr>
        <p:spPr>
          <a:xfrm>
            <a:off x="3837940" y="4787900"/>
            <a:ext cx="14732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WHAT  IS FULL STACK DEVELOPMENT</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3837940" y="4787900"/>
            <a:ext cx="14732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596265" y="342900"/>
            <a:ext cx="10998200" cy="1193800"/>
          </a:xfrm>
          <a:prstGeom prst="roundRect">
            <a:avLst>
              <a:gd name="adj" fmla="val 13457"/>
            </a:avLst>
          </a:prstGeom>
          <a:solidFill>
            <a:schemeClr val="bg1"/>
          </a:solidFill>
          <a:ln>
            <a:solidFill>
              <a:schemeClr val="tx1">
                <a:lumMod val="50000"/>
                <a:lumOff val="50000"/>
              </a:schemeClr>
            </a:solidFill>
          </a:ln>
          <a:effectLst>
            <a:outerShdw blurRad="508000" dist="177800" dir="21540000" sx="102000" sy="102000" algn="br"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596900" y="2038350"/>
            <a:ext cx="10998200" cy="3479800"/>
          </a:xfrm>
          <a:prstGeom prst="roundRect">
            <a:avLst>
              <a:gd name="adj" fmla="val 4851"/>
            </a:avLst>
          </a:prstGeom>
          <a:solidFill>
            <a:schemeClr val="bg1"/>
          </a:solidFill>
          <a:ln>
            <a:solidFill>
              <a:schemeClr val="tx1">
                <a:lumMod val="50000"/>
                <a:lumOff val="50000"/>
              </a:schemeClr>
            </a:solidFill>
          </a:ln>
          <a:effectLst>
            <a:outerShdw blurRad="508000" dist="177800" dir="21540000" sx="102000" sy="102000" algn="br"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4895215" y="654050"/>
            <a:ext cx="2667000" cy="5715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CLIENT</a:t>
            </a:r>
            <a:endParaRPr lang="en-US" b="1"/>
          </a:p>
        </p:txBody>
      </p:sp>
      <p:sp>
        <p:nvSpPr>
          <p:cNvPr id="13" name="Rounded Rectangle 12"/>
          <p:cNvSpPr/>
          <p:nvPr/>
        </p:nvSpPr>
        <p:spPr>
          <a:xfrm>
            <a:off x="1599565" y="2583815"/>
            <a:ext cx="9258300" cy="5715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SOFTWARE DEVELOPMENT TEAMS</a:t>
            </a:r>
            <a:endParaRPr lang="en-US" b="1"/>
          </a:p>
        </p:txBody>
      </p:sp>
      <p:sp>
        <p:nvSpPr>
          <p:cNvPr id="14" name="Rounded Rectangle 13"/>
          <p:cNvSpPr/>
          <p:nvPr/>
        </p:nvSpPr>
        <p:spPr>
          <a:xfrm>
            <a:off x="1599565" y="3492500"/>
            <a:ext cx="1778000" cy="5715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b="1">
                <a:solidFill>
                  <a:schemeClr val="bg1"/>
                </a:solidFill>
              </a:rPr>
              <a:t>PROJECT MANAGER</a:t>
            </a:r>
            <a:endParaRPr lang="en-US" sz="1000" b="1">
              <a:solidFill>
                <a:schemeClr val="bg1"/>
              </a:solidFill>
            </a:endParaRPr>
          </a:p>
        </p:txBody>
      </p:sp>
      <p:sp>
        <p:nvSpPr>
          <p:cNvPr id="15" name="Rounded Rectangle 14"/>
          <p:cNvSpPr/>
          <p:nvPr/>
        </p:nvSpPr>
        <p:spPr>
          <a:xfrm>
            <a:off x="3479165" y="3492500"/>
            <a:ext cx="1778000" cy="5715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b="1">
                <a:solidFill>
                  <a:schemeClr val="bg1"/>
                </a:solidFill>
              </a:rPr>
              <a:t>BUSINESS ANALYST</a:t>
            </a:r>
            <a:endParaRPr lang="en-US" sz="1000" b="1">
              <a:solidFill>
                <a:schemeClr val="bg1"/>
              </a:solidFill>
            </a:endParaRPr>
          </a:p>
        </p:txBody>
      </p:sp>
      <p:sp>
        <p:nvSpPr>
          <p:cNvPr id="16" name="Rounded Rectangle 15"/>
          <p:cNvSpPr/>
          <p:nvPr/>
        </p:nvSpPr>
        <p:spPr>
          <a:xfrm>
            <a:off x="5346065" y="3492500"/>
            <a:ext cx="1778000" cy="5715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b="1">
                <a:solidFill>
                  <a:schemeClr val="bg1"/>
                </a:solidFill>
              </a:rPr>
              <a:t>DESIGNERS</a:t>
            </a:r>
            <a:endParaRPr lang="en-US" sz="1000" b="1">
              <a:solidFill>
                <a:schemeClr val="bg1"/>
              </a:solidFill>
            </a:endParaRPr>
          </a:p>
        </p:txBody>
      </p:sp>
      <p:sp>
        <p:nvSpPr>
          <p:cNvPr id="17" name="Rounded Rectangle 16"/>
          <p:cNvSpPr/>
          <p:nvPr/>
        </p:nvSpPr>
        <p:spPr>
          <a:xfrm>
            <a:off x="7212965" y="3492500"/>
            <a:ext cx="1778000" cy="5715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b="1">
                <a:solidFill>
                  <a:schemeClr val="bg1"/>
                </a:solidFill>
              </a:rPr>
              <a:t>DEVELOPERS</a:t>
            </a:r>
            <a:endParaRPr lang="en-US" sz="1000" b="1">
              <a:solidFill>
                <a:schemeClr val="bg1"/>
              </a:solidFill>
            </a:endParaRPr>
          </a:p>
        </p:txBody>
      </p:sp>
      <p:sp>
        <p:nvSpPr>
          <p:cNvPr id="18" name="Rounded Rectangle 17"/>
          <p:cNvSpPr/>
          <p:nvPr/>
        </p:nvSpPr>
        <p:spPr>
          <a:xfrm>
            <a:off x="9067165" y="3492500"/>
            <a:ext cx="1778000" cy="5715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b="1">
                <a:solidFill>
                  <a:schemeClr val="bg1"/>
                </a:solidFill>
              </a:rPr>
              <a:t>QA'S</a:t>
            </a:r>
            <a:endParaRPr lang="en-US" sz="1000" b="1">
              <a:solidFill>
                <a:schemeClr val="bg1"/>
              </a:solidFill>
            </a:endParaRPr>
          </a:p>
        </p:txBody>
      </p:sp>
      <p:sp>
        <p:nvSpPr>
          <p:cNvPr id="20" name="Rounded Rectangle 19"/>
          <p:cNvSpPr/>
          <p:nvPr/>
        </p:nvSpPr>
        <p:spPr>
          <a:xfrm>
            <a:off x="4330065" y="4559300"/>
            <a:ext cx="1778000" cy="5715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b="1">
                <a:solidFill>
                  <a:schemeClr val="bg1"/>
                </a:solidFill>
              </a:rPr>
              <a:t>FRONTEND</a:t>
            </a:r>
            <a:endParaRPr lang="en-US" sz="1000" b="1">
              <a:solidFill>
                <a:schemeClr val="bg1"/>
              </a:solidFill>
            </a:endParaRPr>
          </a:p>
        </p:txBody>
      </p:sp>
      <p:sp>
        <p:nvSpPr>
          <p:cNvPr id="21" name="Rounded Rectangle 20"/>
          <p:cNvSpPr/>
          <p:nvPr/>
        </p:nvSpPr>
        <p:spPr>
          <a:xfrm>
            <a:off x="6362065" y="4559300"/>
            <a:ext cx="1778000" cy="5715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b="1">
                <a:solidFill>
                  <a:schemeClr val="bg1"/>
                </a:solidFill>
              </a:rPr>
              <a:t>BACKEND</a:t>
            </a:r>
            <a:endParaRPr lang="en-US" sz="1000" b="1">
              <a:solidFill>
                <a:schemeClr val="bg1"/>
              </a:solidFill>
            </a:endParaRPr>
          </a:p>
        </p:txBody>
      </p:sp>
      <p:sp>
        <p:nvSpPr>
          <p:cNvPr id="23" name="Down Arrow 22"/>
          <p:cNvSpPr/>
          <p:nvPr/>
        </p:nvSpPr>
        <p:spPr>
          <a:xfrm>
            <a:off x="2427605" y="3210560"/>
            <a:ext cx="152400" cy="234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Down Arrow 23"/>
          <p:cNvSpPr/>
          <p:nvPr/>
        </p:nvSpPr>
        <p:spPr>
          <a:xfrm>
            <a:off x="4498340" y="3210560"/>
            <a:ext cx="152400" cy="234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Down Arrow 24"/>
          <p:cNvSpPr/>
          <p:nvPr/>
        </p:nvSpPr>
        <p:spPr>
          <a:xfrm>
            <a:off x="6152515" y="3210560"/>
            <a:ext cx="152400" cy="234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Down Arrow 25"/>
          <p:cNvSpPr/>
          <p:nvPr/>
        </p:nvSpPr>
        <p:spPr>
          <a:xfrm>
            <a:off x="8025765" y="3210560"/>
            <a:ext cx="152400" cy="234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Down Arrow 26"/>
          <p:cNvSpPr/>
          <p:nvPr/>
        </p:nvSpPr>
        <p:spPr>
          <a:xfrm>
            <a:off x="9879965" y="3210560"/>
            <a:ext cx="152400" cy="234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Down Arrow 27"/>
          <p:cNvSpPr/>
          <p:nvPr/>
        </p:nvSpPr>
        <p:spPr>
          <a:xfrm>
            <a:off x="6156325" y="1301750"/>
            <a:ext cx="158115" cy="12052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885190" y="496570"/>
            <a:ext cx="2092325" cy="368300"/>
          </a:xfrm>
          <a:prstGeom prst="rect">
            <a:avLst/>
          </a:prstGeom>
          <a:noFill/>
        </p:spPr>
        <p:txBody>
          <a:bodyPr wrap="square" rtlCol="0">
            <a:spAutoFit/>
          </a:bodyPr>
          <a:p>
            <a:r>
              <a:rPr lang="en-US" b="1">
                <a:solidFill>
                  <a:schemeClr val="tx1">
                    <a:lumMod val="50000"/>
                    <a:lumOff val="50000"/>
                  </a:schemeClr>
                </a:solidFill>
              </a:rPr>
              <a:t>on-site</a:t>
            </a:r>
            <a:endParaRPr lang="en-US" b="1">
              <a:solidFill>
                <a:schemeClr val="tx1">
                  <a:lumMod val="50000"/>
                  <a:lumOff val="50000"/>
                </a:schemeClr>
              </a:solidFill>
            </a:endParaRPr>
          </a:p>
        </p:txBody>
      </p:sp>
      <p:sp>
        <p:nvSpPr>
          <p:cNvPr id="30" name="Text Box 29"/>
          <p:cNvSpPr txBox="1"/>
          <p:nvPr/>
        </p:nvSpPr>
        <p:spPr>
          <a:xfrm>
            <a:off x="885190" y="2138680"/>
            <a:ext cx="2092325" cy="368300"/>
          </a:xfrm>
          <a:prstGeom prst="rect">
            <a:avLst/>
          </a:prstGeom>
          <a:noFill/>
        </p:spPr>
        <p:txBody>
          <a:bodyPr wrap="square" rtlCol="0">
            <a:spAutoFit/>
          </a:bodyPr>
          <a:p>
            <a:r>
              <a:rPr lang="en-US" b="1">
                <a:solidFill>
                  <a:schemeClr val="tx1">
                    <a:lumMod val="50000"/>
                    <a:lumOff val="50000"/>
                  </a:schemeClr>
                </a:solidFill>
              </a:rPr>
              <a:t>off-shore</a:t>
            </a:r>
            <a:endParaRPr lang="en-US" b="1">
              <a:solidFill>
                <a:schemeClr val="tx1">
                  <a:lumMod val="50000"/>
                  <a:lumOff val="50000"/>
                </a:schemeClr>
              </a:solidFill>
            </a:endParaRPr>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TYPICAL SOFTWARE DEVELOPMENT TEAMS</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5750" y="33020"/>
            <a:ext cx="10515600" cy="1325563"/>
          </a:xfrm>
        </p:spPr>
        <p:txBody>
          <a:bodyPr/>
          <a:p>
            <a:r>
              <a:rPr lang="en-US"/>
              <a:t>What is FULL STACK DEVELOPMENT ?</a:t>
            </a:r>
            <a:endParaRPr lang="en-US"/>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3837940" y="4787900"/>
            <a:ext cx="14732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285750" y="1460500"/>
            <a:ext cx="14732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285750" y="905510"/>
            <a:ext cx="11099165" cy="5046345"/>
          </a:xfrm>
          <a:prstGeom prst="rect">
            <a:avLst/>
          </a:prstGeom>
          <a:noFill/>
        </p:spPr>
        <p:txBody>
          <a:bodyPr wrap="square" rtlCol="0" anchor="t">
            <a:spAutoFit/>
          </a:bodyPr>
          <a:p>
            <a:r>
              <a:rPr lang="en-US" sz="1400" b="1"/>
              <a:t>Business Analyst (BA)</a:t>
            </a:r>
            <a:endParaRPr lang="en-US" sz="1400"/>
          </a:p>
          <a:p>
            <a:r>
              <a:rPr lang="en-US" sz="1400"/>
              <a:t>This is someone who is responsible for formulating goals, analyzing and documenting the core processes and systems, and ensuring the alignment of business model and technology. BA is all things for everybody. They evaluate what works and what doesn’t work and set the direction for business development. </a:t>
            </a:r>
            <a:endParaRPr lang="en-US" sz="1400"/>
          </a:p>
          <a:p>
            <a:endParaRPr lang="en-US" sz="1400"/>
          </a:p>
          <a:p>
            <a:r>
              <a:rPr lang="en-US" sz="1400" b="1"/>
              <a:t>Project Manager (PM)</a:t>
            </a:r>
            <a:endParaRPr lang="en-US" sz="1400"/>
          </a:p>
          <a:p>
            <a:r>
              <a:rPr lang="en-US" sz="1400"/>
              <a:t>This person is in charge of planning and execution. PM is responsible for getting things done. They also take care of building relationships among the client and various organization departments. PMs oversee all the processes, delegate the tasks among other team members, and ensure that everyone stays on track. </a:t>
            </a:r>
            <a:endParaRPr lang="en-US" sz="1400"/>
          </a:p>
          <a:p>
            <a:endParaRPr lang="en-US" sz="1400"/>
          </a:p>
          <a:p>
            <a:r>
              <a:rPr lang="en-US" sz="1400" b="1"/>
              <a:t>UX Designer</a:t>
            </a:r>
            <a:endParaRPr lang="en-US" sz="1400"/>
          </a:p>
          <a:p>
            <a:r>
              <a:rPr lang="en-US" sz="1400"/>
              <a:t>This is someone who designs the way users will interact with the product. They ensure that all the features solve people’s problems and fulfill business goals. Namely, they determine how the product will look and how it will work. The main focus of a UX designer is functionality and usability. </a:t>
            </a:r>
            <a:endParaRPr lang="en-US" sz="1400"/>
          </a:p>
          <a:p>
            <a:endParaRPr lang="en-US" sz="1400"/>
          </a:p>
          <a:p>
            <a:r>
              <a:rPr lang="en-US" sz="1400" b="1"/>
              <a:t>Developers (Front-end/ Back-end) </a:t>
            </a:r>
            <a:endParaRPr lang="en-US" sz="1400"/>
          </a:p>
          <a:p>
            <a:r>
              <a:rPr lang="en-US" sz="1400"/>
              <a:t>These are the people who do the actual coding. Whereas front-end developers work on the customer-facing elements of the product, back-end developers take care of its functionality, which is everything the user doesn’t see.</a:t>
            </a:r>
            <a:endParaRPr lang="en-US" sz="1400"/>
          </a:p>
          <a:p>
            <a:endParaRPr lang="en-US" sz="1400"/>
          </a:p>
          <a:p>
            <a:r>
              <a:rPr lang="en-US" sz="1400" b="1"/>
              <a:t>Quality Assurance Engineer (QA)</a:t>
            </a:r>
            <a:endParaRPr lang="en-US" sz="1400"/>
          </a:p>
          <a:p>
            <a:r>
              <a:rPr lang="en-US" sz="1400"/>
              <a:t>This is someone who tests the product to make sure that it works well, meets the quality standards and client requirements. QA is like a final editor with meticulous attention to the smallest detail. They detect errors and bugs early on so that the team can fix it before it gets to the users.  </a:t>
            </a:r>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1"/>
          <a:stretch>
            <a:fillRect/>
          </a:stretch>
        </p:blipFill>
        <p:spPr>
          <a:xfrm>
            <a:off x="993140" y="1549400"/>
            <a:ext cx="7165975" cy="4138295"/>
          </a:xfrm>
          <a:prstGeom prst="rect">
            <a:avLst/>
          </a:prstGeom>
        </p:spPr>
      </p:pic>
      <p:pic>
        <p:nvPicPr>
          <p:cNvPr id="11" name="Picture 10"/>
          <p:cNvPicPr>
            <a:picLocks noChangeAspect="1"/>
          </p:cNvPicPr>
          <p:nvPr/>
        </p:nvPicPr>
        <p:blipFill>
          <a:blip r:embed="rId2"/>
          <a:stretch>
            <a:fillRect/>
          </a:stretch>
        </p:blipFill>
        <p:spPr>
          <a:xfrm>
            <a:off x="9622790" y="2442210"/>
            <a:ext cx="1943100" cy="2352675"/>
          </a:xfrm>
          <a:prstGeom prst="rect">
            <a:avLst/>
          </a:prstGeom>
        </p:spPr>
      </p:pic>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APPLICATION STRUCTURE BREAKDOWN</a:t>
            </a:r>
            <a:endParaRPr lang="en-US" b="1"/>
          </a:p>
        </p:txBody>
      </p:sp>
      <p:sp>
        <p:nvSpPr>
          <p:cNvPr id="6" name="Rectangles 5"/>
          <p:cNvSpPr/>
          <p:nvPr/>
        </p:nvSpPr>
        <p:spPr>
          <a:xfrm>
            <a:off x="2963545" y="2948305"/>
            <a:ext cx="5786755" cy="2818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ectangles 6"/>
          <p:cNvSpPr/>
          <p:nvPr/>
        </p:nvSpPr>
        <p:spPr>
          <a:xfrm>
            <a:off x="3368675" y="1549400"/>
            <a:ext cx="5786755" cy="2818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2246630" y="3121025"/>
            <a:ext cx="5786755" cy="141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rot="16200000">
            <a:off x="4013200" y="1859915"/>
            <a:ext cx="4523740" cy="3515995"/>
          </a:xfrm>
          <a:prstGeom prst="roundRect">
            <a:avLst>
              <a:gd name="adj" fmla="val 71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sz="3200" b="1">
                <a:solidFill>
                  <a:schemeClr val="tx1"/>
                </a:solidFill>
              </a:rPr>
              <a:t>MAIN PROGRAM</a:t>
            </a:r>
            <a:endParaRPr lang="en-US" sz="3200" b="1">
              <a:solidFill>
                <a:schemeClr val="tx1"/>
              </a:solidFill>
            </a:endParaRPr>
          </a:p>
        </p:txBody>
      </p:sp>
      <p:sp>
        <p:nvSpPr>
          <p:cNvPr id="12" name="Rounded Rectangle 11"/>
          <p:cNvSpPr/>
          <p:nvPr/>
        </p:nvSpPr>
        <p:spPr>
          <a:xfrm rot="16200000">
            <a:off x="269875" y="1859915"/>
            <a:ext cx="4523740" cy="3515995"/>
          </a:xfrm>
          <a:prstGeom prst="roundRect">
            <a:avLst>
              <a:gd name="adj" fmla="val 71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sz="3200" b="1"/>
              <a:t>MAIN PROGRAM</a:t>
            </a:r>
            <a:endParaRPr lang="en-US" sz="3200" b="1"/>
          </a:p>
        </p:txBody>
      </p:sp>
      <p:sp>
        <p:nvSpPr>
          <p:cNvPr id="3" name="Rectangles 2"/>
          <p:cNvSpPr/>
          <p:nvPr/>
        </p:nvSpPr>
        <p:spPr>
          <a:xfrm>
            <a:off x="2433955" y="2947670"/>
            <a:ext cx="1525270" cy="14198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8800" b="1">
                <a:solidFill>
                  <a:schemeClr val="tx1"/>
                </a:solidFill>
              </a:rPr>
              <a:t>UI</a:t>
            </a:r>
            <a:endParaRPr lang="en-US" sz="8800" b="1">
              <a:solidFill>
                <a:schemeClr val="tx1"/>
              </a:solidFill>
            </a:endParaRPr>
          </a:p>
        </p:txBody>
      </p:sp>
      <p:sp>
        <p:nvSpPr>
          <p:cNvPr id="13" name="Rounded Rectangle 12"/>
          <p:cNvSpPr/>
          <p:nvPr/>
        </p:nvSpPr>
        <p:spPr>
          <a:xfrm rot="16200000">
            <a:off x="7872730" y="1859915"/>
            <a:ext cx="4523740" cy="3515995"/>
          </a:xfrm>
          <a:prstGeom prst="roundRect">
            <a:avLst>
              <a:gd name="adj" fmla="val 71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sz="3200" b="1"/>
              <a:t>MAIN PROGRAM</a:t>
            </a:r>
            <a:endParaRPr lang="en-US" sz="3200" b="1"/>
          </a:p>
        </p:txBody>
      </p:sp>
      <p:sp>
        <p:nvSpPr>
          <p:cNvPr id="14" name="Rectangles 13"/>
          <p:cNvSpPr/>
          <p:nvPr/>
        </p:nvSpPr>
        <p:spPr>
          <a:xfrm>
            <a:off x="9450070" y="4540250"/>
            <a:ext cx="2288540" cy="12471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8800" b="1">
                <a:solidFill>
                  <a:schemeClr val="tx1"/>
                </a:solidFill>
              </a:rPr>
              <a:t>DB</a:t>
            </a:r>
            <a:endParaRPr lang="en-US" sz="8800" b="1">
              <a:solidFill>
                <a:schemeClr val="tx1"/>
              </a:solidFill>
            </a:endParaRPr>
          </a:p>
        </p:txBody>
      </p:sp>
      <p:sp>
        <p:nvSpPr>
          <p:cNvPr id="15" name="Rounded Rectangle 14"/>
          <p:cNvSpPr/>
          <p:nvPr/>
        </p:nvSpPr>
        <p:spPr>
          <a:xfrm>
            <a:off x="5416550" y="1552575"/>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
        <p:nvSpPr>
          <p:cNvPr id="16" name="Rounded Rectangle 15"/>
          <p:cNvSpPr/>
          <p:nvPr/>
        </p:nvSpPr>
        <p:spPr>
          <a:xfrm>
            <a:off x="5416550" y="2250440"/>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
        <p:nvSpPr>
          <p:cNvPr id="17" name="Rounded Rectangle 16"/>
          <p:cNvSpPr/>
          <p:nvPr/>
        </p:nvSpPr>
        <p:spPr>
          <a:xfrm>
            <a:off x="5416550" y="2948305"/>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
        <p:nvSpPr>
          <p:cNvPr id="18" name="Rounded Rectangle 17"/>
          <p:cNvSpPr/>
          <p:nvPr/>
        </p:nvSpPr>
        <p:spPr>
          <a:xfrm>
            <a:off x="5416550" y="3685540"/>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
        <p:nvSpPr>
          <p:cNvPr id="19" name="Rounded Rectangle 18"/>
          <p:cNvSpPr/>
          <p:nvPr/>
        </p:nvSpPr>
        <p:spPr>
          <a:xfrm>
            <a:off x="5416550" y="4367530"/>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1"/>
          <a:stretch>
            <a:fillRect/>
          </a:stretch>
        </p:blipFill>
        <p:spPr>
          <a:xfrm>
            <a:off x="993140" y="1549400"/>
            <a:ext cx="7165975" cy="4138295"/>
          </a:xfrm>
          <a:prstGeom prst="rect">
            <a:avLst/>
          </a:prstGeom>
        </p:spPr>
      </p:pic>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APPLICATION STRUCTURE BREAKDOWN</a:t>
            </a:r>
            <a:endParaRPr lang="en-US" b="1"/>
          </a:p>
        </p:txBody>
      </p:sp>
      <p:sp>
        <p:nvSpPr>
          <p:cNvPr id="6" name="Rectangles 5"/>
          <p:cNvSpPr/>
          <p:nvPr/>
        </p:nvSpPr>
        <p:spPr>
          <a:xfrm>
            <a:off x="2963545" y="2948305"/>
            <a:ext cx="5786755" cy="2818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ectangles 6"/>
          <p:cNvSpPr/>
          <p:nvPr/>
        </p:nvSpPr>
        <p:spPr>
          <a:xfrm>
            <a:off x="3368675" y="1549400"/>
            <a:ext cx="5786755" cy="2818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2246630" y="3121025"/>
            <a:ext cx="5786755" cy="141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rot="16200000">
            <a:off x="269875" y="1859915"/>
            <a:ext cx="4523740" cy="3515995"/>
          </a:xfrm>
          <a:prstGeom prst="roundRect">
            <a:avLst>
              <a:gd name="adj" fmla="val 71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sz="3200" b="1"/>
              <a:t>MAIN PROGRAM</a:t>
            </a:r>
            <a:endParaRPr lang="en-US" sz="3200" b="1"/>
          </a:p>
        </p:txBody>
      </p:sp>
      <p:sp>
        <p:nvSpPr>
          <p:cNvPr id="3" name="Rectangles 2"/>
          <p:cNvSpPr/>
          <p:nvPr/>
        </p:nvSpPr>
        <p:spPr>
          <a:xfrm>
            <a:off x="2433955" y="2947670"/>
            <a:ext cx="1525270" cy="14198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8800" b="1">
                <a:solidFill>
                  <a:schemeClr val="tx1"/>
                </a:solidFill>
              </a:rPr>
              <a:t>UI</a:t>
            </a:r>
            <a:endParaRPr lang="en-US" sz="8800" b="1">
              <a:solidFill>
                <a:schemeClr val="tx1"/>
              </a:solidFill>
            </a:endParaRPr>
          </a:p>
        </p:txBody>
      </p:sp>
      <p:sp>
        <p:nvSpPr>
          <p:cNvPr id="2" name="Rectangles 1"/>
          <p:cNvSpPr/>
          <p:nvPr/>
        </p:nvSpPr>
        <p:spPr>
          <a:xfrm>
            <a:off x="4754880" y="1356360"/>
            <a:ext cx="6720205" cy="14198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5400" b="1">
                <a:solidFill>
                  <a:schemeClr val="tx1"/>
                </a:solidFill>
              </a:rPr>
              <a:t>UI LANGUAGE</a:t>
            </a:r>
            <a:endParaRPr lang="en-US" sz="5400" b="1">
              <a:solidFill>
                <a:schemeClr val="tx1"/>
              </a:solidFill>
            </a:endParaRPr>
          </a:p>
        </p:txBody>
      </p:sp>
      <p:sp>
        <p:nvSpPr>
          <p:cNvPr id="4" name="Rectangles 3"/>
          <p:cNvSpPr/>
          <p:nvPr/>
        </p:nvSpPr>
        <p:spPr>
          <a:xfrm>
            <a:off x="4867275" y="2908935"/>
            <a:ext cx="6720205" cy="29718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just"/>
            <a:r>
              <a:rPr lang="en-US" sz="2000">
                <a:solidFill>
                  <a:schemeClr val="tx1"/>
                </a:solidFill>
              </a:rPr>
              <a:t>USAGE OF LAYOUT LANGUAGE</a:t>
            </a:r>
            <a:endParaRPr lang="en-US" sz="2000">
              <a:solidFill>
                <a:schemeClr val="tx1"/>
              </a:solidFill>
            </a:endParaRPr>
          </a:p>
          <a:p>
            <a:pPr marL="457200" indent="-457200" algn="just">
              <a:buFont typeface="Arial" panose="020B0604020202090204" pitchFamily="34" charset="0"/>
              <a:buChar char="•"/>
            </a:pPr>
            <a:r>
              <a:rPr lang="en-US" sz="2000">
                <a:solidFill>
                  <a:schemeClr val="tx1"/>
                </a:solidFill>
              </a:rPr>
              <a:t>XML BASED HTML, XAML, ETC</a:t>
            </a:r>
            <a:endParaRPr lang="en-US" sz="2000">
              <a:solidFill>
                <a:schemeClr val="tx1"/>
              </a:solidFill>
            </a:endParaRPr>
          </a:p>
          <a:p>
            <a:pPr indent="0" algn="just">
              <a:buNone/>
            </a:pPr>
            <a:endParaRPr lang="en-US" sz="2000">
              <a:solidFill>
                <a:schemeClr val="tx1"/>
              </a:solidFill>
            </a:endParaRPr>
          </a:p>
          <a:p>
            <a:pPr indent="0" algn="just">
              <a:buNone/>
            </a:pPr>
            <a:r>
              <a:rPr lang="en-US" sz="2000">
                <a:solidFill>
                  <a:schemeClr val="tx1"/>
                </a:solidFill>
              </a:rPr>
              <a:t>TEMPLATE BASED LAYOUT</a:t>
            </a:r>
            <a:endParaRPr lang="en-US" sz="2000">
              <a:solidFill>
                <a:schemeClr val="tx1"/>
              </a:solidFill>
            </a:endParaRPr>
          </a:p>
          <a:p>
            <a:pPr marL="457200" indent="-457200" algn="just">
              <a:buFont typeface="Arial" panose="020B0604020202090204" pitchFamily="34" charset="0"/>
              <a:buChar char="•"/>
            </a:pPr>
            <a:endParaRPr lang="en-US" sz="2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APPLICATION STRUCTURE BREAKDOWN</a:t>
            </a:r>
            <a:endParaRPr lang="en-US" b="1"/>
          </a:p>
        </p:txBody>
      </p:sp>
      <p:sp>
        <p:nvSpPr>
          <p:cNvPr id="9" name="Rounded Rectangle 8"/>
          <p:cNvSpPr/>
          <p:nvPr/>
        </p:nvSpPr>
        <p:spPr>
          <a:xfrm rot="16200000">
            <a:off x="-128905" y="1845310"/>
            <a:ext cx="4523740" cy="3515995"/>
          </a:xfrm>
          <a:prstGeom prst="roundRect">
            <a:avLst>
              <a:gd name="adj" fmla="val 71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sz="3200" b="1">
                <a:solidFill>
                  <a:schemeClr val="tx1"/>
                </a:solidFill>
              </a:rPr>
              <a:t>MAIN PROGRAM</a:t>
            </a:r>
            <a:endParaRPr lang="en-US" sz="3200" b="1">
              <a:solidFill>
                <a:schemeClr val="tx1"/>
              </a:solidFill>
            </a:endParaRPr>
          </a:p>
        </p:txBody>
      </p:sp>
      <p:sp>
        <p:nvSpPr>
          <p:cNvPr id="15" name="Rounded Rectangle 14"/>
          <p:cNvSpPr/>
          <p:nvPr/>
        </p:nvSpPr>
        <p:spPr>
          <a:xfrm>
            <a:off x="1274445" y="1537970"/>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
        <p:nvSpPr>
          <p:cNvPr id="16" name="Rounded Rectangle 15"/>
          <p:cNvSpPr/>
          <p:nvPr/>
        </p:nvSpPr>
        <p:spPr>
          <a:xfrm>
            <a:off x="1274445" y="2235835"/>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
        <p:nvSpPr>
          <p:cNvPr id="17" name="Rounded Rectangle 16"/>
          <p:cNvSpPr/>
          <p:nvPr/>
        </p:nvSpPr>
        <p:spPr>
          <a:xfrm>
            <a:off x="1274445" y="2933700"/>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
        <p:nvSpPr>
          <p:cNvPr id="18" name="Rounded Rectangle 17"/>
          <p:cNvSpPr/>
          <p:nvPr/>
        </p:nvSpPr>
        <p:spPr>
          <a:xfrm>
            <a:off x="1274445" y="3670935"/>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
        <p:nvSpPr>
          <p:cNvPr id="19" name="Rounded Rectangle 18"/>
          <p:cNvSpPr/>
          <p:nvPr/>
        </p:nvSpPr>
        <p:spPr>
          <a:xfrm>
            <a:off x="1274445" y="4352925"/>
            <a:ext cx="2381250" cy="534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MODULES</a:t>
            </a:r>
            <a:endParaRPr lang="en-US"/>
          </a:p>
        </p:txBody>
      </p:sp>
      <p:sp>
        <p:nvSpPr>
          <p:cNvPr id="2" name="Rectangles 1"/>
          <p:cNvSpPr/>
          <p:nvPr/>
        </p:nvSpPr>
        <p:spPr>
          <a:xfrm>
            <a:off x="4754880" y="1356360"/>
            <a:ext cx="6720205" cy="14198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solidFill>
                  <a:schemeClr val="tx1"/>
                </a:solidFill>
              </a:rPr>
              <a:t>PROGRAMMING LANGUAGE</a:t>
            </a:r>
            <a:endParaRPr lang="en-US" sz="3600" b="1">
              <a:solidFill>
                <a:schemeClr val="tx1"/>
              </a:solidFill>
            </a:endParaRPr>
          </a:p>
        </p:txBody>
      </p:sp>
      <p:sp>
        <p:nvSpPr>
          <p:cNvPr id="4" name="Rectangles 3"/>
          <p:cNvSpPr/>
          <p:nvPr/>
        </p:nvSpPr>
        <p:spPr>
          <a:xfrm>
            <a:off x="4867275" y="2908935"/>
            <a:ext cx="6720205" cy="29718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457200" indent="-457200" algn="just">
              <a:buFont typeface="Arial" panose="020B0604020202090204" pitchFamily="34" charset="0"/>
              <a:buChar char="•"/>
            </a:pPr>
            <a:r>
              <a:rPr lang="en-US" sz="2000">
                <a:solidFill>
                  <a:schemeClr val="tx1"/>
                </a:solidFill>
              </a:rPr>
              <a:t>POPULAR PROGRAMMING LANGUAGE</a:t>
            </a:r>
            <a:endParaRPr lang="en-US" sz="2000">
              <a:solidFill>
                <a:schemeClr val="tx1"/>
              </a:solidFill>
            </a:endParaRPr>
          </a:p>
          <a:p>
            <a:pPr marL="914400" lvl="1" indent="-457200" algn="just">
              <a:buFont typeface="Arial" panose="020B0604020202090204" pitchFamily="34" charset="0"/>
              <a:buChar char="•"/>
            </a:pPr>
            <a:r>
              <a:rPr lang="en-US" sz="2000">
                <a:solidFill>
                  <a:schemeClr val="tx1"/>
                </a:solidFill>
              </a:rPr>
              <a:t>C and its descendants</a:t>
            </a:r>
            <a:endParaRPr lang="en-US" sz="2000">
              <a:solidFill>
                <a:schemeClr val="tx1"/>
              </a:solidFill>
            </a:endParaRPr>
          </a:p>
          <a:p>
            <a:pPr marL="1371600" lvl="2" indent="-457200" algn="just">
              <a:buFont typeface="Arial" panose="020B0604020202090204" pitchFamily="34" charset="0"/>
              <a:buChar char="•"/>
            </a:pPr>
            <a:r>
              <a:rPr lang="en-US" sz="2000">
                <a:solidFill>
                  <a:schemeClr val="tx1"/>
                </a:solidFill>
              </a:rPr>
              <a:t>C#, PHP, Perl, Java, Kotlin, Javascript,</a:t>
            </a:r>
            <a:endParaRPr lang="en-US" sz="2000">
              <a:solidFill>
                <a:schemeClr val="tx1"/>
              </a:solidFill>
            </a:endParaRPr>
          </a:p>
          <a:p>
            <a:pPr lvl="2" indent="-457200" algn="just">
              <a:buFont typeface="Arial" panose="020B0604020202090204" pitchFamily="34" charset="0"/>
              <a:buChar char="•"/>
            </a:pPr>
            <a:r>
              <a:rPr lang="en-US" sz="2000">
                <a:solidFill>
                  <a:schemeClr val="tx1"/>
                </a:solidFill>
              </a:rPr>
              <a:t>Pascal and Its Decendants : Pascal, Delphi</a:t>
            </a:r>
            <a:endParaRPr lang="en-US" sz="2000">
              <a:solidFill>
                <a:schemeClr val="tx1"/>
              </a:solidFill>
            </a:endParaRPr>
          </a:p>
          <a:p>
            <a:pPr lvl="2" indent="-457200" algn="just">
              <a:buFont typeface="Arial" panose="020B0604020202090204" pitchFamily="34" charset="0"/>
              <a:buChar char="•"/>
            </a:pPr>
            <a:r>
              <a:rPr lang="en-US" sz="2000">
                <a:solidFill>
                  <a:schemeClr val="tx1"/>
                </a:solidFill>
              </a:rPr>
              <a:t>Basic and Its Decendants : BASICA, GW Basic, Visual Basic etc</a:t>
            </a:r>
            <a:endParaRPr lang="en-US" sz="2000">
              <a:solidFill>
                <a:schemeClr val="tx1"/>
              </a:solidFill>
            </a:endParaRPr>
          </a:p>
          <a:p>
            <a:pPr lvl="2" indent="-457200" algn="just">
              <a:buFont typeface="Arial" panose="020B0604020202090204" pitchFamily="34" charset="0"/>
              <a:buChar char="•"/>
            </a:pPr>
            <a:r>
              <a:rPr lang="en-US" sz="2000">
                <a:solidFill>
                  <a:schemeClr val="tx1"/>
                </a:solidFill>
              </a:rPr>
              <a:t>Others : Python etc</a:t>
            </a:r>
            <a:endParaRPr lang="en-US" sz="2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1" name="Picture 10"/>
          <p:cNvPicPr>
            <a:picLocks noChangeAspect="1"/>
          </p:cNvPicPr>
          <p:nvPr/>
        </p:nvPicPr>
        <p:blipFill>
          <a:blip r:embed="rId1"/>
          <a:stretch>
            <a:fillRect/>
          </a:stretch>
        </p:blipFill>
        <p:spPr>
          <a:xfrm>
            <a:off x="1656715" y="2471420"/>
            <a:ext cx="1943100" cy="2352675"/>
          </a:xfrm>
          <a:prstGeom prst="rect">
            <a:avLst/>
          </a:prstGeom>
        </p:spPr>
      </p:pic>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APPLICATION STRUCTURE BREAKDOWN</a:t>
            </a:r>
            <a:endParaRPr lang="en-US" b="1"/>
          </a:p>
        </p:txBody>
      </p:sp>
      <p:sp>
        <p:nvSpPr>
          <p:cNvPr id="13" name="Rounded Rectangle 12"/>
          <p:cNvSpPr/>
          <p:nvPr/>
        </p:nvSpPr>
        <p:spPr>
          <a:xfrm rot="16200000">
            <a:off x="-93345" y="1889125"/>
            <a:ext cx="4523740" cy="3515995"/>
          </a:xfrm>
          <a:prstGeom prst="roundRect">
            <a:avLst>
              <a:gd name="adj" fmla="val 71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sz="3200" b="1"/>
              <a:t>MAIN PROGRAM</a:t>
            </a:r>
            <a:endParaRPr lang="en-US" sz="3200" b="1"/>
          </a:p>
        </p:txBody>
      </p:sp>
      <p:sp>
        <p:nvSpPr>
          <p:cNvPr id="14" name="Rectangles 13"/>
          <p:cNvSpPr/>
          <p:nvPr/>
        </p:nvSpPr>
        <p:spPr>
          <a:xfrm>
            <a:off x="1483995" y="4569460"/>
            <a:ext cx="2288540" cy="12471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8800" b="1">
                <a:solidFill>
                  <a:schemeClr val="tx1"/>
                </a:solidFill>
              </a:rPr>
              <a:t>DB</a:t>
            </a:r>
            <a:endParaRPr lang="en-US" sz="8800" b="1">
              <a:solidFill>
                <a:schemeClr val="tx1"/>
              </a:solidFill>
            </a:endParaRPr>
          </a:p>
        </p:txBody>
      </p:sp>
      <p:sp>
        <p:nvSpPr>
          <p:cNvPr id="2" name="Rectangles 1"/>
          <p:cNvSpPr/>
          <p:nvPr/>
        </p:nvSpPr>
        <p:spPr>
          <a:xfrm>
            <a:off x="4754880" y="1356360"/>
            <a:ext cx="6720205" cy="14198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solidFill>
                  <a:schemeClr val="tx1"/>
                </a:solidFill>
              </a:rPr>
              <a:t>DATABASE and Data Management</a:t>
            </a:r>
            <a:endParaRPr lang="en-US" sz="3600" b="1">
              <a:solidFill>
                <a:schemeClr val="tx1"/>
              </a:solidFill>
            </a:endParaRPr>
          </a:p>
        </p:txBody>
      </p:sp>
      <p:sp>
        <p:nvSpPr>
          <p:cNvPr id="4" name="Rectangles 3"/>
          <p:cNvSpPr/>
          <p:nvPr/>
        </p:nvSpPr>
        <p:spPr>
          <a:xfrm>
            <a:off x="4867275" y="2635250"/>
            <a:ext cx="6720205" cy="324548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457200" indent="-457200" algn="just">
              <a:buFont typeface="Arial" panose="020B0604020202090204" pitchFamily="34" charset="0"/>
              <a:buChar char="•"/>
            </a:pPr>
            <a:r>
              <a:rPr lang="en-US" sz="2000">
                <a:solidFill>
                  <a:schemeClr val="tx1"/>
                </a:solidFill>
              </a:rPr>
              <a:t>Database Type :</a:t>
            </a:r>
            <a:endParaRPr lang="en-US" sz="2000">
              <a:solidFill>
                <a:schemeClr val="tx1"/>
              </a:solidFill>
            </a:endParaRPr>
          </a:p>
          <a:p>
            <a:pPr marL="914400" lvl="1" indent="-457200" algn="just">
              <a:buFont typeface="Arial" panose="020B0604020202090204" pitchFamily="34" charset="0"/>
              <a:buChar char="•"/>
            </a:pPr>
            <a:r>
              <a:rPr lang="en-US" sz="2000">
                <a:solidFill>
                  <a:schemeClr val="tx1"/>
                </a:solidFill>
              </a:rPr>
              <a:t>Simple Database : Text, Files</a:t>
            </a:r>
            <a:endParaRPr lang="en-US" sz="2000">
              <a:solidFill>
                <a:schemeClr val="tx1"/>
              </a:solidFill>
            </a:endParaRPr>
          </a:p>
          <a:p>
            <a:pPr marL="914400" lvl="1" indent="-457200" algn="just">
              <a:buFont typeface="Arial" panose="020B0604020202090204" pitchFamily="34" charset="0"/>
              <a:buChar char="•"/>
            </a:pPr>
            <a:r>
              <a:rPr lang="en-US" sz="2000">
                <a:solidFill>
                  <a:schemeClr val="tx1"/>
                </a:solidFill>
              </a:rPr>
              <a:t>SQL Based</a:t>
            </a:r>
            <a:endParaRPr lang="en-US" sz="2000">
              <a:solidFill>
                <a:schemeClr val="tx1"/>
              </a:solidFill>
            </a:endParaRPr>
          </a:p>
          <a:p>
            <a:pPr marL="914400" lvl="1" indent="-457200" algn="just">
              <a:buFont typeface="Arial" panose="020B0604020202090204" pitchFamily="34" charset="0"/>
              <a:buChar char="•"/>
            </a:pPr>
            <a:r>
              <a:rPr lang="en-US" sz="2000">
                <a:solidFill>
                  <a:schemeClr val="tx1"/>
                </a:solidFill>
              </a:rPr>
              <a:t>No SQL</a:t>
            </a:r>
            <a:endParaRPr lang="en-US" sz="2000">
              <a:solidFill>
                <a:schemeClr val="tx1"/>
              </a:solidFill>
            </a:endParaRPr>
          </a:p>
          <a:p>
            <a:pPr lvl="0" indent="-457200" algn="just">
              <a:buFont typeface="Arial" panose="020B0604020202090204" pitchFamily="34" charset="0"/>
              <a:buChar char="•"/>
            </a:pPr>
            <a:r>
              <a:rPr lang="en-US" sz="2000">
                <a:solidFill>
                  <a:schemeClr val="tx1"/>
                </a:solidFill>
              </a:rPr>
              <a:t>Popular Database Engine</a:t>
            </a:r>
            <a:endParaRPr lang="en-US" sz="2000">
              <a:solidFill>
                <a:schemeClr val="tx1"/>
              </a:solidFill>
            </a:endParaRPr>
          </a:p>
          <a:p>
            <a:pPr lvl="2" indent="-457200" algn="just">
              <a:buFont typeface="Arial" panose="020B0604020202090204" pitchFamily="34" charset="0"/>
              <a:buChar char="•"/>
            </a:pPr>
            <a:r>
              <a:rPr lang="en-US" sz="2000">
                <a:solidFill>
                  <a:schemeClr val="tx1"/>
                </a:solidFill>
              </a:rPr>
              <a:t>Simple Database : csv, xml, json file</a:t>
            </a:r>
            <a:endParaRPr lang="en-US" sz="2000">
              <a:solidFill>
                <a:schemeClr val="tx1"/>
              </a:solidFill>
            </a:endParaRPr>
          </a:p>
          <a:p>
            <a:pPr lvl="2" indent="-457200" algn="just">
              <a:buFont typeface="Arial" panose="020B0604020202090204" pitchFamily="34" charset="0"/>
              <a:buChar char="•"/>
            </a:pPr>
            <a:r>
              <a:rPr lang="en-US" sz="2000">
                <a:solidFill>
                  <a:schemeClr val="tx1"/>
                </a:solidFill>
              </a:rPr>
              <a:t>SQL Based : MySQL, SQL Server, Oracle, PosgreSQL</a:t>
            </a:r>
            <a:endParaRPr lang="en-US" sz="2000">
              <a:solidFill>
                <a:schemeClr val="tx1"/>
              </a:solidFill>
            </a:endParaRPr>
          </a:p>
          <a:p>
            <a:pPr lvl="2" indent="-457200" algn="just">
              <a:buFont typeface="Arial" panose="020B0604020202090204" pitchFamily="34" charset="0"/>
              <a:buChar char="•"/>
            </a:pPr>
            <a:r>
              <a:rPr lang="en-US" sz="2000">
                <a:solidFill>
                  <a:schemeClr val="tx1"/>
                </a:solidFill>
              </a:rPr>
              <a:t>No SQL : MongoDB, Redis, etc</a:t>
            </a:r>
            <a:endParaRPr lang="en-US" sz="2000">
              <a:solidFill>
                <a:schemeClr val="tx1"/>
              </a:solidFill>
            </a:endParaRPr>
          </a:p>
          <a:p>
            <a:pPr lvl="1" indent="-457200" algn="just">
              <a:buFont typeface="Arial" panose="020B0604020202090204" pitchFamily="34" charset="0"/>
              <a:buChar char="•"/>
            </a:pPr>
            <a:r>
              <a:rPr lang="en-US" sz="2000">
                <a:solidFill>
                  <a:schemeClr val="tx1"/>
                </a:solidFill>
              </a:rPr>
              <a:t>ORM / ODM Concept</a:t>
            </a:r>
            <a:endParaRPr lang="en-US" sz="2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Picture 6"/>
          <p:cNvPicPr>
            <a:picLocks noChangeAspect="1"/>
          </p:cNvPicPr>
          <p:nvPr/>
        </p:nvPicPr>
        <p:blipFill>
          <a:blip r:embed="rId1"/>
          <a:stretch>
            <a:fillRect/>
          </a:stretch>
        </p:blipFill>
        <p:spPr>
          <a:xfrm>
            <a:off x="1955800" y="607060"/>
            <a:ext cx="5702300" cy="3129915"/>
          </a:xfrm>
          <a:prstGeom prst="rect">
            <a:avLst/>
          </a:prstGeom>
        </p:spPr>
      </p:pic>
      <p:pic>
        <p:nvPicPr>
          <p:cNvPr id="11" name="Picture 10"/>
          <p:cNvPicPr>
            <a:picLocks noChangeAspect="1"/>
          </p:cNvPicPr>
          <p:nvPr/>
        </p:nvPicPr>
        <p:blipFill>
          <a:blip r:embed="rId2"/>
          <a:stretch>
            <a:fillRect/>
          </a:stretch>
        </p:blipFill>
        <p:spPr>
          <a:xfrm>
            <a:off x="8211185" y="1335405"/>
            <a:ext cx="1259840" cy="1525270"/>
          </a:xfrm>
          <a:prstGeom prst="rect">
            <a:avLst/>
          </a:prstGeom>
        </p:spPr>
      </p:pic>
      <p:sp>
        <p:nvSpPr>
          <p:cNvPr id="8" name="Rounded Rectangle 7"/>
          <p:cNvSpPr/>
          <p:nvPr/>
        </p:nvSpPr>
        <p:spPr>
          <a:xfrm>
            <a:off x="6496685" y="5114290"/>
            <a:ext cx="2864485" cy="483235"/>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BACKEND</a:t>
            </a:r>
            <a:endParaRPr lang="en-US"/>
          </a:p>
        </p:txBody>
      </p:sp>
      <p:sp>
        <p:nvSpPr>
          <p:cNvPr id="12" name="Rounded Rectangle 11"/>
          <p:cNvSpPr/>
          <p:nvPr/>
        </p:nvSpPr>
        <p:spPr>
          <a:xfrm>
            <a:off x="2782570" y="5114290"/>
            <a:ext cx="2864485" cy="483235"/>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FRONTEND</a:t>
            </a:r>
            <a:endParaRPr lang="en-US"/>
          </a:p>
        </p:txBody>
      </p:sp>
      <p:sp>
        <p:nvSpPr>
          <p:cNvPr id="13" name="Down Arrow 12"/>
          <p:cNvSpPr/>
          <p:nvPr/>
        </p:nvSpPr>
        <p:spPr>
          <a:xfrm>
            <a:off x="4070350" y="4142740"/>
            <a:ext cx="518160" cy="56515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Down Arrow 13"/>
          <p:cNvSpPr/>
          <p:nvPr/>
        </p:nvSpPr>
        <p:spPr>
          <a:xfrm>
            <a:off x="7658100" y="4142740"/>
            <a:ext cx="518160" cy="56515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4104</Words>
  <Application>WPS Presentation</Application>
  <PresentationFormat>Widescreen</PresentationFormat>
  <Paragraphs>225</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Calibri Light</vt:lpstr>
      <vt:lpstr>Helvetica Neue</vt:lpstr>
      <vt:lpstr>Calibri</vt:lpstr>
      <vt:lpstr>微软雅黑</vt:lpstr>
      <vt:lpstr>汉仪旗黑</vt:lpstr>
      <vt:lpstr>Arial Unicode MS</vt:lpstr>
      <vt:lpstr>宋体-简</vt:lpstr>
      <vt:lpstr>Office Theme</vt:lpstr>
      <vt:lpstr>FULL STACK DEVELOPMENT COURSE</vt:lpstr>
      <vt:lpstr>What is FULL STACK DEVELOPMENT ?</vt:lpstr>
      <vt:lpstr>What is FULL STACK DEVELOPMENT ?</vt:lpstr>
      <vt:lpstr>What is FULL STACK DEVELOPMENT ?</vt:lpstr>
      <vt:lpstr>What is FULL STACK DEVELOPMENT ?</vt:lpstr>
      <vt:lpstr>PowerPoint 演示文稿</vt:lpstr>
      <vt:lpstr>PowerPoint 演示文稿</vt:lpstr>
      <vt:lpstr>PowerPoint 演示文稿</vt:lpstr>
      <vt:lpstr>PowerPoint 演示文稿</vt:lpstr>
      <vt:lpstr>STACK ?  A tech stack is the complete set of technologies a company uses to build an application. Typically, a stack includes one or more programming languages, libraries, servers, databases, frameworks, and developer tools.</vt:lpstr>
      <vt:lpstr>STACK ?  A tech stack is the complete set of technologies a company uses to build an application. Typically, a stack includes one or more programming languages, libraries, servers, databases, frameworks, and developer tools.</vt:lpstr>
      <vt:lpstr>STACK ?  A tech stack is the complete set of technologies a company uses to build an application. Typically, a stack includes one or more programming languages, libraries, servers, databases, frameworks, and developer tools.</vt:lpstr>
      <vt:lpstr>REQUIREMENT TO BE A FULLSTACK DEVELOPER  </vt:lpstr>
      <vt:lpstr>TOOLS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 COURSE</dc:title>
  <dc:creator>mac</dc:creator>
  <cp:lastModifiedBy>mac</cp:lastModifiedBy>
  <cp:revision>2</cp:revision>
  <dcterms:created xsi:type="dcterms:W3CDTF">2020-11-09T08:59:09Z</dcterms:created>
  <dcterms:modified xsi:type="dcterms:W3CDTF">2020-11-09T08:59:09Z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1033-2.6.0.4284</vt:lpwstr>
  </property>
</Properties>
</file>