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5" r:id="rId4"/>
    <p:sldId id="258" r:id="rId5"/>
    <p:sldId id="296" r:id="rId6"/>
    <p:sldId id="297" r:id="rId7"/>
    <p:sldId id="298" r:id="rId8"/>
    <p:sldId id="299" r:id="rId9"/>
    <p:sldId id="294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274955" y="-3175"/>
            <a:ext cx="2105025" cy="68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379980" y="467995"/>
            <a:ext cx="9568815" cy="1998980"/>
          </a:xfrm>
        </p:spPr>
        <p:txBody>
          <a:bodyPr/>
          <a:p>
            <a:pPr algn="r"/>
            <a:r>
              <a:rPr lang="en-US" sz="4800" b="1"/>
              <a:t>FULL STACK DEVELOPMENT</a:t>
            </a:r>
            <a:br>
              <a:rPr lang="en-US" sz="4800" b="1"/>
            </a:br>
            <a:r>
              <a:rPr lang="en-US" sz="4800" b="1"/>
              <a:t>COURSE</a:t>
            </a:r>
            <a:endParaRPr lang="en-US" sz="4800" b="1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804795" y="4788218"/>
            <a:ext cx="9144000" cy="1655762"/>
          </a:xfrm>
        </p:spPr>
        <p:txBody>
          <a:bodyPr/>
          <a:p>
            <a:pPr algn="r"/>
            <a:r>
              <a:rPr lang="en-US" sz="1800"/>
              <a:t>IRFANSJAH</a:t>
            </a:r>
            <a:endParaRPr lang="en-US" sz="1800"/>
          </a:p>
          <a:p>
            <a:pPr algn="r"/>
            <a:r>
              <a:rPr lang="en-US" sz="1800"/>
              <a:t>irfansjah@gmail.com</a:t>
            </a:r>
            <a:endParaRPr lang="en-US" sz="1800"/>
          </a:p>
          <a:p>
            <a:pPr algn="r"/>
            <a:r>
              <a:rPr lang="en-US" sz="1800"/>
              <a:t>081293728732</a:t>
            </a:r>
            <a:endParaRPr lang="en-US" sz="1800"/>
          </a:p>
        </p:txBody>
      </p:sp>
      <p:sp>
        <p:nvSpPr>
          <p:cNvPr id="9" name="Title 6"/>
          <p:cNvSpPr>
            <a:spLocks noGrp="1"/>
          </p:cNvSpPr>
          <p:nvPr/>
        </p:nvSpPr>
        <p:spPr>
          <a:xfrm>
            <a:off x="2477770" y="2466975"/>
            <a:ext cx="9568815" cy="614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/>
              <a:t>DAY 03</a:t>
            </a:r>
            <a:endParaRPr lang="en-US" sz="2800" b="1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69316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l">
              <a:buAutoNum type="arabicPeriod"/>
            </a:pPr>
            <a:r>
              <a:rPr lang="en-US" sz="1200" b="1">
                <a:solidFill>
                  <a:schemeClr val="tx1"/>
                </a:solidFill>
              </a:rPr>
              <a:t>VARIABLES, DATA, DATA TYPE and OPERATORS</a:t>
            </a:r>
            <a:endParaRPr lang="en-US" sz="1200" b="1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STATEMENT, STATEMENT BLOCK and NESTING</a:t>
            </a:r>
            <a:endParaRPr lang="en-US" sz="1200" b="1">
              <a:solidFill>
                <a:schemeClr val="tx1"/>
              </a:solidFill>
            </a:endParaRPr>
          </a:p>
          <a:p>
            <a:pPr algn="just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What </a:t>
            </a:r>
            <a:r>
              <a:rPr lang="en-US" sz="1400" b="1"/>
              <a:t>is Data </a:t>
            </a:r>
            <a:r>
              <a:rPr lang="en-US" sz="1400"/>
              <a:t>and </a:t>
            </a:r>
            <a:r>
              <a:rPr lang="en-US" sz="1400" b="1"/>
              <a:t>DataType ?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How the data represented in a Computer System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Data Classification : Data Types</a:t>
            </a:r>
            <a:endParaRPr lang="en-US" sz="1400"/>
          </a:p>
          <a:p>
            <a:pPr marL="1257300" lvl="2" indent="-342900">
              <a:buFont typeface="+mj-lt"/>
              <a:buAutoNum type="alphaLcPeriod"/>
            </a:pPr>
            <a:r>
              <a:rPr lang="en-US" sz="1400"/>
              <a:t>From Human Readable Data into Computer Binary Data</a:t>
            </a:r>
            <a:endParaRPr lang="en-US" sz="1400"/>
          </a:p>
          <a:p>
            <a:pPr marL="1257300" lvl="2" indent="-342900">
              <a:buFont typeface="+mj-lt"/>
              <a:buAutoNum type="alphaLcPeriod"/>
            </a:pPr>
            <a:r>
              <a:rPr lang="en-US" sz="1400"/>
              <a:t>Common Known Data Type</a:t>
            </a:r>
            <a:endParaRPr lang="en-US" sz="1400"/>
          </a:p>
          <a:p>
            <a:pPr marL="1714500" lvl="3" indent="-342900">
              <a:buFont typeface="+mj-lt"/>
              <a:buAutoNum type="alphaLcPeriod"/>
            </a:pPr>
            <a:r>
              <a:rPr lang="en-US" sz="1400"/>
              <a:t>Characters,</a:t>
            </a:r>
            <a:endParaRPr lang="en-US" sz="1400"/>
          </a:p>
          <a:p>
            <a:pPr marL="1714500" lvl="3" indent="-342900">
              <a:buFont typeface="+mj-lt"/>
              <a:buAutoNum type="alphaLcPeriod"/>
            </a:pPr>
            <a:r>
              <a:rPr lang="en-US" sz="1400"/>
              <a:t>Numbers</a:t>
            </a:r>
            <a:endParaRPr lang="en-US" sz="1400"/>
          </a:p>
          <a:p>
            <a:pPr marL="1714500" lvl="3" indent="-342900">
              <a:buFont typeface="+mj-lt"/>
              <a:buAutoNum type="alphaLcPeriod"/>
            </a:pPr>
            <a:r>
              <a:rPr lang="en-US" sz="1400"/>
              <a:t>Binary</a:t>
            </a:r>
            <a:endParaRPr lang="en-US" sz="1400"/>
          </a:p>
          <a:p>
            <a:pPr marL="1714500" lvl="3" indent="-342900">
              <a:buFont typeface="+mj-lt"/>
              <a:buAutoNum type="alphaLcPeriod"/>
            </a:pPr>
            <a:r>
              <a:rPr lang="en-US" sz="1400"/>
              <a:t>Series, Collections</a:t>
            </a:r>
            <a:endParaRPr lang="en-US" sz="1400"/>
          </a:p>
          <a:p>
            <a:pPr marL="342900" indent="-342900">
              <a:buFont typeface="+mj-lt"/>
              <a:buAutoNum type="alphaLcParenR"/>
            </a:pPr>
            <a:r>
              <a:rPr lang="en-US" sz="1400"/>
              <a:t>What is </a:t>
            </a:r>
            <a:r>
              <a:rPr lang="en-US" sz="1400" b="1"/>
              <a:t>Variables</a:t>
            </a:r>
            <a:r>
              <a:rPr lang="en-US" sz="1400"/>
              <a:t> ?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Definitions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Basic Rules of variables in Computer System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Values and References</a:t>
            </a:r>
            <a:endParaRPr lang="en-US" sz="1400"/>
          </a:p>
          <a:p>
            <a:pPr marL="342900" indent="-342900">
              <a:buFont typeface="+mj-lt"/>
              <a:buAutoNum type="alphaLcParenR"/>
            </a:pPr>
            <a:r>
              <a:rPr lang="en-US" sz="1400"/>
              <a:t>Data </a:t>
            </a:r>
            <a:r>
              <a:rPr lang="en-US" sz="1400" b="1"/>
              <a:t>Operations</a:t>
            </a:r>
            <a:r>
              <a:rPr lang="en-US" sz="1400"/>
              <a:t> and </a:t>
            </a:r>
            <a:r>
              <a:rPr lang="en-US" sz="1400" b="1"/>
              <a:t>Operators</a:t>
            </a:r>
            <a:endParaRPr lang="en-US" sz="140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US" sz="1400"/>
              <a:t>Type of Operators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Assignment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Mathematical Operation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Logical Operation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Unary Operation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Binary Operation</a:t>
            </a:r>
            <a:endParaRPr lang="en-US" sz="1400"/>
          </a:p>
          <a:p>
            <a:pPr marL="1257300" lvl="2" indent="-342900">
              <a:buFont typeface="Arial" panose="020B0604020202090204" pitchFamily="34" charset="0"/>
              <a:buChar char="•"/>
            </a:pPr>
            <a:r>
              <a:rPr lang="en-US" sz="1400"/>
              <a:t>Series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72364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l">
              <a:buAutoNum type="arabicPeriod"/>
            </a:pPr>
            <a:r>
              <a:rPr lang="en-US" sz="1200">
                <a:solidFill>
                  <a:schemeClr val="tx1"/>
                </a:solidFill>
              </a:rPr>
              <a:t>VARIABLES, DATA, DATA TYPE and OPERATORS</a:t>
            </a:r>
            <a:endParaRPr lang="en-US" sz="1200" b="1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en-US" sz="1200" b="1">
                <a:solidFill>
                  <a:schemeClr val="tx1"/>
                </a:solidFill>
              </a:rPr>
              <a:t>STATEMENT, STATEMENT BLOCK and NESTING</a:t>
            </a:r>
            <a:endParaRPr lang="en-US" sz="1200" b="1">
              <a:solidFill>
                <a:schemeClr val="tx1"/>
              </a:solidFill>
            </a:endParaRPr>
          </a:p>
          <a:p>
            <a:pPr algn="just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SENTENCES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Statement and its separators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Statement Block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Nested Block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Comments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Common Sentences Structures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Statement : Variable Definitions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Statement : Command Block</a:t>
            </a:r>
            <a:endParaRPr lang="en-US" sz="1400"/>
          </a:p>
          <a:p>
            <a:pPr lvl="2" indent="0">
              <a:buFont typeface="+mj-lt"/>
              <a:buNone/>
            </a:pPr>
            <a:r>
              <a:rPr lang="en-US" sz="1400"/>
              <a:t>Command Block Type :</a:t>
            </a:r>
            <a:endParaRPr lang="en-US" sz="1400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sz="1400"/>
              <a:t>data operation</a:t>
            </a:r>
            <a:endParaRPr lang="en-US" sz="1400"/>
          </a:p>
          <a:p>
            <a:pPr marL="1200150" lvl="2" indent="-285750">
              <a:buFont typeface="Arial" panose="020B0604020202090204" pitchFamily="34" charset="0"/>
              <a:buChar char="•"/>
            </a:pPr>
            <a:r>
              <a:rPr lang="en-US" sz="1400"/>
              <a:t>function call</a:t>
            </a:r>
            <a:endParaRPr lang="en-US" sz="1400"/>
          </a:p>
          <a:p>
            <a:pPr marL="1257300" lvl="2" indent="-342900">
              <a:buFont typeface="+mj-lt"/>
              <a:buAutoNum type="alphaLcParenR"/>
            </a:pP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520" y="2487295"/>
            <a:ext cx="3340100" cy="34226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72364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l">
              <a:buFont typeface="+mj-lt"/>
              <a:buAutoNum type="arabicPeriod" startAt="3"/>
            </a:pPr>
            <a:r>
              <a:rPr lang="en-US" sz="1200" b="1">
                <a:solidFill>
                  <a:schemeClr val="tx1"/>
                </a:solidFill>
              </a:rPr>
              <a:t>CONTROL STRUCTURES</a:t>
            </a:r>
            <a:endParaRPr lang="en-US" sz="1200" b="1">
              <a:solidFill>
                <a:schemeClr val="tx1"/>
              </a:solidFill>
            </a:endParaRPr>
          </a:p>
          <a:p>
            <a:pPr algn="just"/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BRANCHING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IF Statement 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SWITCH Statement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LOOPS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FOR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Logical Loops : While, Until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Collection Loops</a:t>
            </a:r>
            <a:endParaRPr lang="en-US" sz="1400"/>
          </a:p>
          <a:p>
            <a:pPr marL="1257300" lvl="2" indent="-342900">
              <a:buFont typeface="+mj-lt"/>
              <a:buAutoNum type="alphaLcParenR"/>
            </a:pP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2998470"/>
            <a:ext cx="2753360" cy="302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55" y="2938145"/>
            <a:ext cx="35909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72364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just">
              <a:buFont typeface="+mj-lt"/>
              <a:buAutoNum type="arabicPeriod" startAt="4"/>
            </a:pPr>
            <a:r>
              <a:rPr lang="en-US" sz="1200" b="1">
                <a:solidFill>
                  <a:schemeClr val="tx1"/>
                </a:solidFill>
              </a:rPr>
              <a:t>FUNCTION / METHOD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Function / Method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What is Function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Why we need Function / Method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Function structures 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Basic Function Definitions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Named Function and Anonymous Function Definitions / Lambda / Expression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Function Parameters / Arguments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Return Values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Working with Libraries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What are libraries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r>
              <a:rPr lang="en-US" sz="1400"/>
              <a:t>Scope and Namespace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Function as a Data Type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72364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just">
              <a:buFont typeface="+mj-lt"/>
              <a:buAutoNum type="arabicPeriod" startAt="5"/>
            </a:pPr>
            <a:r>
              <a:rPr lang="en-US" sz="1200" b="1">
                <a:solidFill>
                  <a:schemeClr val="tx1"/>
                </a:solidFill>
              </a:rPr>
              <a:t>ADVANCE DATA TYPE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ARRAY, COLLECTIONS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STRUCTURE / RECORD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FUNCTION / DELEGATE</a:t>
            </a:r>
            <a:endParaRPr lang="en-US" sz="1400"/>
          </a:p>
          <a:p>
            <a:pPr marL="342900" lvl="0" indent="-342900">
              <a:buFont typeface="+mj-lt"/>
              <a:buAutoNum type="alphaLcParenR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OBJECT</a:t>
            </a:r>
            <a:endParaRPr lang="en-US" sz="1400"/>
          </a:p>
          <a:p>
            <a:pPr marL="342900" lvl="0" indent="-342900">
              <a:buFont typeface="+mj-lt"/>
              <a:buAutoNum type="alphaLcParenR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INTERFACE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723640" cy="91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just">
              <a:buFont typeface="+mj-lt"/>
              <a:buAutoNum type="arabicPeriod" startAt="6"/>
            </a:pPr>
            <a:r>
              <a:rPr lang="en-US" sz="1200" b="1">
                <a:solidFill>
                  <a:schemeClr val="tx1"/>
                </a:solidFill>
              </a:rPr>
              <a:t>OBJECT ORIENTED PROGRAMMING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248150" y="636270"/>
            <a:ext cx="71862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 sz="1400"/>
              <a:t>What is OBJECT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What is Object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Object Components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Field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Method / Function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Property</a:t>
            </a:r>
            <a:endParaRPr lang="en-US" sz="1400"/>
          </a:p>
          <a:p>
            <a:pPr marL="1257300" lvl="2" indent="-342900">
              <a:buFont typeface="+mj-lt"/>
              <a:buAutoNum type="romanLcPeriod"/>
            </a:pPr>
            <a:r>
              <a:rPr lang="en-US" sz="1400"/>
              <a:t>Events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INHERITANCE vs INSTANCING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METHOD OVERLOADING AND OVERRIDING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r>
              <a:rPr lang="en-US" sz="1400"/>
              <a:t>ABSTRACT, SEALED, STATIC</a:t>
            </a:r>
            <a:endParaRPr lang="en-US" sz="1400"/>
          </a:p>
          <a:p>
            <a:pPr marL="800100" lvl="1" indent="-342900">
              <a:buFont typeface="+mj-lt"/>
              <a:buAutoNum type="romanLcPeriod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r>
              <a:rPr lang="en-US" sz="1400"/>
              <a:t>EXTENDING OBJECT</a:t>
            </a:r>
            <a:endParaRPr lang="en-US" sz="1400"/>
          </a:p>
          <a:p>
            <a:pPr marL="800100" lvl="1" indent="-342900">
              <a:buFont typeface="+mj-lt"/>
              <a:buAutoNum type="alphaLcParenR"/>
            </a:pPr>
            <a:endParaRPr lang="en-US" sz="1400"/>
          </a:p>
          <a:p>
            <a:pPr marL="342900" lvl="0" indent="-342900">
              <a:buFont typeface="+mj-lt"/>
              <a:buAutoNum type="alphaLcParenR"/>
            </a:pP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16510" y="6020435"/>
            <a:ext cx="12224385" cy="534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74065" y="6020435"/>
            <a:ext cx="10975340" cy="534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b="1"/>
              <a:t>PROGRAMMING CONCEPT</a:t>
            </a:r>
            <a:endParaRPr lang="en-US" b="1"/>
          </a:p>
        </p:txBody>
      </p:sp>
      <p:sp>
        <p:nvSpPr>
          <p:cNvPr id="100" name="Text Box 99"/>
          <p:cNvSpPr txBox="1"/>
          <p:nvPr/>
        </p:nvSpPr>
        <p:spPr>
          <a:xfrm>
            <a:off x="1032510" y="3809048"/>
            <a:ext cx="5080000" cy="186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1600200" algn="l"/>
            <a:r>
              <a:rPr sz="1050" b="0">
                <a:latin typeface="Calibri" charset="0"/>
                <a:cs typeface="Calibri" charset="0"/>
              </a:rPr>
              <a:t>1. VARIABLES, DATA, DATATYPES and OPERATORS2. STATEMENT and BLOCK STATEMENT and NESTING3. SCOPE and CODE STRUCTURE4. CONTROL STRUCTURES : LOGICAL BRANCHING (IF, SWITCH), LOOPS (FOR, FOREACH, WHILE)5. FUNCTION / METHOD and PARAMETERS, BY REFERENCE and BY VAL, between return VOID and return VALUE6. COMPLEX DATA TYPES : ARRAY and STRUCTURE7. ADVANCE COMPLEX DATA TYPE : OBJECT and INTERFACE8. OBJECT ORIENTED PROGRAMMING9. ERROR HANDLING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-16510" y="1905"/>
            <a:ext cx="12225020" cy="45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/>
              <a:t>BASIC PROGRAMMING CONCEPT</a:t>
            </a:r>
            <a:endParaRPr lang="en-US" b="1"/>
          </a:p>
        </p:txBody>
      </p:sp>
      <p:sp>
        <p:nvSpPr>
          <p:cNvPr id="10" name="Rectangles 9"/>
          <p:cNvSpPr/>
          <p:nvPr/>
        </p:nvSpPr>
        <p:spPr>
          <a:xfrm>
            <a:off x="180340" y="594995"/>
            <a:ext cx="39109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28600" indent="-228600" algn="l">
              <a:buAutoNum type="arabicPeriod"/>
            </a:pPr>
            <a:r>
              <a:rPr lang="en-US" sz="1200" b="1">
                <a:solidFill>
                  <a:schemeClr val="tx1"/>
                </a:solidFill>
              </a:rPr>
              <a:t>VARIABLES, DATA, DATA TYPE and OPERATORS</a:t>
            </a:r>
            <a:endParaRPr lang="en-US" sz="1200" b="1">
              <a:solidFill>
                <a:schemeClr val="tx1"/>
              </a:solidFill>
            </a:endParaRPr>
          </a:p>
          <a:p>
            <a:pPr marL="228600" indent="-228600" algn="l">
              <a:buAutoNum type="arabicPeriod"/>
            </a:pPr>
            <a:r>
              <a:rPr lang="en-US" sz="1200" b="1">
                <a:solidFill>
                  <a:schemeClr val="tx1"/>
                </a:solidFill>
              </a:rPr>
              <a:t>STATEMENT, STATEMENT BLOCK and NESTING</a:t>
            </a:r>
            <a:endParaRPr lang="en-US" sz="1200" b="1">
              <a:solidFill>
                <a:schemeClr val="tx1"/>
              </a:solidFill>
            </a:endParaRPr>
          </a:p>
          <a:p>
            <a:pPr algn="just"/>
            <a:endParaRPr lang="en-US" sz="1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Presentation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Helvetica Neue</vt:lpstr>
      <vt:lpstr>Calibri Light</vt:lpstr>
      <vt:lpstr>微软雅黑</vt:lpstr>
      <vt:lpstr>汉仪旗黑</vt:lpstr>
      <vt:lpstr>Arial Unicode MS</vt:lpstr>
      <vt:lpstr>宋体-简</vt:lpstr>
      <vt:lpstr>Office Theme</vt:lpstr>
      <vt:lpstr>FULL STACK DEVELOPMENT COURSE</vt:lpstr>
      <vt:lpstr>PowerPoint 演示文稿</vt:lpstr>
      <vt:lpstr>What is FULL STACK DEVELOPMENT 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COURSE</dc:title>
  <dc:creator>mac</dc:creator>
  <cp:lastModifiedBy>mac</cp:lastModifiedBy>
  <cp:revision>12</cp:revision>
  <dcterms:created xsi:type="dcterms:W3CDTF">2020-11-10T08:33:57Z</dcterms:created>
  <dcterms:modified xsi:type="dcterms:W3CDTF">2020-11-10T08:33:57Z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