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77" r:id="rId5"/>
    <p:sldId id="262" r:id="rId6"/>
    <p:sldId id="278" r:id="rId7"/>
    <p:sldId id="279" r:id="rId8"/>
    <p:sldId id="263" r:id="rId9"/>
    <p:sldId id="281" r:id="rId10"/>
    <p:sldId id="282" r:id="rId11"/>
    <p:sldId id="283" r:id="rId12"/>
    <p:sldId id="284" r:id="rId13"/>
    <p:sldId id="285" r:id="rId14"/>
    <p:sldId id="286" r:id="rId15"/>
    <p:sldId id="287" r:id="rId16"/>
    <p:sldId id="288" r:id="rId17"/>
    <p:sldId id="289" r:id="rId18"/>
    <p:sldId id="269" r:id="rId19"/>
    <p:sldId id="292" r:id="rId20"/>
    <p:sldId id="291" r:id="rId21"/>
    <p:sldId id="293" r:id="rId22"/>
    <p:sldId id="290" r:id="rId2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s 5"/>
          <p:cNvSpPr/>
          <p:nvPr/>
        </p:nvSpPr>
        <p:spPr>
          <a:xfrm>
            <a:off x="274955" y="-3175"/>
            <a:ext cx="2105025" cy="68319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itle 6"/>
          <p:cNvSpPr>
            <a:spLocks noGrp="1"/>
          </p:cNvSpPr>
          <p:nvPr>
            <p:ph type="ctrTitle"/>
          </p:nvPr>
        </p:nvSpPr>
        <p:spPr>
          <a:xfrm>
            <a:off x="2379980" y="467995"/>
            <a:ext cx="9568815" cy="1998980"/>
          </a:xfrm>
        </p:spPr>
        <p:txBody>
          <a:bodyPr/>
          <a:p>
            <a:pPr algn="r"/>
            <a:r>
              <a:rPr lang="en-US" sz="4800" b="1"/>
              <a:t>FULL STACK DEVELOPMENT</a:t>
            </a:r>
            <a:br>
              <a:rPr lang="en-US" sz="4800" b="1"/>
            </a:br>
            <a:r>
              <a:rPr lang="en-US" sz="4800" b="1"/>
              <a:t>COURSE</a:t>
            </a:r>
            <a:endParaRPr lang="en-US" sz="4800" b="1"/>
          </a:p>
        </p:txBody>
      </p:sp>
      <p:sp>
        <p:nvSpPr>
          <p:cNvPr id="8" name="Subtitle 7"/>
          <p:cNvSpPr>
            <a:spLocks noGrp="1"/>
          </p:cNvSpPr>
          <p:nvPr>
            <p:ph type="subTitle" idx="1"/>
          </p:nvPr>
        </p:nvSpPr>
        <p:spPr>
          <a:xfrm>
            <a:off x="2804795" y="4788218"/>
            <a:ext cx="9144000" cy="1655762"/>
          </a:xfrm>
        </p:spPr>
        <p:txBody>
          <a:bodyPr/>
          <a:p>
            <a:pPr algn="r"/>
            <a:r>
              <a:rPr lang="en-US" sz="1800"/>
              <a:t>IRFANSJAH</a:t>
            </a:r>
            <a:endParaRPr lang="en-US" sz="1800"/>
          </a:p>
          <a:p>
            <a:pPr algn="r"/>
            <a:r>
              <a:rPr lang="en-US" sz="1800"/>
              <a:t>irfansjah@gmail.com</a:t>
            </a:r>
            <a:endParaRPr lang="en-US" sz="1800"/>
          </a:p>
          <a:p>
            <a:pPr algn="r"/>
            <a:r>
              <a:rPr lang="en-US" sz="1800"/>
              <a:t>081293728732</a:t>
            </a:r>
            <a:endParaRPr lang="en-US" sz="1800"/>
          </a:p>
        </p:txBody>
      </p:sp>
      <p:sp>
        <p:nvSpPr>
          <p:cNvPr id="9" name="Title 6"/>
          <p:cNvSpPr>
            <a:spLocks noGrp="1"/>
          </p:cNvSpPr>
          <p:nvPr/>
        </p:nvSpPr>
        <p:spPr>
          <a:xfrm>
            <a:off x="2477770" y="2466975"/>
            <a:ext cx="9568815" cy="614045"/>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2800" b="1"/>
              <a:t>DAY 02</a:t>
            </a:r>
            <a:endParaRPr lang="en-US" sz="2800" b="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a:p>
        </p:txBody>
      </p:sp>
      <p:sp>
        <p:nvSpPr>
          <p:cNvPr id="3" name="Rectangles 2"/>
          <p:cNvSpPr/>
          <p:nvPr/>
        </p:nvSpPr>
        <p:spPr>
          <a:xfrm rot="16200000">
            <a:off x="-1651635" y="2294890"/>
            <a:ext cx="5529580" cy="145732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800" b="1">
                <a:solidFill>
                  <a:srgbClr val="C00000"/>
                </a:solidFill>
              </a:rPr>
              <a:t>ACTIVITIES</a:t>
            </a:r>
            <a:endParaRPr lang="en-US" sz="4800" b="1">
              <a:solidFill>
                <a:srgbClr val="C00000"/>
              </a:solidFill>
            </a:endParaRPr>
          </a:p>
        </p:txBody>
      </p:sp>
      <p:pic>
        <p:nvPicPr>
          <p:cNvPr id="4" name="Picture 3"/>
          <p:cNvPicPr>
            <a:picLocks noChangeAspect="1"/>
          </p:cNvPicPr>
          <p:nvPr/>
        </p:nvPicPr>
        <p:blipFill>
          <a:blip r:embed="rId1"/>
          <a:stretch>
            <a:fillRect/>
          </a:stretch>
        </p:blipFill>
        <p:spPr>
          <a:xfrm>
            <a:off x="2736215" y="92710"/>
            <a:ext cx="8124825" cy="5695950"/>
          </a:xfrm>
          <a:prstGeom prst="rect">
            <a:avLst/>
          </a:prstGeom>
        </p:spPr>
      </p:pic>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SCRUM - ACTIVITIES</a:t>
            </a:r>
            <a:endParaRPr 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a:p>
        </p:txBody>
      </p:sp>
      <p:sp>
        <p:nvSpPr>
          <p:cNvPr id="2" name="Text Box 1"/>
          <p:cNvSpPr txBox="1"/>
          <p:nvPr/>
        </p:nvSpPr>
        <p:spPr>
          <a:xfrm>
            <a:off x="251460" y="389255"/>
            <a:ext cx="11507470" cy="3230245"/>
          </a:xfrm>
          <a:prstGeom prst="rect">
            <a:avLst/>
          </a:prstGeom>
          <a:noFill/>
        </p:spPr>
        <p:txBody>
          <a:bodyPr wrap="square" rtlCol="0" anchor="t">
            <a:spAutoFit/>
          </a:bodyPr>
          <a:p>
            <a:r>
              <a:rPr lang="en-US" sz="2400" b="1"/>
              <a:t>Sprint Planning</a:t>
            </a:r>
            <a:endParaRPr lang="en-US"/>
          </a:p>
          <a:p>
            <a:endParaRPr lang="en-US"/>
          </a:p>
          <a:p>
            <a:r>
              <a:rPr lang="en-US"/>
              <a:t>This is the event that kick starts each Sprint and is where the</a:t>
            </a:r>
            <a:r>
              <a:rPr lang="en-US" b="1"/>
              <a:t> Product Owner and Development team</a:t>
            </a:r>
            <a:r>
              <a:rPr lang="en-US"/>
              <a:t> discuss which </a:t>
            </a:r>
            <a:r>
              <a:rPr lang="en-US" b="1"/>
              <a:t>Product Backlog Items (PBI’s) will be included in Sprint</a:t>
            </a:r>
            <a:r>
              <a:rPr lang="en-US"/>
              <a:t>. While the Product Owner has the right to prioritise each PBI for potential inclusion in the Sprint, the Development team are encouraged to respond, raise issues and push back where necessary. The Development Team then forecasts how many PBI’s they can deliver in the Sprint, given their knowledge of velocity, resources and any factors which could influence the time and resources they have available.</a:t>
            </a:r>
            <a:endParaRPr lang="en-US"/>
          </a:p>
          <a:p>
            <a:endParaRPr lang="en-US"/>
          </a:p>
          <a:p>
            <a:r>
              <a:rPr lang="en-US"/>
              <a:t>The outcome of the Sprint Planning Meeting is to get a </a:t>
            </a:r>
            <a:r>
              <a:rPr lang="en-US" b="1"/>
              <a:t>Sprint Goal and Sprint Backlog that everyone agrees is realistic and achievable</a:t>
            </a:r>
            <a:r>
              <a:rPr lang="en-US"/>
              <a:t>.</a:t>
            </a: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SCRUM - ACTIVITIES</a:t>
            </a:r>
            <a:endParaRPr 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a:p>
        </p:txBody>
      </p:sp>
      <p:sp>
        <p:nvSpPr>
          <p:cNvPr id="3" name="Text Box 2"/>
          <p:cNvSpPr txBox="1"/>
          <p:nvPr/>
        </p:nvSpPr>
        <p:spPr>
          <a:xfrm>
            <a:off x="467360" y="484505"/>
            <a:ext cx="11165840" cy="2399665"/>
          </a:xfrm>
          <a:prstGeom prst="rect">
            <a:avLst/>
          </a:prstGeom>
          <a:noFill/>
        </p:spPr>
        <p:txBody>
          <a:bodyPr wrap="square" rtlCol="0" anchor="t">
            <a:spAutoFit/>
          </a:bodyPr>
          <a:p>
            <a:r>
              <a:rPr lang="en-US" sz="2400" b="1"/>
              <a:t>Daily Scrum</a:t>
            </a:r>
            <a:endParaRPr lang="en-US"/>
          </a:p>
          <a:p>
            <a:endParaRPr lang="en-US"/>
          </a:p>
          <a:p>
            <a:r>
              <a:rPr lang="en-US"/>
              <a:t>Scrum seeks to efficiently use your time and resources and the Daily Scrum event is no exception. The Daily Scrum is time boxed to 15 minutes. Standing up is not compulsory. However, many teams find this a useful technique to keep the meeting short and to the point.</a:t>
            </a:r>
            <a:endParaRPr lang="en-US"/>
          </a:p>
          <a:p>
            <a:endParaRPr lang="en-US"/>
          </a:p>
          <a:p>
            <a:r>
              <a:rPr lang="en-US"/>
              <a:t>The Daily Scrum is an opportunity for the Development Team to check in, assess progress towards achieving the Sprint Goal and to review and plan their activities for the next 24 hours.</a:t>
            </a: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SCRUM - ACTIVITIES</a:t>
            </a: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a:p>
        </p:txBody>
      </p:sp>
      <p:sp>
        <p:nvSpPr>
          <p:cNvPr id="2" name="Text Box 1"/>
          <p:cNvSpPr txBox="1"/>
          <p:nvPr/>
        </p:nvSpPr>
        <p:spPr>
          <a:xfrm>
            <a:off x="233680" y="219710"/>
            <a:ext cx="11508105" cy="3784600"/>
          </a:xfrm>
          <a:prstGeom prst="rect">
            <a:avLst/>
          </a:prstGeom>
          <a:noFill/>
        </p:spPr>
        <p:txBody>
          <a:bodyPr wrap="square" rtlCol="0" anchor="t">
            <a:spAutoFit/>
          </a:bodyPr>
          <a:p>
            <a:r>
              <a:rPr lang="en-US" sz="2400" b="1"/>
              <a:t>Sprint Review</a:t>
            </a:r>
            <a:endParaRPr lang="en-US"/>
          </a:p>
          <a:p>
            <a:endParaRPr lang="en-US"/>
          </a:p>
          <a:p>
            <a:r>
              <a:rPr lang="en-US"/>
              <a:t>Look again at the above principle from the Agile Manifesto — “At regular intervals, the team reflects on how to become more effective, then tunes and adjusts its behaviour accordingly.” That principle alone sums up the reason behind our next two meetings, the Sprint Review and the Sprint Retrospective.</a:t>
            </a:r>
            <a:endParaRPr lang="en-US"/>
          </a:p>
          <a:p>
            <a:endParaRPr lang="en-US"/>
          </a:p>
          <a:p>
            <a:r>
              <a:rPr lang="en-US"/>
              <a:t>Both events take place at the end of the Sprint. The aim of Agile approaches is not necessary to get everything ‘perfect’ the first time around, but to improve continuously. These events help make that possible.</a:t>
            </a:r>
            <a:endParaRPr lang="en-US"/>
          </a:p>
          <a:p>
            <a:endParaRPr lang="en-US"/>
          </a:p>
          <a:p>
            <a:r>
              <a:rPr lang="en-US"/>
              <a:t>A Sprint Review usually takes place on the last day of the Sprint and allows you the opportunity to show the “done” Increment to stakeholders (customers, management and anyone else considered relevant and interested). As well as demonstrating working features produced during the Sprint, you’re also after useful feedback that can be incorporated the Product Backlog that may help guide the work for future sprints.</a:t>
            </a: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SCRUM - ACTIVITIES</a:t>
            </a:r>
            <a:endParaRPr 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a:p>
        </p:txBody>
      </p:sp>
      <p:sp>
        <p:nvSpPr>
          <p:cNvPr id="2" name="Text Box 1"/>
          <p:cNvSpPr txBox="1"/>
          <p:nvPr/>
        </p:nvSpPr>
        <p:spPr>
          <a:xfrm>
            <a:off x="233680" y="219710"/>
            <a:ext cx="11508105" cy="2491740"/>
          </a:xfrm>
          <a:prstGeom prst="rect">
            <a:avLst/>
          </a:prstGeom>
          <a:noFill/>
        </p:spPr>
        <p:txBody>
          <a:bodyPr wrap="square" rtlCol="0" anchor="t">
            <a:spAutoFit/>
          </a:bodyPr>
          <a:p>
            <a:r>
              <a:rPr lang="en-US" sz="2400" b="1"/>
              <a:t>Sprint Retrospective</a:t>
            </a:r>
            <a:endParaRPr lang="en-US" sz="2400" b="1"/>
          </a:p>
          <a:p>
            <a:endParaRPr lang="en-US" sz="2400" b="1"/>
          </a:p>
          <a:p>
            <a:r>
              <a:rPr lang="en-US"/>
              <a:t>The final meeting in the Sprint is the Sprint Retrospective. This is when the Scrum team reviews what could be improved for future Sprints and how they should do it. The ethos of Scrum dictates that no matter how good the Scrum team is, there will always be opportunity to improve and the Sprint Retrospective gives the team a dedicated time in which to identify, discuss and plan this. The whole Scrum Team should take part including the Development Team, the Scrum Master and the Product Owner. The meeting should be a collaborative effort, just like the entire Scrum and Agile process.</a:t>
            </a: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SCRUM - ACTIVITIES</a:t>
            </a:r>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a:p>
        </p:txBody>
      </p:sp>
      <p:sp>
        <p:nvSpPr>
          <p:cNvPr id="2" name="Text Box 1"/>
          <p:cNvSpPr txBox="1"/>
          <p:nvPr/>
        </p:nvSpPr>
        <p:spPr>
          <a:xfrm>
            <a:off x="233680" y="219710"/>
            <a:ext cx="11508105" cy="1383665"/>
          </a:xfrm>
          <a:prstGeom prst="rect">
            <a:avLst/>
          </a:prstGeom>
          <a:noFill/>
        </p:spPr>
        <p:txBody>
          <a:bodyPr wrap="square" rtlCol="0" anchor="t">
            <a:spAutoFit/>
          </a:bodyPr>
          <a:p>
            <a:r>
              <a:rPr lang="en-US" sz="2400" b="1"/>
              <a:t>The Sprint</a:t>
            </a:r>
            <a:endParaRPr lang="en-US" sz="2400" b="1"/>
          </a:p>
          <a:p>
            <a:endParaRPr lang="en-US" sz="2400" b="1"/>
          </a:p>
          <a:p>
            <a:r>
              <a:rPr lang="en-US"/>
              <a:t>The Sprint is an event in itself that contains all the work and all the other events that happen during the time boxed period of development.</a:t>
            </a: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SCRUM - ACTIVITIES</a:t>
            </a:r>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a:p>
        </p:txBody>
      </p:sp>
      <p:sp>
        <p:nvSpPr>
          <p:cNvPr id="3" name="Rectangles 2"/>
          <p:cNvSpPr/>
          <p:nvPr/>
        </p:nvSpPr>
        <p:spPr>
          <a:xfrm rot="16200000">
            <a:off x="-1651635" y="2294890"/>
            <a:ext cx="5529580" cy="145732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800" b="1">
                <a:solidFill>
                  <a:srgbClr val="C00000"/>
                </a:solidFill>
              </a:rPr>
              <a:t>ARTIFACTS</a:t>
            </a:r>
            <a:endParaRPr lang="en-US" sz="4800" b="1">
              <a:solidFill>
                <a:srgbClr val="C00000"/>
              </a:solidFill>
            </a:endParaRPr>
          </a:p>
        </p:txBody>
      </p:sp>
      <p:sp>
        <p:nvSpPr>
          <p:cNvPr id="2" name="Rectangles 1"/>
          <p:cNvSpPr/>
          <p:nvPr/>
        </p:nvSpPr>
        <p:spPr>
          <a:xfrm>
            <a:off x="2319020" y="1564640"/>
            <a:ext cx="3512185" cy="558165"/>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b="1"/>
              <a:t>PRODUCT BACKLOGS</a:t>
            </a:r>
            <a:endParaRPr lang="en-US" b="1"/>
          </a:p>
        </p:txBody>
      </p:sp>
      <p:sp>
        <p:nvSpPr>
          <p:cNvPr id="6" name="Rectangles 5"/>
          <p:cNvSpPr/>
          <p:nvPr/>
        </p:nvSpPr>
        <p:spPr>
          <a:xfrm>
            <a:off x="2319020" y="4078605"/>
            <a:ext cx="3512185" cy="558165"/>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b="1"/>
              <a:t>SPRINT BACKLOGS</a:t>
            </a:r>
            <a:endParaRPr lang="en-US" b="1"/>
          </a:p>
        </p:txBody>
      </p:sp>
      <p:sp>
        <p:nvSpPr>
          <p:cNvPr id="7" name="Rectangles 6"/>
          <p:cNvSpPr/>
          <p:nvPr/>
        </p:nvSpPr>
        <p:spPr>
          <a:xfrm>
            <a:off x="2319020" y="448310"/>
            <a:ext cx="3512185" cy="558165"/>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b="1"/>
              <a:t>INCREMENTS</a:t>
            </a:r>
            <a:endParaRPr lang="en-US" b="1"/>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SCRUM - ARTIFACTS</a:t>
            </a:r>
            <a:endParaRPr lang="en-US" b="1"/>
          </a:p>
        </p:txBody>
      </p:sp>
      <p:sp>
        <p:nvSpPr>
          <p:cNvPr id="8" name="Rectangles 7"/>
          <p:cNvSpPr/>
          <p:nvPr/>
        </p:nvSpPr>
        <p:spPr>
          <a:xfrm>
            <a:off x="6677025" y="1564640"/>
            <a:ext cx="4466590" cy="1116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p>
            <a:pPr marL="285750" indent="-285750" algn="l">
              <a:buFont typeface="Arial" panose="020B0604020202090204" pitchFamily="34" charset="0"/>
              <a:buChar char="•"/>
            </a:pPr>
            <a:r>
              <a:rPr lang="en-US"/>
              <a:t>User Story</a:t>
            </a:r>
            <a:endParaRPr lang="en-US"/>
          </a:p>
          <a:p>
            <a:pPr marL="285750" indent="-285750" algn="l">
              <a:buFont typeface="Arial" panose="020B0604020202090204" pitchFamily="34" charset="0"/>
              <a:buChar char="•"/>
            </a:pPr>
            <a:r>
              <a:rPr lang="en-US"/>
              <a:t>Priority : Story Point</a:t>
            </a:r>
            <a:endParaRPr lang="en-US"/>
          </a:p>
          <a:p>
            <a:pPr marL="285750" indent="-285750" algn="l">
              <a:buFont typeface="Arial" panose="020B0604020202090204" pitchFamily="34" charset="0"/>
              <a:buChar char="•"/>
            </a:pPr>
            <a:r>
              <a:rPr lang="en-US"/>
              <a:t>Completion Status</a:t>
            </a:r>
            <a:endParaRPr lang="en-US"/>
          </a:p>
        </p:txBody>
      </p:sp>
      <p:sp>
        <p:nvSpPr>
          <p:cNvPr id="9" name="Rectangles 8"/>
          <p:cNvSpPr/>
          <p:nvPr/>
        </p:nvSpPr>
        <p:spPr>
          <a:xfrm>
            <a:off x="6677025" y="4078605"/>
            <a:ext cx="4466590" cy="17100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p>
            <a:pPr marL="285750" indent="-285750" algn="l">
              <a:buFont typeface="Arial" panose="020B0604020202090204" pitchFamily="34" charset="0"/>
              <a:buChar char="•"/>
            </a:pPr>
            <a:r>
              <a:rPr lang="en-US"/>
              <a:t>TASK (what should we do from the story )</a:t>
            </a:r>
            <a:endParaRPr lang="en-US"/>
          </a:p>
          <a:p>
            <a:pPr marL="285750" indent="-285750" algn="l">
              <a:buFont typeface="Arial" panose="020B0604020202090204" pitchFamily="34" charset="0"/>
              <a:buChar char="•"/>
            </a:pPr>
            <a:r>
              <a:rPr lang="en-US"/>
              <a:t>Estimation </a:t>
            </a:r>
            <a:endParaRPr lang="en-US"/>
          </a:p>
          <a:p>
            <a:pPr marL="285750" indent="-285750" algn="l">
              <a:buFont typeface="Arial" panose="020B0604020202090204" pitchFamily="34" charset="0"/>
              <a:buChar char="•"/>
            </a:pPr>
            <a:r>
              <a:rPr lang="en-US"/>
              <a:t>Actual</a:t>
            </a:r>
            <a:endParaRPr lang="en-US"/>
          </a:p>
          <a:p>
            <a:pPr marL="285750" indent="-285750" algn="l">
              <a:buFont typeface="Arial" panose="020B0604020202090204" pitchFamily="34" charset="0"/>
              <a:buChar char="•"/>
            </a:pPr>
            <a:r>
              <a:rPr lang="en-US"/>
              <a:t>Completion Status</a:t>
            </a:r>
            <a:endParaRPr lang="en-US"/>
          </a:p>
          <a:p>
            <a:pPr marL="285750" indent="-285750" algn="l">
              <a:buFont typeface="Arial" panose="020B0604020202090204" pitchFamily="34" charset="0"/>
              <a:buChar char="•"/>
            </a:pPr>
            <a:r>
              <a:rPr lang="en-US"/>
              <a:t>Sprint Increment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6305" y="652145"/>
            <a:ext cx="4352290" cy="5206365"/>
          </a:xfrm>
        </p:spPr>
        <p:txBody>
          <a:bodyPr>
            <a:noAutofit/>
          </a:bodyPr>
          <a:p>
            <a:r>
              <a:rPr lang="en-US" sz="2400" b="1"/>
              <a:t>SOURCE CONTROL : SOURCE REPOSITORY </a:t>
            </a:r>
            <a:br>
              <a:rPr lang="en-US" sz="2400" b="1"/>
            </a:br>
            <a:br>
              <a:rPr lang="en-US" sz="2400" b="1"/>
            </a:br>
            <a:r>
              <a:rPr lang="en-US" sz="2000"/>
              <a:t>A version control system is a special application that stores and manages every revision of your files and code. Many developers and organizations use version control to collaborate on source code, manage releases, and roll back to previous versions when bugs are discovered.</a:t>
            </a:r>
            <a:endParaRPr lang="en-US" sz="2000"/>
          </a:p>
        </p:txBody>
      </p:sp>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SOURCE CONTROL </a:t>
            </a:r>
            <a:endParaRPr lang="en-US" b="1"/>
          </a:p>
        </p:txBody>
      </p:sp>
      <p:pic>
        <p:nvPicPr>
          <p:cNvPr id="3" name="Picture 2"/>
          <p:cNvPicPr>
            <a:picLocks noChangeAspect="1"/>
          </p:cNvPicPr>
          <p:nvPr/>
        </p:nvPicPr>
        <p:blipFill>
          <a:blip r:embed="rId1"/>
          <a:stretch>
            <a:fillRect/>
          </a:stretch>
        </p:blipFill>
        <p:spPr>
          <a:xfrm>
            <a:off x="5558155" y="1221740"/>
            <a:ext cx="6191250" cy="40671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SOURCE CONTROL  - WORKFLOW</a:t>
            </a:r>
            <a:endParaRPr lang="en-US" b="1"/>
          </a:p>
        </p:txBody>
      </p:sp>
      <p:sp>
        <p:nvSpPr>
          <p:cNvPr id="6" name="Rectangles 5"/>
          <p:cNvSpPr/>
          <p:nvPr/>
        </p:nvSpPr>
        <p:spPr>
          <a:xfrm>
            <a:off x="972185" y="2068830"/>
            <a:ext cx="2628900" cy="1404620"/>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b="1"/>
              <a:t>DEV CODE</a:t>
            </a:r>
            <a:endParaRPr lang="en-US" b="1"/>
          </a:p>
          <a:p>
            <a:pPr algn="ctr"/>
            <a:r>
              <a:rPr lang="en-US" b="1"/>
              <a:t>&lt;/&gt;</a:t>
            </a:r>
            <a:endParaRPr lang="en-US" b="1"/>
          </a:p>
        </p:txBody>
      </p:sp>
      <p:sp>
        <p:nvSpPr>
          <p:cNvPr id="7" name="Rectangles 6"/>
          <p:cNvSpPr/>
          <p:nvPr/>
        </p:nvSpPr>
        <p:spPr>
          <a:xfrm>
            <a:off x="4781550" y="2068830"/>
            <a:ext cx="2628900" cy="1404620"/>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b="1"/>
              <a:t>STAGING CODE</a:t>
            </a:r>
            <a:endParaRPr lang="en-US" b="1"/>
          </a:p>
          <a:p>
            <a:pPr algn="ctr"/>
            <a:r>
              <a:rPr lang="en-US" b="1"/>
              <a:t>&lt;/&gt;</a:t>
            </a:r>
            <a:endParaRPr lang="en-US" b="1"/>
          </a:p>
        </p:txBody>
      </p:sp>
      <p:sp>
        <p:nvSpPr>
          <p:cNvPr id="8" name="Rectangles 7"/>
          <p:cNvSpPr/>
          <p:nvPr/>
        </p:nvSpPr>
        <p:spPr>
          <a:xfrm>
            <a:off x="8618220" y="2068830"/>
            <a:ext cx="2628900" cy="1404620"/>
          </a:xfrm>
          <a:prstGeom prst="rect">
            <a:avLst/>
          </a:prstGeom>
        </p:spPr>
        <p:style>
          <a:lnRef idx="0">
            <a:schemeClr val="accent6"/>
          </a:lnRef>
          <a:fillRef idx="3">
            <a:schemeClr val="accent6"/>
          </a:fillRef>
          <a:effectRef idx="3">
            <a:schemeClr val="accent6"/>
          </a:effectRef>
          <a:fontRef idx="minor">
            <a:schemeClr val="lt1"/>
          </a:fontRef>
        </p:style>
        <p:txBody>
          <a:bodyPr rtlCol="0" anchor="ctr"/>
          <a:p>
            <a:pPr algn="ctr"/>
            <a:r>
              <a:rPr lang="en-US" b="1"/>
              <a:t>PRODUCTION CODE</a:t>
            </a:r>
            <a:endParaRPr lang="en-US" b="1"/>
          </a:p>
          <a:p>
            <a:pPr algn="ctr"/>
            <a:r>
              <a:rPr lang="en-US" b="1"/>
              <a:t>&lt;/&gt;</a:t>
            </a:r>
            <a:endParaRPr lang="en-US" b="1"/>
          </a:p>
        </p:txBody>
      </p:sp>
      <p:sp>
        <p:nvSpPr>
          <p:cNvPr id="9" name="Striped Right Arrow 8"/>
          <p:cNvSpPr/>
          <p:nvPr/>
        </p:nvSpPr>
        <p:spPr>
          <a:xfrm>
            <a:off x="3907155" y="2519045"/>
            <a:ext cx="702310" cy="7385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Striped Right Arrow 9"/>
          <p:cNvSpPr/>
          <p:nvPr/>
        </p:nvSpPr>
        <p:spPr>
          <a:xfrm>
            <a:off x="7663180" y="2519045"/>
            <a:ext cx="702310" cy="7385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Rectangles 18"/>
          <p:cNvSpPr/>
          <p:nvPr/>
        </p:nvSpPr>
        <p:spPr>
          <a:xfrm>
            <a:off x="8526145" y="4707255"/>
            <a:ext cx="3223260" cy="630555"/>
          </a:xfrm>
          <a:prstGeom prst="rect">
            <a:avLst/>
          </a:prstGeom>
          <a:solidFill>
            <a:schemeClr val="tx1"/>
          </a:solidFill>
        </p:spPr>
        <p:style>
          <a:lnRef idx="0">
            <a:schemeClr val="accent5"/>
          </a:lnRef>
          <a:fillRef idx="3">
            <a:schemeClr val="accent5"/>
          </a:fillRef>
          <a:effectRef idx="3">
            <a:schemeClr val="accent5"/>
          </a:effectRef>
          <a:fontRef idx="minor">
            <a:schemeClr val="lt1"/>
          </a:fontRef>
        </p:style>
        <p:txBody>
          <a:bodyPr rtlCol="0" anchor="ctr"/>
          <a:p>
            <a:pPr algn="l"/>
            <a:r>
              <a:rPr lang="en-US"/>
              <a:t>git branch</a:t>
            </a:r>
            <a:endParaRPr lang="en-US"/>
          </a:p>
        </p:txBody>
      </p:sp>
      <p:sp>
        <p:nvSpPr>
          <p:cNvPr id="20" name="Rectangles 19"/>
          <p:cNvSpPr/>
          <p:nvPr/>
        </p:nvSpPr>
        <p:spPr>
          <a:xfrm>
            <a:off x="8526145" y="5283200"/>
            <a:ext cx="3223260" cy="630555"/>
          </a:xfrm>
          <a:prstGeom prst="rect">
            <a:avLst/>
          </a:prstGeom>
          <a:solidFill>
            <a:schemeClr val="tx1"/>
          </a:solidFill>
        </p:spPr>
        <p:style>
          <a:lnRef idx="0">
            <a:schemeClr val="accent5"/>
          </a:lnRef>
          <a:fillRef idx="3">
            <a:schemeClr val="accent5"/>
          </a:fillRef>
          <a:effectRef idx="3">
            <a:schemeClr val="accent5"/>
          </a:effectRef>
          <a:fontRef idx="minor">
            <a:schemeClr val="lt1"/>
          </a:fontRef>
        </p:style>
        <p:txBody>
          <a:bodyPr rtlCol="0" anchor="ctr"/>
          <a:p>
            <a:pPr algn="l"/>
            <a:r>
              <a:rPr lang="en-US"/>
              <a:t>git checkout</a:t>
            </a:r>
            <a:endParaRPr lang="en-US"/>
          </a:p>
        </p:txBody>
      </p:sp>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SOURCE CONTROL </a:t>
            </a:r>
            <a:endParaRPr lang="en-US" b="1"/>
          </a:p>
        </p:txBody>
      </p:sp>
      <p:sp>
        <p:nvSpPr>
          <p:cNvPr id="6" name="Rectangles 5"/>
          <p:cNvSpPr/>
          <p:nvPr/>
        </p:nvSpPr>
        <p:spPr>
          <a:xfrm>
            <a:off x="575945" y="305435"/>
            <a:ext cx="3223260" cy="6305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a:t>CREATING REPOSITORY</a:t>
            </a:r>
            <a:endParaRPr lang="en-US"/>
          </a:p>
        </p:txBody>
      </p:sp>
      <p:sp>
        <p:nvSpPr>
          <p:cNvPr id="8" name="Rectangles 7"/>
          <p:cNvSpPr/>
          <p:nvPr/>
        </p:nvSpPr>
        <p:spPr>
          <a:xfrm>
            <a:off x="575945" y="1296670"/>
            <a:ext cx="3223260" cy="6305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a:t>WORKING WITH REPOSITORY</a:t>
            </a:r>
            <a:endParaRPr lang="en-US"/>
          </a:p>
        </p:txBody>
      </p:sp>
      <p:sp>
        <p:nvSpPr>
          <p:cNvPr id="9" name="Rectangles 8"/>
          <p:cNvSpPr/>
          <p:nvPr/>
        </p:nvSpPr>
        <p:spPr>
          <a:xfrm>
            <a:off x="8526145" y="305435"/>
            <a:ext cx="3223260" cy="630555"/>
          </a:xfrm>
          <a:prstGeom prst="rect">
            <a:avLst/>
          </a:prstGeom>
          <a:solidFill>
            <a:schemeClr val="tx1"/>
          </a:solidFill>
        </p:spPr>
        <p:style>
          <a:lnRef idx="0">
            <a:schemeClr val="accent5"/>
          </a:lnRef>
          <a:fillRef idx="3">
            <a:schemeClr val="accent5"/>
          </a:fillRef>
          <a:effectRef idx="3">
            <a:schemeClr val="accent5"/>
          </a:effectRef>
          <a:fontRef idx="minor">
            <a:schemeClr val="lt1"/>
          </a:fontRef>
        </p:style>
        <p:txBody>
          <a:bodyPr rtlCol="0" anchor="ctr"/>
          <a:p>
            <a:pPr algn="l"/>
            <a:r>
              <a:rPr lang="en-US"/>
              <a:t>git init</a:t>
            </a:r>
            <a:endParaRPr lang="en-US"/>
          </a:p>
        </p:txBody>
      </p:sp>
      <p:sp>
        <p:nvSpPr>
          <p:cNvPr id="10" name="Rectangles 9"/>
          <p:cNvSpPr/>
          <p:nvPr/>
        </p:nvSpPr>
        <p:spPr>
          <a:xfrm>
            <a:off x="4484370" y="1296670"/>
            <a:ext cx="3223260" cy="6305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t>ADD ITEM TO REPOSITORY</a:t>
            </a:r>
            <a:endParaRPr lang="en-US"/>
          </a:p>
        </p:txBody>
      </p:sp>
      <p:sp>
        <p:nvSpPr>
          <p:cNvPr id="11" name="Rectangles 10"/>
          <p:cNvSpPr/>
          <p:nvPr/>
        </p:nvSpPr>
        <p:spPr>
          <a:xfrm>
            <a:off x="8526145" y="1296670"/>
            <a:ext cx="3223260" cy="630555"/>
          </a:xfrm>
          <a:prstGeom prst="rect">
            <a:avLst/>
          </a:prstGeom>
          <a:solidFill>
            <a:schemeClr val="tx1"/>
          </a:solidFill>
        </p:spPr>
        <p:style>
          <a:lnRef idx="0">
            <a:schemeClr val="accent5"/>
          </a:lnRef>
          <a:fillRef idx="3">
            <a:schemeClr val="accent5"/>
          </a:fillRef>
          <a:effectRef idx="3">
            <a:schemeClr val="accent5"/>
          </a:effectRef>
          <a:fontRef idx="minor">
            <a:schemeClr val="lt1"/>
          </a:fontRef>
        </p:style>
        <p:txBody>
          <a:bodyPr rtlCol="0" anchor="ctr"/>
          <a:p>
            <a:pPr algn="l"/>
            <a:r>
              <a:rPr lang="en-US"/>
              <a:t>git add [option]</a:t>
            </a:r>
            <a:endParaRPr lang="en-US"/>
          </a:p>
        </p:txBody>
      </p:sp>
      <p:sp>
        <p:nvSpPr>
          <p:cNvPr id="12" name="Rectangles 11"/>
          <p:cNvSpPr/>
          <p:nvPr/>
        </p:nvSpPr>
        <p:spPr>
          <a:xfrm>
            <a:off x="4484370" y="1927225"/>
            <a:ext cx="3223260" cy="6305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t>UPDATE CHANGES</a:t>
            </a:r>
            <a:endParaRPr lang="en-US"/>
          </a:p>
        </p:txBody>
      </p:sp>
      <p:sp>
        <p:nvSpPr>
          <p:cNvPr id="13" name="Rectangles 12"/>
          <p:cNvSpPr/>
          <p:nvPr/>
        </p:nvSpPr>
        <p:spPr>
          <a:xfrm>
            <a:off x="8526145" y="1927225"/>
            <a:ext cx="3223260" cy="630555"/>
          </a:xfrm>
          <a:prstGeom prst="rect">
            <a:avLst/>
          </a:prstGeom>
          <a:solidFill>
            <a:schemeClr val="tx1"/>
          </a:solidFill>
        </p:spPr>
        <p:style>
          <a:lnRef idx="0">
            <a:schemeClr val="accent5"/>
          </a:lnRef>
          <a:fillRef idx="3">
            <a:schemeClr val="accent5"/>
          </a:fillRef>
          <a:effectRef idx="3">
            <a:schemeClr val="accent5"/>
          </a:effectRef>
          <a:fontRef idx="minor">
            <a:schemeClr val="lt1"/>
          </a:fontRef>
        </p:style>
        <p:txBody>
          <a:bodyPr rtlCol="0" anchor="ctr"/>
          <a:p>
            <a:pPr algn="l"/>
            <a:r>
              <a:rPr lang="en-US"/>
              <a:t>git commit [option] [message]</a:t>
            </a:r>
            <a:endParaRPr lang="en-US"/>
          </a:p>
        </p:txBody>
      </p:sp>
      <p:sp>
        <p:nvSpPr>
          <p:cNvPr id="14" name="Rectangles 13"/>
          <p:cNvSpPr/>
          <p:nvPr/>
        </p:nvSpPr>
        <p:spPr>
          <a:xfrm>
            <a:off x="4484370" y="2557780"/>
            <a:ext cx="3223260" cy="6305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t>INSPECTING REPOSITORY</a:t>
            </a:r>
            <a:endParaRPr lang="en-US"/>
          </a:p>
        </p:txBody>
      </p:sp>
      <p:sp>
        <p:nvSpPr>
          <p:cNvPr id="15" name="Rectangles 14"/>
          <p:cNvSpPr/>
          <p:nvPr/>
        </p:nvSpPr>
        <p:spPr>
          <a:xfrm>
            <a:off x="8526145" y="2574925"/>
            <a:ext cx="3223260" cy="630555"/>
          </a:xfrm>
          <a:prstGeom prst="rect">
            <a:avLst/>
          </a:prstGeom>
          <a:solidFill>
            <a:schemeClr val="tx1"/>
          </a:solidFill>
        </p:spPr>
        <p:style>
          <a:lnRef idx="0">
            <a:schemeClr val="accent5"/>
          </a:lnRef>
          <a:fillRef idx="3">
            <a:schemeClr val="accent5"/>
          </a:fillRef>
          <a:effectRef idx="3">
            <a:schemeClr val="accent5"/>
          </a:effectRef>
          <a:fontRef idx="minor">
            <a:schemeClr val="lt1"/>
          </a:fontRef>
        </p:style>
        <p:txBody>
          <a:bodyPr rtlCol="0" anchor="ctr"/>
          <a:p>
            <a:pPr algn="l"/>
            <a:r>
              <a:rPr lang="en-US"/>
              <a:t>git status</a:t>
            </a:r>
            <a:endParaRPr lang="en-US"/>
          </a:p>
        </p:txBody>
      </p:sp>
      <p:sp>
        <p:nvSpPr>
          <p:cNvPr id="16" name="Rectangles 15"/>
          <p:cNvSpPr/>
          <p:nvPr/>
        </p:nvSpPr>
        <p:spPr>
          <a:xfrm>
            <a:off x="8526145" y="3205480"/>
            <a:ext cx="3223260" cy="630555"/>
          </a:xfrm>
          <a:prstGeom prst="rect">
            <a:avLst/>
          </a:prstGeom>
          <a:solidFill>
            <a:schemeClr val="tx1"/>
          </a:solidFill>
        </p:spPr>
        <p:style>
          <a:lnRef idx="0">
            <a:schemeClr val="accent5"/>
          </a:lnRef>
          <a:fillRef idx="3">
            <a:schemeClr val="accent5"/>
          </a:fillRef>
          <a:effectRef idx="3">
            <a:schemeClr val="accent5"/>
          </a:effectRef>
          <a:fontRef idx="minor">
            <a:schemeClr val="lt1"/>
          </a:fontRef>
        </p:style>
        <p:txBody>
          <a:bodyPr rtlCol="0" anchor="ctr"/>
          <a:p>
            <a:pPr algn="l"/>
            <a:r>
              <a:rPr lang="en-US"/>
              <a:t>git log</a:t>
            </a:r>
            <a:endParaRPr lang="en-US"/>
          </a:p>
        </p:txBody>
      </p:sp>
      <p:sp>
        <p:nvSpPr>
          <p:cNvPr id="17" name="Rectangles 16"/>
          <p:cNvSpPr/>
          <p:nvPr/>
        </p:nvSpPr>
        <p:spPr>
          <a:xfrm>
            <a:off x="8526145" y="3836035"/>
            <a:ext cx="3223260" cy="630555"/>
          </a:xfrm>
          <a:prstGeom prst="rect">
            <a:avLst/>
          </a:prstGeom>
          <a:solidFill>
            <a:schemeClr val="tx1"/>
          </a:solidFill>
        </p:spPr>
        <p:style>
          <a:lnRef idx="0">
            <a:schemeClr val="accent5"/>
          </a:lnRef>
          <a:fillRef idx="3">
            <a:schemeClr val="accent5"/>
          </a:fillRef>
          <a:effectRef idx="3">
            <a:schemeClr val="accent5"/>
          </a:effectRef>
          <a:fontRef idx="minor">
            <a:schemeClr val="lt1"/>
          </a:fontRef>
        </p:style>
        <p:txBody>
          <a:bodyPr rtlCol="0" anchor="ctr"/>
          <a:p>
            <a:pPr algn="l"/>
            <a:r>
              <a:rPr lang="en-US"/>
              <a:t>git blame</a:t>
            </a:r>
            <a:endParaRPr lang="en-US"/>
          </a:p>
        </p:txBody>
      </p:sp>
      <p:sp>
        <p:nvSpPr>
          <p:cNvPr id="18" name="Rectangles 17"/>
          <p:cNvSpPr/>
          <p:nvPr/>
        </p:nvSpPr>
        <p:spPr>
          <a:xfrm>
            <a:off x="575945" y="4707255"/>
            <a:ext cx="3223260" cy="6305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a:t>WORKING BRANCH</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1"/>
          </p:cNvPicPr>
          <p:nvPr/>
        </p:nvPicPr>
        <p:blipFill>
          <a:blip r:embed="rId1"/>
          <a:stretch>
            <a:fillRect/>
          </a:stretch>
        </p:blipFill>
        <p:spPr>
          <a:xfrm>
            <a:off x="-16510" y="635"/>
            <a:ext cx="12223750" cy="6096000"/>
          </a:xfrm>
          <a:prstGeom prst="rect">
            <a:avLst/>
          </a:prstGeom>
        </p:spPr>
      </p:pic>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SOFTWARE DEVELOPMENT METHODOLOGY</a:t>
            </a:r>
            <a:endParaRPr lang="en-US"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SOURCE CONTROL </a:t>
            </a:r>
            <a:endParaRPr lang="en-US" b="1"/>
          </a:p>
        </p:txBody>
      </p:sp>
      <p:sp>
        <p:nvSpPr>
          <p:cNvPr id="6" name="Rectangles 5"/>
          <p:cNvSpPr/>
          <p:nvPr/>
        </p:nvSpPr>
        <p:spPr>
          <a:xfrm>
            <a:off x="575945" y="305435"/>
            <a:ext cx="3223260" cy="6305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a:t>WORKING WITH REMOTE </a:t>
            </a:r>
            <a:endParaRPr lang="en-US"/>
          </a:p>
          <a:p>
            <a:pPr algn="ctr"/>
            <a:r>
              <a:rPr lang="en-US"/>
              <a:t>REPOSITORY</a:t>
            </a:r>
            <a:endParaRPr lang="en-US"/>
          </a:p>
        </p:txBody>
      </p:sp>
      <p:sp>
        <p:nvSpPr>
          <p:cNvPr id="8" name="Rectangles 7"/>
          <p:cNvSpPr/>
          <p:nvPr/>
        </p:nvSpPr>
        <p:spPr>
          <a:xfrm>
            <a:off x="575945" y="1296670"/>
            <a:ext cx="3223260" cy="6305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a:t>PUSH AND PULL</a:t>
            </a:r>
            <a:endParaRPr lang="en-US"/>
          </a:p>
        </p:txBody>
      </p:sp>
      <p:sp>
        <p:nvSpPr>
          <p:cNvPr id="9" name="Rectangles 8"/>
          <p:cNvSpPr/>
          <p:nvPr/>
        </p:nvSpPr>
        <p:spPr>
          <a:xfrm>
            <a:off x="4485005" y="305435"/>
            <a:ext cx="7264400" cy="758825"/>
          </a:xfrm>
          <a:prstGeom prst="rect">
            <a:avLst/>
          </a:prstGeom>
          <a:solidFill>
            <a:schemeClr val="tx1"/>
          </a:solidFill>
        </p:spPr>
        <p:style>
          <a:lnRef idx="0">
            <a:schemeClr val="accent5"/>
          </a:lnRef>
          <a:fillRef idx="3">
            <a:schemeClr val="accent5"/>
          </a:fillRef>
          <a:effectRef idx="3">
            <a:schemeClr val="accent5"/>
          </a:effectRef>
          <a:fontRef idx="minor">
            <a:schemeClr val="lt1"/>
          </a:fontRef>
        </p:style>
        <p:txBody>
          <a:bodyPr rtlCol="0" anchor="ctr"/>
          <a:p>
            <a:pPr algn="l"/>
            <a:r>
              <a:rPr lang="en-US"/>
              <a:t>git remote add [name] [url] </a:t>
            </a:r>
            <a:endParaRPr lang="en-US"/>
          </a:p>
          <a:p>
            <a:pPr algn="l"/>
            <a:r>
              <a:rPr lang="en-US"/>
              <a:t>git remote add origin https://github.com/user/repo.git</a:t>
            </a:r>
            <a:endParaRPr lang="en-US"/>
          </a:p>
        </p:txBody>
      </p:sp>
      <p:sp>
        <p:nvSpPr>
          <p:cNvPr id="11" name="Rectangles 10"/>
          <p:cNvSpPr/>
          <p:nvPr/>
        </p:nvSpPr>
        <p:spPr>
          <a:xfrm>
            <a:off x="4485005" y="1296670"/>
            <a:ext cx="7264400" cy="630555"/>
          </a:xfrm>
          <a:prstGeom prst="rect">
            <a:avLst/>
          </a:prstGeom>
          <a:solidFill>
            <a:schemeClr val="tx1"/>
          </a:solidFill>
        </p:spPr>
        <p:style>
          <a:lnRef idx="0">
            <a:schemeClr val="accent5"/>
          </a:lnRef>
          <a:fillRef idx="3">
            <a:schemeClr val="accent5"/>
          </a:fillRef>
          <a:effectRef idx="3">
            <a:schemeClr val="accent5"/>
          </a:effectRef>
          <a:fontRef idx="minor">
            <a:schemeClr val="lt1"/>
          </a:fontRef>
        </p:style>
        <p:txBody>
          <a:bodyPr rtlCol="0" anchor="ctr"/>
          <a:p>
            <a:pPr algn="l"/>
            <a:r>
              <a:rPr lang="en-US"/>
              <a:t>git push [name] [branch]</a:t>
            </a:r>
            <a:endParaRPr lang="en-US"/>
          </a:p>
        </p:txBody>
      </p:sp>
      <p:sp>
        <p:nvSpPr>
          <p:cNvPr id="2" name="Rectangles 1"/>
          <p:cNvSpPr/>
          <p:nvPr/>
        </p:nvSpPr>
        <p:spPr>
          <a:xfrm>
            <a:off x="4485005" y="1927225"/>
            <a:ext cx="7264400" cy="630555"/>
          </a:xfrm>
          <a:prstGeom prst="rect">
            <a:avLst/>
          </a:prstGeom>
          <a:solidFill>
            <a:schemeClr val="tx1"/>
          </a:solidFill>
        </p:spPr>
        <p:style>
          <a:lnRef idx="0">
            <a:schemeClr val="accent5"/>
          </a:lnRef>
          <a:fillRef idx="3">
            <a:schemeClr val="accent5"/>
          </a:fillRef>
          <a:effectRef idx="3">
            <a:schemeClr val="accent5"/>
          </a:effectRef>
          <a:fontRef idx="minor">
            <a:schemeClr val="lt1"/>
          </a:fontRef>
        </p:style>
        <p:txBody>
          <a:bodyPr rtlCol="0" anchor="ctr"/>
          <a:p>
            <a:pPr algn="l"/>
            <a:r>
              <a:rPr lang="en-US"/>
              <a:t>git pull [name] [branch]</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61580" y="489585"/>
            <a:ext cx="4352290" cy="5206365"/>
          </a:xfrm>
        </p:spPr>
        <p:txBody>
          <a:bodyPr>
            <a:noAutofit/>
          </a:bodyPr>
          <a:p>
            <a:r>
              <a:rPr lang="en-US" sz="2000"/>
              <a:t>https://docs.github.com/</a:t>
            </a:r>
            <a:br>
              <a:rPr lang="en-US" sz="2000"/>
            </a:br>
            <a:r>
              <a:rPr lang="en-US" sz="2000"/>
              <a:t>https://www.atlassian.com/git/tutorials/</a:t>
            </a:r>
            <a:br>
              <a:rPr lang="en-US" sz="2000"/>
            </a:br>
            <a:r>
              <a:rPr lang="en-US" sz="2000"/>
              <a:t>https://rogerdudler.github.io/git-guide/index.id.html</a:t>
            </a:r>
            <a:br>
              <a:rPr lang="en-US" sz="2000"/>
            </a:br>
            <a:br>
              <a:rPr lang="en-US" sz="2000"/>
            </a:br>
            <a:r>
              <a:rPr lang="en-US" sz="2000"/>
              <a:t>https://www.atlassian.com/agile/scrum/</a:t>
            </a:r>
            <a:endParaRPr lang="en-US" sz="2000"/>
          </a:p>
        </p:txBody>
      </p:sp>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REFERENCE</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70815" y="662940"/>
            <a:ext cx="11850370" cy="5357495"/>
          </a:xfrm>
          <a:prstGeom prst="rect">
            <a:avLst/>
          </a:prstGeom>
        </p:spPr>
      </p:pic>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t>SOFTWARE DEVELOPMENT METHODOLOGY</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70815" y="1399540"/>
            <a:ext cx="11850370" cy="5357495"/>
          </a:xfrm>
          <a:prstGeom prst="rect">
            <a:avLst/>
          </a:prstGeom>
        </p:spPr>
      </p:pic>
      <p:sp>
        <p:nvSpPr>
          <p:cNvPr id="7" name="Rectangles 6"/>
          <p:cNvSpPr/>
          <p:nvPr/>
        </p:nvSpPr>
        <p:spPr>
          <a:xfrm>
            <a:off x="89535" y="4065905"/>
            <a:ext cx="12011660" cy="2691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SOFTWARE DEVELOPMENT METHODOLOGY</a:t>
            </a:r>
            <a:endParaRPr lang="en-US" b="1"/>
          </a:p>
        </p:txBody>
      </p:sp>
      <p:sp>
        <p:nvSpPr>
          <p:cNvPr id="2" name="Rounded Rectangle 1"/>
          <p:cNvSpPr/>
          <p:nvPr/>
        </p:nvSpPr>
        <p:spPr>
          <a:xfrm>
            <a:off x="126365" y="15049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b="1">
                <a:solidFill>
                  <a:schemeClr val="accent2">
                    <a:lumMod val="50000"/>
                  </a:schemeClr>
                </a:solidFill>
                <a:sym typeface="+mn-ea"/>
              </a:rPr>
              <a:t>SOFTWARE DEVELOPMENT METHODOLOGY -WATERFALL</a:t>
            </a:r>
            <a:endParaRPr lang="en-US" b="1">
              <a:solidFill>
                <a:schemeClr val="accent2">
                  <a:lumMod val="50000"/>
                </a:schemeClr>
              </a:solidFill>
              <a:sym typeface="+mn-ea"/>
            </a:endParaRPr>
          </a:p>
        </p:txBody>
      </p:sp>
      <p:sp>
        <p:nvSpPr>
          <p:cNvPr id="3" name="Text Box 2"/>
          <p:cNvSpPr txBox="1"/>
          <p:nvPr/>
        </p:nvSpPr>
        <p:spPr>
          <a:xfrm>
            <a:off x="287655" y="754380"/>
            <a:ext cx="11182985" cy="645160"/>
          </a:xfrm>
          <a:prstGeom prst="rect">
            <a:avLst/>
          </a:prstGeom>
          <a:noFill/>
        </p:spPr>
        <p:txBody>
          <a:bodyPr wrap="square" rtlCol="0">
            <a:spAutoFit/>
          </a:bodyPr>
          <a:p>
            <a:r>
              <a:rPr lang="en-US" b="1"/>
              <a:t>LINEAR SEQUENCIAL LIFE CYCLE MODEL</a:t>
            </a:r>
            <a:r>
              <a:rPr lang="en-US"/>
              <a:t> - DEVELOPMENT PROCESS ARE DEVIDED INTO SEVERAL PHASE</a:t>
            </a:r>
            <a:endParaRPr lang="en-US" b="1"/>
          </a:p>
        </p:txBody>
      </p:sp>
      <p:sp>
        <p:nvSpPr>
          <p:cNvPr id="8" name="Rectangles 7"/>
          <p:cNvSpPr/>
          <p:nvPr/>
        </p:nvSpPr>
        <p:spPr>
          <a:xfrm>
            <a:off x="11470640" y="1399540"/>
            <a:ext cx="550545" cy="2851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629920" y="4518025"/>
            <a:ext cx="2359025" cy="59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SEQUENTIAL</a:t>
            </a:r>
            <a:endParaRPr lang="en-US"/>
          </a:p>
        </p:txBody>
      </p:sp>
      <p:sp>
        <p:nvSpPr>
          <p:cNvPr id="19" name="Rectangles 18"/>
          <p:cNvSpPr/>
          <p:nvPr/>
        </p:nvSpPr>
        <p:spPr>
          <a:xfrm>
            <a:off x="3332480" y="4518025"/>
            <a:ext cx="3709035" cy="59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PRODUCT DELIVERABLES AT THE END OF PROCESS</a:t>
            </a:r>
            <a:endParaRPr lang="en-US"/>
          </a:p>
        </p:txBody>
      </p:sp>
      <p:sp>
        <p:nvSpPr>
          <p:cNvPr id="22" name="Rectangles 21"/>
          <p:cNvSpPr/>
          <p:nvPr/>
        </p:nvSpPr>
        <p:spPr>
          <a:xfrm>
            <a:off x="7392670" y="4518025"/>
            <a:ext cx="3709035" cy="59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PROJECT SCOPE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70180" y="-1106170"/>
            <a:ext cx="11850370" cy="5357495"/>
          </a:xfrm>
          <a:prstGeom prst="rect">
            <a:avLst/>
          </a:prstGeom>
        </p:spPr>
      </p:pic>
      <p:sp>
        <p:nvSpPr>
          <p:cNvPr id="6" name="Rectangles 5"/>
          <p:cNvSpPr/>
          <p:nvPr/>
        </p:nvSpPr>
        <p:spPr>
          <a:xfrm>
            <a:off x="8890" y="4028440"/>
            <a:ext cx="12011660" cy="276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ectangles 6"/>
          <p:cNvSpPr/>
          <p:nvPr/>
        </p:nvSpPr>
        <p:spPr>
          <a:xfrm>
            <a:off x="89535" y="-1230630"/>
            <a:ext cx="12011660" cy="276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SOFTWARE DEVELOPMENT METHODOLOGY</a:t>
            </a:r>
            <a:endParaRPr lang="en-US" b="1"/>
          </a:p>
        </p:txBody>
      </p:sp>
      <p:sp>
        <p:nvSpPr>
          <p:cNvPr id="2" name="Rounded Rectangle 1"/>
          <p:cNvSpPr/>
          <p:nvPr/>
        </p:nvSpPr>
        <p:spPr>
          <a:xfrm>
            <a:off x="126365" y="15049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b="1">
                <a:solidFill>
                  <a:schemeClr val="accent2">
                    <a:lumMod val="50000"/>
                  </a:schemeClr>
                </a:solidFill>
                <a:sym typeface="+mn-ea"/>
              </a:rPr>
              <a:t>SOFTWARE DEVELOPMENT METHODOLOGY -AGILE</a:t>
            </a:r>
            <a:endParaRPr lang="en-US" b="1">
              <a:solidFill>
                <a:schemeClr val="accent2">
                  <a:lumMod val="50000"/>
                </a:schemeClr>
              </a:solidFill>
              <a:sym typeface="+mn-ea"/>
            </a:endParaRPr>
          </a:p>
        </p:txBody>
      </p:sp>
      <p:sp>
        <p:nvSpPr>
          <p:cNvPr id="3" name="Text Box 2"/>
          <p:cNvSpPr txBox="1"/>
          <p:nvPr/>
        </p:nvSpPr>
        <p:spPr>
          <a:xfrm>
            <a:off x="287655" y="754380"/>
            <a:ext cx="11182985" cy="645160"/>
          </a:xfrm>
          <a:prstGeom prst="rect">
            <a:avLst/>
          </a:prstGeom>
          <a:noFill/>
        </p:spPr>
        <p:txBody>
          <a:bodyPr wrap="square" rtlCol="0">
            <a:spAutoFit/>
          </a:bodyPr>
          <a:p>
            <a:r>
              <a:rPr lang="en-US" b="1"/>
              <a:t>LINEAR SEQUENCIAL LIFE CYCLE MODEL</a:t>
            </a:r>
            <a:r>
              <a:rPr lang="en-US"/>
              <a:t> - DEVELOPMENT PROCESS ARE DEVIDED INTO SEVERAL PHASE</a:t>
            </a:r>
            <a:endParaRPr lang="en-US" b="1"/>
          </a:p>
        </p:txBody>
      </p:sp>
      <p:sp>
        <p:nvSpPr>
          <p:cNvPr id="8" name="Rectangles 7"/>
          <p:cNvSpPr/>
          <p:nvPr/>
        </p:nvSpPr>
        <p:spPr>
          <a:xfrm>
            <a:off x="11550650" y="-1106170"/>
            <a:ext cx="550545" cy="657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629920" y="4518025"/>
            <a:ext cx="2359025" cy="59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INCREMENTAL</a:t>
            </a:r>
            <a:endParaRPr lang="en-US"/>
          </a:p>
        </p:txBody>
      </p:sp>
      <p:sp>
        <p:nvSpPr>
          <p:cNvPr id="19" name="Rectangles 18"/>
          <p:cNvSpPr/>
          <p:nvPr/>
        </p:nvSpPr>
        <p:spPr>
          <a:xfrm>
            <a:off x="3332480" y="4518025"/>
            <a:ext cx="3709035" cy="59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DELIVERABLES AT EACH ITERATION</a:t>
            </a:r>
            <a:endParaRPr lang="en-US"/>
          </a:p>
        </p:txBody>
      </p:sp>
      <p:sp>
        <p:nvSpPr>
          <p:cNvPr id="22" name="Rectangles 21"/>
          <p:cNvSpPr/>
          <p:nvPr/>
        </p:nvSpPr>
        <p:spPr>
          <a:xfrm>
            <a:off x="7392670" y="4518025"/>
            <a:ext cx="3709035" cy="59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STAKEHOLDER ENGAGEMENT ON ANY ITERATION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s 5"/>
          <p:cNvSpPr/>
          <p:nvPr/>
        </p:nvSpPr>
        <p:spPr>
          <a:xfrm>
            <a:off x="8890" y="4028440"/>
            <a:ext cx="12011660" cy="276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1"/>
          <a:stretch>
            <a:fillRect/>
          </a:stretch>
        </p:blipFill>
        <p:spPr>
          <a:xfrm>
            <a:off x="521970" y="287655"/>
            <a:ext cx="5599430" cy="6804025"/>
          </a:xfrm>
          <a:prstGeom prst="rect">
            <a:avLst/>
          </a:prstGeom>
        </p:spPr>
      </p:pic>
      <p:sp>
        <p:nvSpPr>
          <p:cNvPr id="10" name="Rectangles 9"/>
          <p:cNvSpPr/>
          <p:nvPr/>
        </p:nvSpPr>
        <p:spPr>
          <a:xfrm>
            <a:off x="234950" y="4689475"/>
            <a:ext cx="6285230" cy="2701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 name="Picture 11"/>
          <p:cNvPicPr>
            <a:picLocks noChangeAspect="1"/>
          </p:cNvPicPr>
          <p:nvPr/>
        </p:nvPicPr>
        <p:blipFill>
          <a:blip r:embed="rId1"/>
          <a:stretch>
            <a:fillRect/>
          </a:stretch>
        </p:blipFill>
        <p:spPr>
          <a:xfrm>
            <a:off x="6276975" y="-4095750"/>
            <a:ext cx="5599430" cy="6804025"/>
          </a:xfrm>
          <a:prstGeom prst="rect">
            <a:avLst/>
          </a:prstGeom>
        </p:spPr>
      </p:pic>
      <p:sp>
        <p:nvSpPr>
          <p:cNvPr id="13" name="Rectangles 12"/>
          <p:cNvSpPr/>
          <p:nvPr/>
        </p:nvSpPr>
        <p:spPr>
          <a:xfrm>
            <a:off x="5735320" y="-4095750"/>
            <a:ext cx="6285230" cy="4383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SOFTWARE DEVELOPMENT METHODOLOGY</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a:p>
        </p:txBody>
      </p:sp>
      <p:sp>
        <p:nvSpPr>
          <p:cNvPr id="7" name="Text Box 6"/>
          <p:cNvSpPr txBox="1"/>
          <p:nvPr/>
        </p:nvSpPr>
        <p:spPr>
          <a:xfrm>
            <a:off x="447040" y="301625"/>
            <a:ext cx="2695575" cy="460375"/>
          </a:xfrm>
          <a:prstGeom prst="rect">
            <a:avLst/>
          </a:prstGeom>
          <a:noFill/>
        </p:spPr>
        <p:txBody>
          <a:bodyPr wrap="none" rtlCol="0">
            <a:spAutoFit/>
          </a:bodyPr>
          <a:p>
            <a:r>
              <a:rPr lang="en-US" sz="2400" b="1"/>
              <a:t>WHAT IS SCRUM</a:t>
            </a:r>
            <a:endParaRPr lang="en-US" sz="2400" b="1"/>
          </a:p>
        </p:txBody>
      </p:sp>
      <p:sp>
        <p:nvSpPr>
          <p:cNvPr id="9" name="Text Box 8"/>
          <p:cNvSpPr txBox="1"/>
          <p:nvPr/>
        </p:nvSpPr>
        <p:spPr>
          <a:xfrm>
            <a:off x="447040" y="762000"/>
            <a:ext cx="10734675" cy="645160"/>
          </a:xfrm>
          <a:prstGeom prst="rect">
            <a:avLst/>
          </a:prstGeom>
          <a:noFill/>
        </p:spPr>
        <p:txBody>
          <a:bodyPr wrap="square" rtlCol="0">
            <a:spAutoFit/>
          </a:bodyPr>
          <a:p>
            <a:pPr algn="l"/>
            <a:r>
              <a:rPr lang="en-US"/>
              <a:t>Scrum is a framework within which people can address complex adaptive problems, while productively and creatively delivering products of the highest possible value.</a:t>
            </a:r>
            <a:endParaRPr lang="en-US"/>
          </a:p>
        </p:txBody>
      </p:sp>
      <p:sp>
        <p:nvSpPr>
          <p:cNvPr id="11" name="Rectangles 10"/>
          <p:cNvSpPr/>
          <p:nvPr/>
        </p:nvSpPr>
        <p:spPr>
          <a:xfrm>
            <a:off x="554355" y="1672590"/>
            <a:ext cx="28638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VALUES</a:t>
            </a:r>
            <a:endParaRPr lang="en-US"/>
          </a:p>
        </p:txBody>
      </p:sp>
      <p:sp>
        <p:nvSpPr>
          <p:cNvPr id="15" name="Rectangles 14"/>
          <p:cNvSpPr/>
          <p:nvPr/>
        </p:nvSpPr>
        <p:spPr>
          <a:xfrm>
            <a:off x="554355" y="2680970"/>
            <a:ext cx="28638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ROLES</a:t>
            </a:r>
            <a:endParaRPr lang="en-US"/>
          </a:p>
        </p:txBody>
      </p:sp>
      <p:sp>
        <p:nvSpPr>
          <p:cNvPr id="16" name="Rectangles 15"/>
          <p:cNvSpPr/>
          <p:nvPr/>
        </p:nvSpPr>
        <p:spPr>
          <a:xfrm>
            <a:off x="554355" y="3761740"/>
            <a:ext cx="28638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EVENTS</a:t>
            </a:r>
            <a:endParaRPr lang="en-US"/>
          </a:p>
        </p:txBody>
      </p:sp>
      <p:sp>
        <p:nvSpPr>
          <p:cNvPr id="17" name="Rectangles 16"/>
          <p:cNvSpPr/>
          <p:nvPr/>
        </p:nvSpPr>
        <p:spPr>
          <a:xfrm>
            <a:off x="554355" y="4891405"/>
            <a:ext cx="28638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ARTIFACTS</a:t>
            </a:r>
            <a:endParaRPr lang="en-US"/>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SCRUM</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a:p>
        </p:txBody>
      </p:sp>
      <p:pic>
        <p:nvPicPr>
          <p:cNvPr id="14" name="Picture 13"/>
          <p:cNvPicPr>
            <a:picLocks noChangeAspect="1"/>
          </p:cNvPicPr>
          <p:nvPr/>
        </p:nvPicPr>
        <p:blipFill>
          <a:blip r:embed="rId1"/>
          <a:stretch>
            <a:fillRect/>
          </a:stretch>
        </p:blipFill>
        <p:spPr>
          <a:xfrm>
            <a:off x="1710690" y="19685"/>
            <a:ext cx="9525000" cy="6162675"/>
          </a:xfrm>
          <a:prstGeom prst="rect">
            <a:avLst/>
          </a:prstGeom>
        </p:spPr>
      </p:pic>
      <p:sp>
        <p:nvSpPr>
          <p:cNvPr id="2" name="Rectangles 1"/>
          <p:cNvSpPr/>
          <p:nvPr/>
        </p:nvSpPr>
        <p:spPr>
          <a:xfrm rot="16200000">
            <a:off x="-1651635" y="2294890"/>
            <a:ext cx="5529580" cy="145732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800" b="1">
                <a:solidFill>
                  <a:srgbClr val="C00000"/>
                </a:solidFill>
              </a:rPr>
              <a:t>VALUES</a:t>
            </a:r>
            <a:endParaRPr lang="en-US" sz="4800" b="1">
              <a:solidFill>
                <a:srgbClr val="C00000"/>
              </a:solidFill>
            </a:endParaRPr>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SCRUM - VALUES</a:t>
            </a: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5510530" y="-675005"/>
            <a:ext cx="6392545" cy="6858000"/>
          </a:xfrm>
          <a:prstGeom prst="rect">
            <a:avLst/>
          </a:prstGeom>
        </p:spPr>
      </p:pic>
      <p:sp>
        <p:nvSpPr>
          <p:cNvPr id="5" name="Rectangles 4"/>
          <p:cNvSpPr/>
          <p:nvPr/>
        </p:nvSpPr>
        <p:spPr>
          <a:xfrm>
            <a:off x="-16510" y="6020435"/>
            <a:ext cx="12224385" cy="5340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a:p>
        </p:txBody>
      </p:sp>
      <p:sp>
        <p:nvSpPr>
          <p:cNvPr id="3" name="Rectangles 2"/>
          <p:cNvSpPr/>
          <p:nvPr/>
        </p:nvSpPr>
        <p:spPr>
          <a:xfrm rot="16200000">
            <a:off x="-1651635" y="2294890"/>
            <a:ext cx="5529580" cy="145732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800" b="1">
                <a:solidFill>
                  <a:srgbClr val="C00000"/>
                </a:solidFill>
              </a:rPr>
              <a:t>ROLES</a:t>
            </a:r>
            <a:endParaRPr lang="en-US" sz="4800" b="1">
              <a:solidFill>
                <a:srgbClr val="C00000"/>
              </a:solidFill>
            </a:endParaRPr>
          </a:p>
        </p:txBody>
      </p:sp>
      <p:sp>
        <p:nvSpPr>
          <p:cNvPr id="31" name="Rounded Rectangle 30"/>
          <p:cNvSpPr/>
          <p:nvPr/>
        </p:nvSpPr>
        <p:spPr>
          <a:xfrm>
            <a:off x="774065" y="6020435"/>
            <a:ext cx="10975340" cy="53403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en-US" b="1">
                <a:sym typeface="+mn-ea"/>
              </a:rPr>
              <a:t>SCRUM - ROLES</a:t>
            </a:r>
            <a:endParaRPr lang="en-US" b="1"/>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5072</Words>
  <Application>WPS Presentation</Application>
  <PresentationFormat>Widescreen</PresentationFormat>
  <Paragraphs>185</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Calibri</vt:lpstr>
      <vt:lpstr>Helvetica Neue</vt:lpstr>
      <vt:lpstr>Calibri Light</vt:lpstr>
      <vt:lpstr>微软雅黑</vt:lpstr>
      <vt:lpstr>汉仪旗黑</vt:lpstr>
      <vt:lpstr>Arial Unicode MS</vt:lpstr>
      <vt:lpstr>宋体-简</vt:lpstr>
      <vt:lpstr>Office Theme</vt:lpstr>
      <vt:lpstr>FULL STACK DEVELOPMENT COURSE</vt:lpstr>
      <vt:lpstr>What is FULL STACK DEVELOPMENT ?</vt:lpstr>
      <vt:lpstr>PowerPoint 演示文稿</vt:lpstr>
      <vt:lpstr>PowerPoint 演示文稿</vt:lpstr>
      <vt:lpstr>PowerPoint 演示文稿</vt:lpstr>
      <vt:lpstr>PowerPoint 演示文稿</vt:lpstr>
      <vt:lpstr>What is FULL STACK DEVELOPMENT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 theory, a full stack developer is a coding jack-of-all-trades who has mastered every part of the development stack. </vt:lpstr>
      <vt:lpstr>SOURCE CONTROL : SOURCE REPOSITORY   A version control system is a special application that stores and manages every revision of your files and code. Many developers and organizations use version control to collaborate on source code, manage releases, and roll back to previous versions when bugs are discovered.</vt:lpstr>
      <vt:lpstr>SOURCE CONTROL : SOURCE REPOSITORY   A version control system is a special application that stores and manages every revision of your files and code. Many developers and organizations use version control to collaborate on source code, manage releases, and roll back to previous versions when bugs are discovered.</vt:lpstr>
      <vt:lpstr>PowerPoint 演示文稿</vt:lpstr>
      <vt:lpstr>SOURCE CONTROL : SOURCE REPOSITORY   A version control system is a special application that stores and manages every revision of your files and code. Many developers and organizations use version control to collaborate on source code, manage releases, and roll back to previous versions when bugs are discovered.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 COURSE</dc:title>
  <dc:creator>mac</dc:creator>
  <cp:lastModifiedBy>mac</cp:lastModifiedBy>
  <cp:revision>8</cp:revision>
  <dcterms:created xsi:type="dcterms:W3CDTF">2020-11-10T06:58:42Z</dcterms:created>
  <dcterms:modified xsi:type="dcterms:W3CDTF">2020-11-10T06:58:42Z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1033-2.6.0.4284</vt:lpwstr>
  </property>
</Properties>
</file>