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85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97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35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2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81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58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02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760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33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40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5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02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56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6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93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1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7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5B3E-0AD6-4C71-B657-7021BB45AFBE}" type="datetimeFigureOut">
              <a:rPr lang="en-ID" smtClean="0"/>
              <a:t>14/11/2020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D8DB-BC68-4318-93F3-159CAC223B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5687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CFA5-F8C0-4846-BBB6-48FC2A3C9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4800"/>
              <a:t>INTRODUCTION TO DATABASE</a:t>
            </a:r>
            <a:endParaRPr lang="en-ID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57418-2699-47FA-8D0E-4360EC4AB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Irfansjah</a:t>
            </a:r>
          </a:p>
          <a:p>
            <a:r>
              <a:rPr lang="en-US"/>
              <a:t>081293728732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68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D197-A7E2-4811-B2A7-365E08E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DATABASE 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9AF1-5954-4994-B390-21B19CE9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551321"/>
          </a:xfrm>
        </p:spPr>
        <p:txBody>
          <a:bodyPr/>
          <a:lstStyle/>
          <a:p>
            <a:r>
              <a:rPr lang="en-US"/>
              <a:t>APPLICATION NEEDS TO STORE DATA INTO A PERSISTENT STORAGE</a:t>
            </a:r>
          </a:p>
          <a:p>
            <a:r>
              <a:rPr lang="en-US"/>
              <a:t>THE SYSTEM WHICH MANAGE THIS PERSISTENT STORAGE WE CALL IT A DATABASE ENGINE</a:t>
            </a:r>
          </a:p>
          <a:p>
            <a:r>
              <a:rPr lang="en-US"/>
              <a:t>SOME POPULAR DATABASE ENGINE</a:t>
            </a:r>
          </a:p>
          <a:p>
            <a:pPr lvl="1"/>
            <a:r>
              <a:rPr lang="en-US"/>
              <a:t>MYSQL, ORACLE, SQL SERVER, SQL LITE etc</a:t>
            </a:r>
          </a:p>
          <a:p>
            <a:pPr lvl="1"/>
            <a:r>
              <a:rPr lang="en-US"/>
              <a:t>MONGODB, REDIS etc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EDC72-AB1C-4D19-8F25-9B38C0B9E0FF}"/>
              </a:ext>
            </a:extLst>
          </p:cNvPr>
          <p:cNvSpPr/>
          <p:nvPr/>
        </p:nvSpPr>
        <p:spPr>
          <a:xfrm>
            <a:off x="834145" y="5117435"/>
            <a:ext cx="1148479" cy="5469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RAW DATA</a:t>
            </a:r>
            <a:endParaRPr lang="en-ID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B0AAC-1B7C-4549-8C68-417F505C167B}"/>
              </a:ext>
            </a:extLst>
          </p:cNvPr>
          <p:cNvSpPr/>
          <p:nvPr/>
        </p:nvSpPr>
        <p:spPr>
          <a:xfrm>
            <a:off x="4471960" y="5117432"/>
            <a:ext cx="6798673" cy="5469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  <a:endParaRPr lang="en-ID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BDD7E5B-93DA-4BEC-B3A8-75E4EB1881FA}"/>
              </a:ext>
            </a:extLst>
          </p:cNvPr>
          <p:cNvSpPr/>
          <p:nvPr/>
        </p:nvSpPr>
        <p:spPr>
          <a:xfrm>
            <a:off x="10339142" y="4751458"/>
            <a:ext cx="803304" cy="73493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23F5D-223A-4F2F-AD44-83FC11DBD5B7}"/>
              </a:ext>
            </a:extLst>
          </p:cNvPr>
          <p:cNvSpPr/>
          <p:nvPr/>
        </p:nvSpPr>
        <p:spPr>
          <a:xfrm>
            <a:off x="2324457" y="5117434"/>
            <a:ext cx="1683522" cy="5469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STRUCTURED DATA</a:t>
            </a:r>
            <a:endParaRPr lang="en-ID" sz="16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40368E-E6BC-4EE7-98DF-7160B5028DA9}"/>
              </a:ext>
            </a:extLst>
          </p:cNvPr>
          <p:cNvSpPr/>
          <p:nvPr/>
        </p:nvSpPr>
        <p:spPr>
          <a:xfrm>
            <a:off x="2045945" y="5228530"/>
            <a:ext cx="218691" cy="2136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222DE1-9972-4968-8533-A2E3D09AD951}"/>
              </a:ext>
            </a:extLst>
          </p:cNvPr>
          <p:cNvSpPr/>
          <p:nvPr/>
        </p:nvSpPr>
        <p:spPr>
          <a:xfrm>
            <a:off x="4130624" y="5284076"/>
            <a:ext cx="218691" cy="2136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40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D197-A7E2-4811-B2A7-365E08E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DATABASE 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9AF1-5954-4994-B390-21B19CE9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440510"/>
          </a:xfrm>
        </p:spPr>
        <p:txBody>
          <a:bodyPr/>
          <a:lstStyle/>
          <a:p>
            <a:r>
              <a:rPr lang="en-US"/>
              <a:t>DATA NEEDS TO BE MANAGE IN A STRUCTURED MANNER</a:t>
            </a:r>
            <a:endParaRPr lang="en-I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B024F1-381B-4CB2-A0AA-F5E2E47C31C0}"/>
              </a:ext>
            </a:extLst>
          </p:cNvPr>
          <p:cNvSpPr txBox="1">
            <a:spLocks/>
          </p:cNvSpPr>
          <p:nvPr/>
        </p:nvSpPr>
        <p:spPr>
          <a:xfrm>
            <a:off x="680322" y="3261577"/>
            <a:ext cx="5415678" cy="150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</a:rPr>
              <a:t>DATA OF CUSTOMER :</a:t>
            </a:r>
          </a:p>
          <a:p>
            <a:pPr marL="457200" lvl="1" indent="0">
              <a:buNone/>
            </a:pPr>
            <a:r>
              <a:rPr lang="en-US" sz="1400"/>
              <a:t>DATA1 = { id:1, name:’sherlock’, address:’baker street’}</a:t>
            </a:r>
          </a:p>
          <a:p>
            <a:pPr marL="457200" lvl="1" indent="0">
              <a:buNone/>
            </a:pPr>
            <a:r>
              <a:rPr lang="en-US" sz="1400"/>
              <a:t>DATA2 = { id:1, name:’diana prince’, address:’paris’}</a:t>
            </a:r>
          </a:p>
          <a:p>
            <a:pPr marL="457200" lvl="1" indent="0">
              <a:buNone/>
            </a:pPr>
            <a:r>
              <a:rPr lang="en-US" sz="1400"/>
              <a:t>…</a:t>
            </a:r>
          </a:p>
          <a:p>
            <a:pPr marL="457200" lvl="1" indent="0">
              <a:buNone/>
            </a:pPr>
            <a:r>
              <a:rPr lang="en-US" sz="1400"/>
              <a:t>…</a:t>
            </a:r>
            <a:endParaRPr lang="en-ID" sz="1400"/>
          </a:p>
          <a:p>
            <a:pPr marL="0" indent="0">
              <a:buNone/>
            </a:pPr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6BAC08-6A1E-48D6-92F7-14E8F210C3E6}"/>
              </a:ext>
            </a:extLst>
          </p:cNvPr>
          <p:cNvSpPr txBox="1">
            <a:spLocks/>
          </p:cNvSpPr>
          <p:nvPr/>
        </p:nvSpPr>
        <p:spPr>
          <a:xfrm>
            <a:off x="6430218" y="3251606"/>
            <a:ext cx="5415678" cy="1670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</a:rPr>
              <a:t>DATA OF CUSTOMER IN JSON :</a:t>
            </a:r>
          </a:p>
          <a:p>
            <a:pPr marL="457200" lvl="1" indent="0">
              <a:buNone/>
            </a:pPr>
            <a:r>
              <a:rPr lang="en-US" sz="1400"/>
              <a:t>CUSTOMER = [</a:t>
            </a:r>
          </a:p>
          <a:p>
            <a:pPr marL="457200" lvl="1" indent="0">
              <a:buNone/>
            </a:pPr>
            <a:r>
              <a:rPr lang="en-US" sz="1400"/>
              <a:t>      { id:1, name:’sherlock’, address:’baker street’},</a:t>
            </a:r>
          </a:p>
          <a:p>
            <a:pPr marL="457200" lvl="1" indent="0">
              <a:buNone/>
            </a:pPr>
            <a:r>
              <a:rPr lang="en-US" sz="1400"/>
              <a:t>      { id:1, name:’diana prince’, address:’paris’},</a:t>
            </a:r>
          </a:p>
          <a:p>
            <a:pPr marL="457200" lvl="1" indent="0">
              <a:buNone/>
            </a:pPr>
            <a:r>
              <a:rPr lang="en-US" sz="1400"/>
              <a:t>       … </a:t>
            </a:r>
          </a:p>
          <a:p>
            <a:pPr marL="457200" lvl="1" indent="0">
              <a:buNone/>
            </a:pPr>
            <a:r>
              <a:rPr lang="en-US" sz="1400"/>
              <a:t>       …</a:t>
            </a:r>
          </a:p>
          <a:p>
            <a:pPr marL="457200" lvl="1" indent="0">
              <a:buNone/>
            </a:pPr>
            <a:r>
              <a:rPr lang="en-US" sz="1400"/>
              <a:t> ]</a:t>
            </a:r>
            <a:endParaRPr lang="en-ID" sz="1400"/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38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D197-A7E2-4811-B2A7-365E08E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DATABASE 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9AF1-5954-4994-B390-21B19CE9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440510"/>
          </a:xfrm>
        </p:spPr>
        <p:txBody>
          <a:bodyPr/>
          <a:lstStyle/>
          <a:p>
            <a:r>
              <a:rPr lang="en-US"/>
              <a:t>DATA NEEDS TO BE MANAGE IN A STRUCTURED MANNER</a:t>
            </a:r>
            <a:endParaRPr lang="en-ID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6BAC08-6A1E-48D6-92F7-14E8F210C3E6}"/>
              </a:ext>
            </a:extLst>
          </p:cNvPr>
          <p:cNvSpPr txBox="1">
            <a:spLocks/>
          </p:cNvSpPr>
          <p:nvPr/>
        </p:nvSpPr>
        <p:spPr>
          <a:xfrm>
            <a:off x="680321" y="3097781"/>
            <a:ext cx="5415678" cy="1670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</a:rPr>
              <a:t>DATA OF CUSTOMER IN JSON :</a:t>
            </a:r>
          </a:p>
          <a:p>
            <a:pPr marL="457200" lvl="1" indent="0">
              <a:buNone/>
            </a:pPr>
            <a:r>
              <a:rPr lang="en-US" sz="1400"/>
              <a:t>CUSTOMER = [</a:t>
            </a:r>
          </a:p>
          <a:p>
            <a:pPr marL="457200" lvl="1" indent="0">
              <a:buNone/>
            </a:pPr>
            <a:r>
              <a:rPr lang="en-US" sz="1400"/>
              <a:t>      { id:1, name:’sherlock’, address:’baker street’},</a:t>
            </a:r>
          </a:p>
          <a:p>
            <a:pPr marL="457200" lvl="1" indent="0">
              <a:buNone/>
            </a:pPr>
            <a:r>
              <a:rPr lang="en-US" sz="1400"/>
              <a:t>      { id:1, name:’diana prince’, address:’paris’},</a:t>
            </a:r>
          </a:p>
          <a:p>
            <a:pPr marL="457200" lvl="1" indent="0">
              <a:buNone/>
            </a:pPr>
            <a:r>
              <a:rPr lang="en-US" sz="1400"/>
              <a:t>       … </a:t>
            </a:r>
          </a:p>
          <a:p>
            <a:pPr marL="457200" lvl="1" indent="0">
              <a:buNone/>
            </a:pPr>
            <a:r>
              <a:rPr lang="en-US" sz="1400"/>
              <a:t>       …</a:t>
            </a:r>
          </a:p>
          <a:p>
            <a:pPr marL="457200" lvl="1" indent="0">
              <a:buNone/>
            </a:pPr>
            <a:r>
              <a:rPr lang="en-US" sz="1400"/>
              <a:t> ]</a:t>
            </a:r>
            <a:endParaRPr lang="en-ID" sz="1400"/>
          </a:p>
          <a:p>
            <a:pPr marL="0" indent="0">
              <a:buNone/>
            </a:pPr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C3EA38-E852-46E2-8780-D08B49B419E3}"/>
              </a:ext>
            </a:extLst>
          </p:cNvPr>
          <p:cNvSpPr txBox="1">
            <a:spLocks/>
          </p:cNvSpPr>
          <p:nvPr/>
        </p:nvSpPr>
        <p:spPr>
          <a:xfrm>
            <a:off x="6242209" y="3097780"/>
            <a:ext cx="5415678" cy="1670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</a:rPr>
              <a:t>1 RECORD IS ONE ITEM DATA ON THIS ARRAY</a:t>
            </a:r>
          </a:p>
          <a:p>
            <a:pPr marL="0" indent="0">
              <a:buNone/>
            </a:pPr>
            <a:r>
              <a:rPr lang="en-ID"/>
              <a:t>Record1 = CUSTOMER[0]</a:t>
            </a:r>
          </a:p>
          <a:p>
            <a:pPr marL="0" indent="0">
              <a:buNone/>
            </a:pPr>
            <a:r>
              <a:rPr lang="en-ID"/>
              <a:t>Record2 = CUSTOMER[1]</a:t>
            </a:r>
          </a:p>
          <a:p>
            <a:pPr marL="0" indent="0">
              <a:buNone/>
            </a:pPr>
            <a:r>
              <a:rPr lang="en-ID"/>
              <a:t>…</a:t>
            </a:r>
          </a:p>
          <a:p>
            <a:pPr marL="0" indent="0">
              <a:buNone/>
            </a:pPr>
            <a:r>
              <a:rPr lang="en-ID"/>
              <a:t>…</a:t>
            </a:r>
          </a:p>
          <a:p>
            <a:pPr marL="0" indent="0">
              <a:buNone/>
            </a:pPr>
            <a:r>
              <a:rPr lang="en-ID"/>
              <a:t>Record4 = CUSTOMER[N]</a:t>
            </a:r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33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1DF7DC-018A-4C40-B86D-3302C69F5007}"/>
              </a:ext>
            </a:extLst>
          </p:cNvPr>
          <p:cNvSpPr/>
          <p:nvPr/>
        </p:nvSpPr>
        <p:spPr>
          <a:xfrm>
            <a:off x="445807" y="2931207"/>
            <a:ext cx="8373453" cy="1008404"/>
          </a:xfrm>
          <a:prstGeom prst="roundRect">
            <a:avLst>
              <a:gd name="adj" fmla="val 85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D197-A7E2-4811-B2A7-365E08E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DATABASE ?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9AF1-5954-4994-B390-21B19CE9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440510"/>
          </a:xfrm>
        </p:spPr>
        <p:txBody>
          <a:bodyPr/>
          <a:lstStyle/>
          <a:p>
            <a:r>
              <a:rPr lang="en-US"/>
              <a:t>DATABASE ARE A COLLECTION OF STRUCTURED DATAS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9BF5F-EEC8-4BFB-9E0E-66C048AF1D85}"/>
              </a:ext>
            </a:extLst>
          </p:cNvPr>
          <p:cNvSpPr/>
          <p:nvPr/>
        </p:nvSpPr>
        <p:spPr>
          <a:xfrm>
            <a:off x="680322" y="3170490"/>
            <a:ext cx="1772322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CUSTOMERS</a:t>
            </a: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72FE0-E369-48F5-A844-CB0E84F3DC56}"/>
              </a:ext>
            </a:extLst>
          </p:cNvPr>
          <p:cNvSpPr/>
          <p:nvPr/>
        </p:nvSpPr>
        <p:spPr>
          <a:xfrm>
            <a:off x="2687159" y="3170490"/>
            <a:ext cx="1772322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TRANSACTIONS</a:t>
            </a:r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4C2B6-F5E9-4FBD-AAB2-81DA624A1CAC}"/>
              </a:ext>
            </a:extLst>
          </p:cNvPr>
          <p:cNvSpPr/>
          <p:nvPr/>
        </p:nvSpPr>
        <p:spPr>
          <a:xfrm>
            <a:off x="4693996" y="3170490"/>
            <a:ext cx="1772322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PRODUCTS</a:t>
            </a: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CE4F3-6674-401E-B852-F79DB4F448BC}"/>
              </a:ext>
            </a:extLst>
          </p:cNvPr>
          <p:cNvSpPr/>
          <p:nvPr/>
        </p:nvSpPr>
        <p:spPr>
          <a:xfrm>
            <a:off x="6700833" y="3170490"/>
            <a:ext cx="1772322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CATEGORIES</a:t>
            </a:r>
            <a:endParaRPr lang="en-ID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3F59960-B4A5-4D9E-8F80-30805D3B5897}"/>
              </a:ext>
            </a:extLst>
          </p:cNvPr>
          <p:cNvSpPr/>
          <p:nvPr/>
        </p:nvSpPr>
        <p:spPr>
          <a:xfrm>
            <a:off x="8590661" y="2486826"/>
            <a:ext cx="803304" cy="73493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AFD1F9-7E3F-4792-BD3D-4DC1125F5906}"/>
              </a:ext>
            </a:extLst>
          </p:cNvPr>
          <p:cNvSpPr txBox="1">
            <a:spLocks/>
          </p:cNvSpPr>
          <p:nvPr/>
        </p:nvSpPr>
        <p:spPr>
          <a:xfrm>
            <a:off x="680320" y="4204531"/>
            <a:ext cx="10095927" cy="44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EACH STRUCTURED DATAS SOMETIMES HAS A CONNECTIONS BETWEEN THEMS</a:t>
            </a:r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2A98D8-8A3C-46C1-93E6-3BBF9F000858}"/>
              </a:ext>
            </a:extLst>
          </p:cNvPr>
          <p:cNvSpPr/>
          <p:nvPr/>
        </p:nvSpPr>
        <p:spPr>
          <a:xfrm>
            <a:off x="445807" y="4666003"/>
            <a:ext cx="9518589" cy="1717706"/>
          </a:xfrm>
          <a:prstGeom prst="roundRect">
            <a:avLst>
              <a:gd name="adj" fmla="val 85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2A552-834A-4591-ACED-8E2DDEFE44D8}"/>
              </a:ext>
            </a:extLst>
          </p:cNvPr>
          <p:cNvSpPr/>
          <p:nvPr/>
        </p:nvSpPr>
        <p:spPr>
          <a:xfrm>
            <a:off x="538359" y="4725823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12ED3-4715-43CC-8F9A-739B4E5F5B7C}"/>
              </a:ext>
            </a:extLst>
          </p:cNvPr>
          <p:cNvSpPr/>
          <p:nvPr/>
        </p:nvSpPr>
        <p:spPr>
          <a:xfrm>
            <a:off x="3265491" y="4703325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TRANSACTIONS</a:t>
            </a:r>
            <a:endParaRPr lang="en-ID" sz="1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FC651-FE40-4178-9758-2718D9860A63}"/>
              </a:ext>
            </a:extLst>
          </p:cNvPr>
          <p:cNvSpPr/>
          <p:nvPr/>
        </p:nvSpPr>
        <p:spPr>
          <a:xfrm>
            <a:off x="5992623" y="4680827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32C1D-98BD-4E5F-9BD3-52B23F01A9A3}"/>
              </a:ext>
            </a:extLst>
          </p:cNvPr>
          <p:cNvSpPr/>
          <p:nvPr/>
        </p:nvSpPr>
        <p:spPr>
          <a:xfrm>
            <a:off x="8473155" y="4725822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CATEGORIES</a:t>
            </a:r>
            <a:endParaRPr lang="en-ID" sz="110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AFE0B19-F0C4-4141-A19B-A8F9338BDA29}"/>
              </a:ext>
            </a:extLst>
          </p:cNvPr>
          <p:cNvSpPr/>
          <p:nvPr/>
        </p:nvSpPr>
        <p:spPr>
          <a:xfrm>
            <a:off x="2167179" y="5147749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D24439C0-573E-49C5-8464-C53A962B13FD}"/>
              </a:ext>
            </a:extLst>
          </p:cNvPr>
          <p:cNvSpPr/>
          <p:nvPr/>
        </p:nvSpPr>
        <p:spPr>
          <a:xfrm>
            <a:off x="4892384" y="5198065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3990FD9-E02A-4617-A118-A0848634DDD9}"/>
              </a:ext>
            </a:extLst>
          </p:cNvPr>
          <p:cNvSpPr/>
          <p:nvPr/>
        </p:nvSpPr>
        <p:spPr>
          <a:xfrm>
            <a:off x="7586994" y="5136498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52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D197-A7E2-4811-B2A7-365E08E0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VS NOSQL</a:t>
            </a:r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2A98D8-8A3C-46C1-93E6-3BBF9F000858}"/>
              </a:ext>
            </a:extLst>
          </p:cNvPr>
          <p:cNvSpPr/>
          <p:nvPr/>
        </p:nvSpPr>
        <p:spPr>
          <a:xfrm>
            <a:off x="1001283" y="2162086"/>
            <a:ext cx="9518589" cy="1717706"/>
          </a:xfrm>
          <a:prstGeom prst="roundRect">
            <a:avLst>
              <a:gd name="adj" fmla="val 85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2A552-834A-4591-ACED-8E2DDEFE44D8}"/>
              </a:ext>
            </a:extLst>
          </p:cNvPr>
          <p:cNvSpPr/>
          <p:nvPr/>
        </p:nvSpPr>
        <p:spPr>
          <a:xfrm>
            <a:off x="1093835" y="2221906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12ED3-4715-43CC-8F9A-739B4E5F5B7C}"/>
              </a:ext>
            </a:extLst>
          </p:cNvPr>
          <p:cNvSpPr/>
          <p:nvPr/>
        </p:nvSpPr>
        <p:spPr>
          <a:xfrm>
            <a:off x="3820967" y="2199408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TRANSACTIONS</a:t>
            </a:r>
            <a:endParaRPr lang="en-ID" sz="11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FC651-FE40-4178-9758-2718D9860A63}"/>
              </a:ext>
            </a:extLst>
          </p:cNvPr>
          <p:cNvSpPr/>
          <p:nvPr/>
        </p:nvSpPr>
        <p:spPr>
          <a:xfrm>
            <a:off x="6548099" y="2176910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32C1D-98BD-4E5F-9BD3-52B23F01A9A3}"/>
              </a:ext>
            </a:extLst>
          </p:cNvPr>
          <p:cNvSpPr/>
          <p:nvPr/>
        </p:nvSpPr>
        <p:spPr>
          <a:xfrm>
            <a:off x="9028631" y="2221905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CATEGORIES</a:t>
            </a:r>
            <a:endParaRPr lang="en-ID" sz="110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AFE0B19-F0C4-4141-A19B-A8F9338BDA29}"/>
              </a:ext>
            </a:extLst>
          </p:cNvPr>
          <p:cNvSpPr/>
          <p:nvPr/>
        </p:nvSpPr>
        <p:spPr>
          <a:xfrm>
            <a:off x="2722655" y="2643832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D24439C0-573E-49C5-8464-C53A962B13FD}"/>
              </a:ext>
            </a:extLst>
          </p:cNvPr>
          <p:cNvSpPr/>
          <p:nvPr/>
        </p:nvSpPr>
        <p:spPr>
          <a:xfrm>
            <a:off x="5447860" y="2694148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3990FD9-E02A-4617-A118-A0848634DDD9}"/>
              </a:ext>
            </a:extLst>
          </p:cNvPr>
          <p:cNvSpPr/>
          <p:nvPr/>
        </p:nvSpPr>
        <p:spPr>
          <a:xfrm>
            <a:off x="8142470" y="2632581"/>
            <a:ext cx="754255" cy="492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F4A21F-A3DE-4212-9E48-B07E873F6342}"/>
              </a:ext>
            </a:extLst>
          </p:cNvPr>
          <p:cNvSpPr/>
          <p:nvPr/>
        </p:nvSpPr>
        <p:spPr>
          <a:xfrm>
            <a:off x="1001283" y="4707309"/>
            <a:ext cx="9518589" cy="1717706"/>
          </a:xfrm>
          <a:prstGeom prst="roundRect">
            <a:avLst>
              <a:gd name="adj" fmla="val 85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C52FAD-89DD-4163-A9D9-7D6AD7B765BB}"/>
              </a:ext>
            </a:extLst>
          </p:cNvPr>
          <p:cNvSpPr/>
          <p:nvPr/>
        </p:nvSpPr>
        <p:spPr>
          <a:xfrm>
            <a:off x="1093835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B6CDBE-5C9A-4009-91DA-CBE65A407BD7}"/>
              </a:ext>
            </a:extLst>
          </p:cNvPr>
          <p:cNvSpPr/>
          <p:nvPr/>
        </p:nvSpPr>
        <p:spPr>
          <a:xfrm>
            <a:off x="1233462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1C8514-C8F0-4C73-9DF8-6C0D236C2FA9}"/>
              </a:ext>
            </a:extLst>
          </p:cNvPr>
          <p:cNvSpPr/>
          <p:nvPr/>
        </p:nvSpPr>
        <p:spPr>
          <a:xfrm>
            <a:off x="1335164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F648A-1383-401B-8D2C-1D7F188B877B}"/>
              </a:ext>
            </a:extLst>
          </p:cNvPr>
          <p:cNvSpPr/>
          <p:nvPr/>
        </p:nvSpPr>
        <p:spPr>
          <a:xfrm>
            <a:off x="1568141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286033-B0A9-4A35-8450-58F2F8B83482}"/>
              </a:ext>
            </a:extLst>
          </p:cNvPr>
          <p:cNvSpPr/>
          <p:nvPr/>
        </p:nvSpPr>
        <p:spPr>
          <a:xfrm>
            <a:off x="2514704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E55ED0-EA54-46AC-A2A9-7CF4F6C098E1}"/>
              </a:ext>
            </a:extLst>
          </p:cNvPr>
          <p:cNvSpPr/>
          <p:nvPr/>
        </p:nvSpPr>
        <p:spPr>
          <a:xfrm>
            <a:off x="2654331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E37C5-2F75-4FF0-910A-C2F19A461A83}"/>
              </a:ext>
            </a:extLst>
          </p:cNvPr>
          <p:cNvSpPr/>
          <p:nvPr/>
        </p:nvSpPr>
        <p:spPr>
          <a:xfrm>
            <a:off x="2756033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FCA6B5-9D37-40F7-AC94-46E03148A592}"/>
              </a:ext>
            </a:extLst>
          </p:cNvPr>
          <p:cNvSpPr/>
          <p:nvPr/>
        </p:nvSpPr>
        <p:spPr>
          <a:xfrm>
            <a:off x="2989010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3572D0-0486-42BD-85A9-014E1B866A9D}"/>
              </a:ext>
            </a:extLst>
          </p:cNvPr>
          <p:cNvSpPr/>
          <p:nvPr/>
        </p:nvSpPr>
        <p:spPr>
          <a:xfrm>
            <a:off x="3935573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62637-0F4C-4741-B58E-BB7E47824869}"/>
              </a:ext>
            </a:extLst>
          </p:cNvPr>
          <p:cNvSpPr/>
          <p:nvPr/>
        </p:nvSpPr>
        <p:spPr>
          <a:xfrm>
            <a:off x="4075200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68DF7F-8BC2-41CE-B6D7-F1F10A6AA344}"/>
              </a:ext>
            </a:extLst>
          </p:cNvPr>
          <p:cNvSpPr/>
          <p:nvPr/>
        </p:nvSpPr>
        <p:spPr>
          <a:xfrm>
            <a:off x="4176902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9B24E0-930E-4748-9030-4FC05CFBF94C}"/>
              </a:ext>
            </a:extLst>
          </p:cNvPr>
          <p:cNvSpPr/>
          <p:nvPr/>
        </p:nvSpPr>
        <p:spPr>
          <a:xfrm>
            <a:off x="4409879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71920D-12AB-4BAA-BAA2-8553D3F3F33E}"/>
              </a:ext>
            </a:extLst>
          </p:cNvPr>
          <p:cNvSpPr/>
          <p:nvPr/>
        </p:nvSpPr>
        <p:spPr>
          <a:xfrm>
            <a:off x="5356442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A4876E-BD5B-430C-8D77-C83C0F654F9D}"/>
              </a:ext>
            </a:extLst>
          </p:cNvPr>
          <p:cNvSpPr/>
          <p:nvPr/>
        </p:nvSpPr>
        <p:spPr>
          <a:xfrm>
            <a:off x="5496069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51E60F-D9E1-4B2A-89A9-3C41428FEC7F}"/>
              </a:ext>
            </a:extLst>
          </p:cNvPr>
          <p:cNvSpPr/>
          <p:nvPr/>
        </p:nvSpPr>
        <p:spPr>
          <a:xfrm>
            <a:off x="5597771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833AB6-CEC2-4CC0-B5E9-7A00271B5030}"/>
              </a:ext>
            </a:extLst>
          </p:cNvPr>
          <p:cNvSpPr/>
          <p:nvPr/>
        </p:nvSpPr>
        <p:spPr>
          <a:xfrm>
            <a:off x="5830748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C7A9-992A-423B-B7AE-A82F25F98B77}"/>
              </a:ext>
            </a:extLst>
          </p:cNvPr>
          <p:cNvSpPr/>
          <p:nvPr/>
        </p:nvSpPr>
        <p:spPr>
          <a:xfrm>
            <a:off x="6777311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5B5A9C-1D72-44FB-8D8D-5062CCC0937A}"/>
              </a:ext>
            </a:extLst>
          </p:cNvPr>
          <p:cNvSpPr/>
          <p:nvPr/>
        </p:nvSpPr>
        <p:spPr>
          <a:xfrm>
            <a:off x="6916938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F8C197-F50F-4BCA-8295-DA9D5C22EFB9}"/>
              </a:ext>
            </a:extLst>
          </p:cNvPr>
          <p:cNvSpPr/>
          <p:nvPr/>
        </p:nvSpPr>
        <p:spPr>
          <a:xfrm>
            <a:off x="7018640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CB8B8-EF96-4D7C-BCAC-B337B70973B1}"/>
              </a:ext>
            </a:extLst>
          </p:cNvPr>
          <p:cNvSpPr/>
          <p:nvPr/>
        </p:nvSpPr>
        <p:spPr>
          <a:xfrm>
            <a:off x="7251617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A67788-9793-4538-A674-9733771AC2F1}"/>
              </a:ext>
            </a:extLst>
          </p:cNvPr>
          <p:cNvSpPr/>
          <p:nvPr/>
        </p:nvSpPr>
        <p:spPr>
          <a:xfrm>
            <a:off x="8198180" y="4767129"/>
            <a:ext cx="1290442" cy="14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CUSTOMERS</a:t>
            </a:r>
            <a:endParaRPr lang="en-ID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3A3BD3-5B29-419D-B14A-FE01DBA899A2}"/>
              </a:ext>
            </a:extLst>
          </p:cNvPr>
          <p:cNvSpPr/>
          <p:nvPr/>
        </p:nvSpPr>
        <p:spPr>
          <a:xfrm>
            <a:off x="8337807" y="5041072"/>
            <a:ext cx="1073902" cy="1063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/>
              <a:t>TRANSACTIONS</a:t>
            </a:r>
            <a:endParaRPr lang="en-ID" sz="1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CBE298-86BA-4416-A9B5-D38B6C8341D6}"/>
              </a:ext>
            </a:extLst>
          </p:cNvPr>
          <p:cNvSpPr/>
          <p:nvPr/>
        </p:nvSpPr>
        <p:spPr>
          <a:xfrm>
            <a:off x="8439509" y="5317860"/>
            <a:ext cx="878197" cy="681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/>
              <a:t>PRODUCTS</a:t>
            </a:r>
            <a:endParaRPr lang="en-ID" sz="1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73794C-A53D-491F-AD72-106077C27F82}"/>
              </a:ext>
            </a:extLst>
          </p:cNvPr>
          <p:cNvSpPr/>
          <p:nvPr/>
        </p:nvSpPr>
        <p:spPr>
          <a:xfrm>
            <a:off x="8672486" y="5640779"/>
            <a:ext cx="517034" cy="2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/>
              <a:t>CATEGORIES</a:t>
            </a:r>
            <a:endParaRPr lang="en-ID" sz="700"/>
          </a:p>
        </p:txBody>
      </p:sp>
    </p:spTree>
    <p:extLst>
      <p:ext uri="{BB962C8B-B14F-4D97-AF65-F5344CB8AC3E}">
        <p14:creationId xmlns:p14="http://schemas.microsoft.com/office/powerpoint/2010/main" val="11546797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296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INTRODUCTION TO DATABASE</vt:lpstr>
      <vt:lpstr>WHAT IS DATABASE ?</vt:lpstr>
      <vt:lpstr>WHAT IS DATABASE ?</vt:lpstr>
      <vt:lpstr>WHAT IS DATABASE ?</vt:lpstr>
      <vt:lpstr>WHAT IS DATABASE ?</vt:lpstr>
      <vt:lpstr>SQL VS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irfansjah antemas</dc:creator>
  <cp:lastModifiedBy>irfansjah antemas</cp:lastModifiedBy>
  <cp:revision>4</cp:revision>
  <dcterms:created xsi:type="dcterms:W3CDTF">2020-11-14T08:41:25Z</dcterms:created>
  <dcterms:modified xsi:type="dcterms:W3CDTF">2020-11-14T09:09:05Z</dcterms:modified>
</cp:coreProperties>
</file>