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4" r:id="rId7"/>
    <p:sldId id="263" r:id="rId8"/>
    <p:sldId id="260" r:id="rId9"/>
    <p:sldId id="265" r:id="rId10"/>
    <p:sldId id="258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68" d="100"/>
          <a:sy n="68" d="100"/>
        </p:scale>
        <p:origin x="54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219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35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0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94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35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83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236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65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2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17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810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37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73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95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036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25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014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664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CF9FC4-962B-4A03-AEF3-923DDA2E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sz="4800"/>
              <a:t>HTML and CSS</a:t>
            </a:r>
            <a:endParaRPr lang="en-ID" sz="48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75E3506-642F-481D-81A2-C63B325F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/>
          <a:lstStyle/>
          <a:p>
            <a:r>
              <a:rPr lang="en-US"/>
              <a:t>Irfansjah</a:t>
            </a:r>
          </a:p>
          <a:p>
            <a:r>
              <a:rPr lang="en-US"/>
              <a:t>081293728732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50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SELECTORS</a:t>
            </a: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16E3B-5162-4ED3-BEC9-86316DB30EFE}"/>
              </a:ext>
            </a:extLst>
          </p:cNvPr>
          <p:cNvSpPr/>
          <p:nvPr/>
        </p:nvSpPr>
        <p:spPr>
          <a:xfrm>
            <a:off x="329601" y="2217847"/>
            <a:ext cx="6141538" cy="36905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ID   = </a:t>
            </a:r>
            <a:r>
              <a:rPr lang="en-US">
                <a:solidFill>
                  <a:srgbClr val="FF0000"/>
                </a:solidFill>
              </a:rPr>
              <a:t>#</a:t>
            </a:r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ELEMENTS_ID</a:t>
            </a:r>
            <a:r>
              <a:rPr lang="en-US"/>
              <a:t>]</a:t>
            </a:r>
          </a:p>
          <a:p>
            <a:r>
              <a:rPr lang="en-US"/>
              <a:t>CLASS =  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CLASSNAME</a:t>
            </a:r>
            <a:r>
              <a:rPr lang="en-US"/>
              <a:t>]</a:t>
            </a:r>
          </a:p>
          <a:p>
            <a:r>
              <a:rPr lang="en-US"/>
              <a:t>TAG =  [</a:t>
            </a:r>
            <a:r>
              <a:rPr lang="en-US">
                <a:solidFill>
                  <a:srgbClr val="FF0000"/>
                </a:solidFill>
              </a:rPr>
              <a:t>TAGNAME</a:t>
            </a:r>
            <a:r>
              <a:rPr lang="en-US"/>
              <a:t>]</a:t>
            </a:r>
          </a:p>
          <a:p>
            <a:r>
              <a:rPr lang="en-US"/>
              <a:t>ATTRIBUTE = [</a:t>
            </a:r>
            <a:r>
              <a:rPr lang="en-US">
                <a:solidFill>
                  <a:srgbClr val="FF0000"/>
                </a:solidFill>
              </a:rPr>
              <a:t>[ATTRIBUTENAME]</a:t>
            </a:r>
            <a:r>
              <a:rPr lang="en-US"/>
              <a:t>]</a:t>
            </a:r>
          </a:p>
          <a:p>
            <a:r>
              <a:rPr lang="en-US"/>
              <a:t>ATTRIBUTE_VALUE =  [</a:t>
            </a:r>
            <a:r>
              <a:rPr lang="en-US">
                <a:solidFill>
                  <a:srgbClr val="FF0000"/>
                </a:solidFill>
              </a:rPr>
              <a:t>[ATTRIBUTENAME=VALUE]</a:t>
            </a:r>
            <a:r>
              <a:rPr lang="en-US"/>
              <a:t>]</a:t>
            </a:r>
          </a:p>
          <a:p>
            <a:r>
              <a:rPr lang="en-US"/>
              <a:t>IT ACTUAL CHILDREN = [</a:t>
            </a:r>
            <a:r>
              <a:rPr lang="en-US">
                <a:solidFill>
                  <a:srgbClr val="FF0000"/>
                </a:solidFill>
              </a:rPr>
              <a:t>&gt;</a:t>
            </a:r>
            <a:r>
              <a:rPr lang="en-US"/>
              <a:t>]</a:t>
            </a:r>
          </a:p>
          <a:p>
            <a:endParaRPr lang="en-US"/>
          </a:p>
          <a:p>
            <a:r>
              <a:rPr lang="en-US">
                <a:solidFill>
                  <a:srgbClr val="FFFF00"/>
                </a:solidFill>
              </a:rPr>
              <a:t>ADDITIONAL ATTRIBUTES</a:t>
            </a:r>
          </a:p>
          <a:p>
            <a:r>
              <a:rPr lang="en-US"/>
              <a:t>   FOR ADDITIONAL ATTRIBUTES = [</a:t>
            </a:r>
            <a:r>
              <a:rPr lang="en-US">
                <a:solidFill>
                  <a:srgbClr val="FF0000"/>
                </a:solidFill>
              </a:rPr>
              <a:t>:ATTRIBUTE_NAME</a:t>
            </a:r>
            <a:r>
              <a:rPr lang="en-US"/>
              <a:t>]</a:t>
            </a:r>
            <a:endParaRPr lang="en-US">
              <a:solidFill>
                <a:srgbClr val="FFFF00"/>
              </a:solidFill>
            </a:endParaRPr>
          </a:p>
          <a:p>
            <a:endParaRPr lang="en-US"/>
          </a:p>
          <a:p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E68F9-76AA-483D-9D36-3FBCCEF2676C}"/>
              </a:ext>
            </a:extLst>
          </p:cNvPr>
          <p:cNvSpPr txBox="1"/>
          <p:nvPr/>
        </p:nvSpPr>
        <p:spPr>
          <a:xfrm>
            <a:off x="5764055" y="5876613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61162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SELECTORS</a:t>
            </a: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16E3B-5162-4ED3-BEC9-86316DB30EFE}"/>
              </a:ext>
            </a:extLst>
          </p:cNvPr>
          <p:cNvSpPr/>
          <p:nvPr/>
        </p:nvSpPr>
        <p:spPr>
          <a:xfrm>
            <a:off x="329601" y="2186029"/>
            <a:ext cx="3131051" cy="16122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table td</a:t>
            </a:r>
          </a:p>
          <a:p>
            <a:r>
              <a:rPr lang="en-US"/>
              <a:t>#masukan</a:t>
            </a:r>
          </a:p>
          <a:p>
            <a:r>
              <a:rPr lang="en-US"/>
              <a:t>ol.my-list.my-sec-list &gt; li</a:t>
            </a:r>
          </a:p>
          <a:p>
            <a:r>
              <a:rPr lang="en-US"/>
              <a:t>Button:hover</a:t>
            </a:r>
          </a:p>
          <a:p>
            <a:r>
              <a:rPr lang="en-US"/>
              <a:t>input[type=radio]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FC7F0-FA14-4D8C-9944-88068BA5E19A}"/>
              </a:ext>
            </a:extLst>
          </p:cNvPr>
          <p:cNvSpPr/>
          <p:nvPr/>
        </p:nvSpPr>
        <p:spPr>
          <a:xfrm>
            <a:off x="3921726" y="2186029"/>
            <a:ext cx="1325524" cy="16122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600"/>
              <a:t>?</a:t>
            </a:r>
            <a:endParaRPr lang="en-ID" sz="9600"/>
          </a:p>
        </p:txBody>
      </p:sp>
    </p:spTree>
    <p:extLst>
      <p:ext uri="{BB962C8B-B14F-4D97-AF65-F5344CB8AC3E}">
        <p14:creationId xmlns:p14="http://schemas.microsoft.com/office/powerpoint/2010/main" val="310334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excercise</a:t>
            </a:r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03F18-DB8A-402B-97B8-BF178613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4" y="2294193"/>
            <a:ext cx="10657618" cy="399117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5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excercise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3647E-959A-4C80-929C-C33C652E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405558"/>
            <a:ext cx="10662857" cy="393897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excercise</a:t>
            </a:r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3E4AE-69F5-4BB9-8B69-DB266ABA7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17452"/>
            <a:ext cx="10812984" cy="443656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06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STRUCTURE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57D0-CB1A-4B06-B256-1B03E784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6" y="2177207"/>
            <a:ext cx="7128080" cy="448238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D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HEAD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HEAD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BODY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BODY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9AB87-1262-4E69-93B3-4706845DE793}"/>
              </a:ext>
            </a:extLst>
          </p:cNvPr>
          <p:cNvSpPr/>
          <p:nvPr/>
        </p:nvSpPr>
        <p:spPr>
          <a:xfrm>
            <a:off x="7505700" y="2200275"/>
            <a:ext cx="4086078" cy="409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XMLHEADER : &lt;!</a:t>
            </a:r>
            <a:r>
              <a:rPr lang="en-US" sz="2000" b="1">
                <a:solidFill>
                  <a:srgbClr val="F07178"/>
                </a:solidFill>
                <a:latin typeface="Consolas" panose="020B0609020204030204" pitchFamily="49" charset="0"/>
              </a:rPr>
              <a:t>DOCTYPE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ID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19844-BC2A-455E-A332-F60288290CB0}"/>
              </a:ext>
            </a:extLst>
          </p:cNvPr>
          <p:cNvSpPr/>
          <p:nvPr/>
        </p:nvSpPr>
        <p:spPr>
          <a:xfrm>
            <a:off x="7505699" y="2771171"/>
            <a:ext cx="4086077" cy="388841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XMLBODY</a:t>
            </a:r>
            <a:r>
              <a:rPr lang="en-US"/>
              <a:t> 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: &lt;!</a:t>
            </a:r>
            <a:r>
              <a:rPr lang="en-US" sz="1800" b="1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2FE08-DC60-4638-9640-24AD69495E9F}"/>
              </a:ext>
            </a:extLst>
          </p:cNvPr>
          <p:cNvSpPr/>
          <p:nvPr/>
        </p:nvSpPr>
        <p:spPr>
          <a:xfrm>
            <a:off x="7680960" y="3180746"/>
            <a:ext cx="3784209" cy="333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F57381-8DEB-4AE3-8A81-0D34FB5E38AF}"/>
              </a:ext>
            </a:extLst>
          </p:cNvPr>
          <p:cNvSpPr/>
          <p:nvPr/>
        </p:nvSpPr>
        <p:spPr>
          <a:xfrm>
            <a:off x="8004517" y="3305908"/>
            <a:ext cx="3080825" cy="4923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&lt;HEAD&gt;&lt;/HEAD&gt;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6A370-273D-4A58-9A60-D39400E5FAAF}"/>
              </a:ext>
            </a:extLst>
          </p:cNvPr>
          <p:cNvSpPr/>
          <p:nvPr/>
        </p:nvSpPr>
        <p:spPr>
          <a:xfrm>
            <a:off x="8004517" y="3950677"/>
            <a:ext cx="3080825" cy="24219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&lt;BODY&gt;&lt;/BODY&gt;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952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STRUCTURE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57D0-CB1A-4B06-B256-1B03E784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6" y="2177207"/>
            <a:ext cx="7128080" cy="448238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D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HEAD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	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lang="en-US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90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	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719138" algn="l"/>
              </a:tabLst>
            </a:pPr>
            <a:r>
              <a:rPr lang="en-US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	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>
                <a:solidFill>
                  <a:srgbClr val="F07178"/>
                </a:solidFill>
                <a:latin typeface="Consolas" panose="020B0609020204030204" pitchFamily="49" charset="0"/>
              </a:rPr>
              <a:t>META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width=device-width, initial-scale=1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US" sz="900">
                <a:solidFill>
                  <a:srgbClr val="89DDFF"/>
                </a:solidFill>
                <a:latin typeface="Consolas" panose="020B0609020204030204" pitchFamily="49" charset="0"/>
              </a:rPr>
              <a:t>		&lt;</a:t>
            </a:r>
            <a:r>
              <a:rPr lang="en-ID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https://fonts.googleapis.com/css?family=Nunito:200,600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“&gt;</a:t>
            </a:r>
          </a:p>
          <a:p>
            <a:pPr marL="0" indent="0">
              <a:lnSpc>
                <a:spcPct val="120000"/>
              </a:lnSpc>
              <a:buNone/>
              <a:tabLst>
                <a:tab pos="719138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           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LINK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9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css/app.css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D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STYLE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D" sz="9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    </a:t>
            </a:r>
            <a:r>
              <a:rPr lang="en-ID" sz="9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sz="9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636b6f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sz="9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Nunito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;}</a:t>
            </a:r>
            <a:endParaRPr lang="en-ID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STYLE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D" sz="800">
                <a:solidFill>
                  <a:srgbClr val="F07178"/>
                </a:solidFill>
                <a:latin typeface="Consolas" panose="020B0609020204030204" pitchFamily="49" charset="0"/>
              </a:rPr>
              <a:t>SCRIPT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8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8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ID" sz="8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8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8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js/app.js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en-ID" sz="8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8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D" sz="8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800">
                <a:solidFill>
                  <a:srgbClr val="F07178"/>
                </a:solidFill>
                <a:latin typeface="Consolas" panose="020B0609020204030204" pitchFamily="49" charset="0"/>
              </a:rPr>
              <a:t>SCRIPT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8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HEAD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BODY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BODY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9AB87-1262-4E69-93B3-4706845DE793}"/>
              </a:ext>
            </a:extLst>
          </p:cNvPr>
          <p:cNvSpPr/>
          <p:nvPr/>
        </p:nvSpPr>
        <p:spPr>
          <a:xfrm>
            <a:off x="7505700" y="2200275"/>
            <a:ext cx="4086078" cy="409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XMLHEADER : &lt;!</a:t>
            </a:r>
            <a:r>
              <a:rPr lang="en-US" sz="2000" b="1">
                <a:solidFill>
                  <a:srgbClr val="F07178"/>
                </a:solidFill>
                <a:latin typeface="Consolas" panose="020B0609020204030204" pitchFamily="49" charset="0"/>
              </a:rPr>
              <a:t>DOCTYPE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ID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19844-BC2A-455E-A332-F60288290CB0}"/>
              </a:ext>
            </a:extLst>
          </p:cNvPr>
          <p:cNvSpPr/>
          <p:nvPr/>
        </p:nvSpPr>
        <p:spPr>
          <a:xfrm>
            <a:off x="7505699" y="2771171"/>
            <a:ext cx="4086077" cy="388841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XMLBODY</a:t>
            </a:r>
            <a:r>
              <a:rPr lang="en-US"/>
              <a:t> 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: &lt;!</a:t>
            </a:r>
            <a:r>
              <a:rPr lang="en-US" sz="1800" b="1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2FE08-DC60-4638-9640-24AD69495E9F}"/>
              </a:ext>
            </a:extLst>
          </p:cNvPr>
          <p:cNvSpPr/>
          <p:nvPr/>
        </p:nvSpPr>
        <p:spPr>
          <a:xfrm>
            <a:off x="7680960" y="3180746"/>
            <a:ext cx="3784209" cy="333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F57381-8DEB-4AE3-8A81-0D34FB5E38AF}"/>
              </a:ext>
            </a:extLst>
          </p:cNvPr>
          <p:cNvSpPr/>
          <p:nvPr/>
        </p:nvSpPr>
        <p:spPr>
          <a:xfrm>
            <a:off x="8004517" y="3305908"/>
            <a:ext cx="3080825" cy="2461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&lt;HEAD&gt;&lt;/HEAD&gt;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6A370-273D-4A58-9A60-D39400E5FAAF}"/>
              </a:ext>
            </a:extLst>
          </p:cNvPr>
          <p:cNvSpPr/>
          <p:nvPr/>
        </p:nvSpPr>
        <p:spPr>
          <a:xfrm>
            <a:off x="8004517" y="5880295"/>
            <a:ext cx="3080825" cy="4923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&lt;BODY&gt;&lt;/BODY&gt;</a:t>
            </a: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FB54B-05D8-4E77-ACB9-438BE901371B}"/>
              </a:ext>
            </a:extLst>
          </p:cNvPr>
          <p:cNvSpPr/>
          <p:nvPr/>
        </p:nvSpPr>
        <p:spPr>
          <a:xfrm>
            <a:off x="8159261" y="3685842"/>
            <a:ext cx="2827606" cy="3235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&lt;TITLE&gt;&lt;/TITLE&gt;</a:t>
            </a:r>
            <a:endParaRPr lang="en-ID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86CC8-7AB7-4EC0-BAB7-DBE9325F6AA2}"/>
              </a:ext>
            </a:extLst>
          </p:cNvPr>
          <p:cNvSpPr/>
          <p:nvPr/>
        </p:nvSpPr>
        <p:spPr>
          <a:xfrm>
            <a:off x="8159261" y="4087926"/>
            <a:ext cx="2827606" cy="3235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&lt;META/&gt;</a:t>
            </a:r>
            <a:endParaRPr lang="en-ID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963296-62A8-4217-892A-9E416750AADB}"/>
              </a:ext>
            </a:extLst>
          </p:cNvPr>
          <p:cNvSpPr/>
          <p:nvPr/>
        </p:nvSpPr>
        <p:spPr>
          <a:xfrm>
            <a:off x="8159261" y="4490010"/>
            <a:ext cx="2827606" cy="3235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&lt;LINK/&gt;</a:t>
            </a:r>
            <a:endParaRPr lang="en-ID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0F75B-E805-405A-BD31-C9A24FD647C3}"/>
              </a:ext>
            </a:extLst>
          </p:cNvPr>
          <p:cNvSpPr/>
          <p:nvPr/>
        </p:nvSpPr>
        <p:spPr>
          <a:xfrm>
            <a:off x="8159261" y="4892094"/>
            <a:ext cx="2827606" cy="3235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&lt;STYLE/&gt;</a:t>
            </a:r>
            <a:endParaRPr lang="en-ID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A354B-F310-4A97-9B72-7195936B0194}"/>
              </a:ext>
            </a:extLst>
          </p:cNvPr>
          <p:cNvSpPr/>
          <p:nvPr/>
        </p:nvSpPr>
        <p:spPr>
          <a:xfrm>
            <a:off x="8159261" y="5294178"/>
            <a:ext cx="2827606" cy="3235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&lt;SCRIPT/&gt;</a:t>
            </a:r>
            <a:endParaRPr lang="en-ID" sz="1400"/>
          </a:p>
        </p:txBody>
      </p:sp>
    </p:spTree>
    <p:extLst>
      <p:ext uri="{BB962C8B-B14F-4D97-AF65-F5344CB8AC3E}">
        <p14:creationId xmlns:p14="http://schemas.microsoft.com/office/powerpoint/2010/main" val="180993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ELEMENTS</a:t>
            </a:r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1ED15F-E65F-474F-8E05-6E046B8C5F12}"/>
              </a:ext>
            </a:extLst>
          </p:cNvPr>
          <p:cNvSpPr/>
          <p:nvPr/>
        </p:nvSpPr>
        <p:spPr>
          <a:xfrm>
            <a:off x="321579" y="2200273"/>
            <a:ext cx="275726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TEXT / MEDIA</a:t>
            </a:r>
            <a:endParaRPr lang="en-ID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6B007D-5FAF-4056-ACAB-37494589E21C}"/>
              </a:ext>
            </a:extLst>
          </p:cNvPr>
          <p:cNvSpPr/>
          <p:nvPr/>
        </p:nvSpPr>
        <p:spPr>
          <a:xfrm>
            <a:off x="3290851" y="2200272"/>
            <a:ext cx="275726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FORMS</a:t>
            </a:r>
            <a:endParaRPr lang="en-ID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A59480-2FED-4AC5-9948-610E1239C4FA}"/>
              </a:ext>
            </a:extLst>
          </p:cNvPr>
          <p:cNvSpPr/>
          <p:nvPr/>
        </p:nvSpPr>
        <p:spPr>
          <a:xfrm>
            <a:off x="6260124" y="2200272"/>
            <a:ext cx="275726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LAYOUT</a:t>
            </a:r>
            <a:endParaRPr lang="en-ID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F7B51-D4F9-4137-B3C6-A73F24C62F64}"/>
              </a:ext>
            </a:extLst>
          </p:cNvPr>
          <p:cNvSpPr/>
          <p:nvPr/>
        </p:nvSpPr>
        <p:spPr>
          <a:xfrm>
            <a:off x="9229397" y="2200271"/>
            <a:ext cx="275726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CONTAINER</a:t>
            </a:r>
            <a:endParaRPr lang="en-ID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0C779-919E-4F47-B83F-7B4EE45602C2}"/>
              </a:ext>
            </a:extLst>
          </p:cNvPr>
          <p:cNvSpPr/>
          <p:nvPr/>
        </p:nvSpPr>
        <p:spPr>
          <a:xfrm>
            <a:off x="9194525" y="3186546"/>
            <a:ext cx="2757267" cy="331272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IFRAME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SRC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EF20FF-D5AA-4B83-8E49-868E7536915B}"/>
              </a:ext>
            </a:extLst>
          </p:cNvPr>
          <p:cNvSpPr/>
          <p:nvPr/>
        </p:nvSpPr>
        <p:spPr>
          <a:xfrm>
            <a:off x="6247642" y="3219665"/>
            <a:ext cx="2757267" cy="331272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UL</a:t>
            </a:r>
            <a:r>
              <a:rPr lang="en-US" sz="1000"/>
              <a:t>/</a:t>
            </a:r>
            <a:r>
              <a:rPr lang="en-US" sz="1000">
                <a:solidFill>
                  <a:srgbClr val="FFFF00"/>
                </a:solidFill>
              </a:rPr>
              <a:t>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CHILDREN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LI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BORDER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CHILDREN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THEAD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TBODY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TFOOTER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TH</a:t>
            </a:r>
            <a:r>
              <a:rPr lang="en-US" sz="1000"/>
              <a:t>/</a:t>
            </a:r>
            <a:r>
              <a:rPr lang="en-US" sz="1000">
                <a:solidFill>
                  <a:srgbClr val="FFFF00"/>
                </a:solidFill>
              </a:rPr>
              <a:t>TD/TFOOT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DIV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01C195-E1E5-413A-BFC1-D21A7FD681F5}"/>
              </a:ext>
            </a:extLst>
          </p:cNvPr>
          <p:cNvSpPr/>
          <p:nvPr/>
        </p:nvSpPr>
        <p:spPr>
          <a:xfrm>
            <a:off x="3300759" y="3252784"/>
            <a:ext cx="2757267" cy="331272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VALUE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>
                <a:solidFill>
                  <a:srgbClr val="FFFF00"/>
                </a:solidFill>
              </a:rPr>
              <a:t>SELECT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1000"/>
              <a:t>ATTR: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VALUE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MULTISELECT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1000"/>
              <a:t>CHILDREN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FF00"/>
                </a:solidFill>
              </a:rPr>
              <a:t>OPTION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D" sz="1000"/>
              <a:t>ATTR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VALUE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SELECTED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FF00"/>
                </a:solidFill>
              </a:rPr>
              <a:t>OPTGROUP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>
                <a:solidFill>
                  <a:srgbClr val="FFFF00"/>
                </a:solidFill>
              </a:rPr>
              <a:t>TEXTAREA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1000"/>
              <a:t>ATTR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C6A832-BCBC-40F1-815D-31832C9CA146}"/>
              </a:ext>
            </a:extLst>
          </p:cNvPr>
          <p:cNvSpPr/>
          <p:nvPr/>
        </p:nvSpPr>
        <p:spPr>
          <a:xfrm>
            <a:off x="353876" y="3285903"/>
            <a:ext cx="2757267" cy="331272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SPAN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 / STRONG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IMG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SRC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BORDER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WIDTH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HREF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BUTTON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97405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COMMON ELEMENT PROPERTIES</a:t>
            </a:r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1ED15F-E65F-474F-8E05-6E046B8C5F12}"/>
              </a:ext>
            </a:extLst>
          </p:cNvPr>
          <p:cNvSpPr/>
          <p:nvPr/>
        </p:nvSpPr>
        <p:spPr>
          <a:xfrm>
            <a:off x="321580" y="2200273"/>
            <a:ext cx="4742790" cy="213257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1"/>
                </a:solidFill>
              </a:rPr>
              <a:t>&lt;</a:t>
            </a:r>
            <a:r>
              <a:rPr lang="en-US" sz="1600" b="1">
                <a:solidFill>
                  <a:srgbClr val="FFFF00"/>
                </a:solidFill>
              </a:rPr>
              <a:t>TAGNAME</a:t>
            </a:r>
            <a:r>
              <a:rPr lang="en-US" sz="1600" b="1">
                <a:solidFill>
                  <a:srgbClr val="FFC000"/>
                </a:solidFill>
              </a:rPr>
              <a:t> </a:t>
            </a:r>
          </a:p>
          <a:p>
            <a:r>
              <a:rPr lang="en-US" sz="1600" b="1">
                <a:solidFill>
                  <a:srgbClr val="FFC000"/>
                </a:solidFill>
              </a:rPr>
              <a:t>	ID=“[KEY]”  </a:t>
            </a:r>
          </a:p>
          <a:p>
            <a:r>
              <a:rPr lang="en-US" sz="1600" b="1">
                <a:solidFill>
                  <a:srgbClr val="FFC000"/>
                </a:solidFill>
              </a:rPr>
              <a:t>	CLASS=“[CSS_CLASS_NAME]”  </a:t>
            </a:r>
          </a:p>
          <a:p>
            <a:r>
              <a:rPr lang="en-US" sz="1600" b="1">
                <a:solidFill>
                  <a:srgbClr val="FFC000"/>
                </a:solidFill>
              </a:rPr>
              <a:t>	STYLE=“[CUSTOM_CSS]” </a:t>
            </a:r>
          </a:p>
          <a:p>
            <a:r>
              <a:rPr lang="en-US" sz="1600" b="1">
                <a:solidFill>
                  <a:srgbClr val="FFC000"/>
                </a:solidFill>
              </a:rPr>
              <a:t>	ENABLE=“ENABLE”</a:t>
            </a:r>
            <a:r>
              <a:rPr lang="en-US" sz="1600" b="1">
                <a:solidFill>
                  <a:schemeClr val="tx1"/>
                </a:solidFill>
              </a:rPr>
              <a:t>&gt;</a:t>
            </a:r>
          </a:p>
          <a:p>
            <a:r>
              <a:rPr lang="en-US" sz="1600" b="1">
                <a:solidFill>
                  <a:schemeClr val="tx1"/>
                </a:solidFill>
              </a:rPr>
              <a:t>			</a:t>
            </a:r>
            <a:r>
              <a:rPr lang="en-US" sz="1600" b="1">
                <a:solidFill>
                  <a:srgbClr val="FFC000"/>
                </a:solidFill>
              </a:rPr>
              <a:t>…</a:t>
            </a:r>
          </a:p>
          <a:p>
            <a:r>
              <a:rPr lang="en-US" sz="1600" b="1">
                <a:solidFill>
                  <a:schemeClr val="tx1"/>
                </a:solidFill>
              </a:rPr>
              <a:t>&lt;/</a:t>
            </a:r>
            <a:r>
              <a:rPr lang="en-US" sz="1600" b="1">
                <a:solidFill>
                  <a:srgbClr val="FFFF00"/>
                </a:solidFill>
              </a:rPr>
              <a:t>TAGNAME</a:t>
            </a:r>
            <a:r>
              <a:rPr lang="en-US" sz="1600" b="1">
                <a:solidFill>
                  <a:schemeClr val="tx1"/>
                </a:solidFill>
              </a:rPr>
              <a:t>&gt;</a:t>
            </a:r>
            <a:endParaRPr lang="en-ID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2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STYLES</a:t>
            </a:r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1ED15F-E65F-474F-8E05-6E046B8C5F12}"/>
              </a:ext>
            </a:extLst>
          </p:cNvPr>
          <p:cNvSpPr/>
          <p:nvPr/>
        </p:nvSpPr>
        <p:spPr>
          <a:xfrm>
            <a:off x="1651964" y="3164770"/>
            <a:ext cx="10066424" cy="76143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>
                <a:solidFill>
                  <a:schemeClr val="tx1"/>
                </a:solidFill>
              </a:rPr>
              <a:t>&lt;</a:t>
            </a:r>
            <a:r>
              <a:rPr lang="en-US" sz="1600" b="1">
                <a:solidFill>
                  <a:srgbClr val="FFFF00"/>
                </a:solidFill>
              </a:rPr>
              <a:t>P </a:t>
            </a:r>
            <a:r>
              <a:rPr lang="en-US" sz="1600" b="1">
                <a:solidFill>
                  <a:srgbClr val="FFC000"/>
                </a:solidFill>
              </a:rPr>
              <a:t>	STYLE=“COLOR:#FF0000;FONT-SIZE:12px;BACKGROUND:#FFFFFF” </a:t>
            </a:r>
            <a:r>
              <a:rPr lang="en-US" sz="1600" b="1">
                <a:solidFill>
                  <a:schemeClr val="tx1"/>
                </a:solidFill>
              </a:rPr>
              <a:t>&gt;</a:t>
            </a:r>
          </a:p>
          <a:p>
            <a:r>
              <a:rPr lang="en-US" sz="1600" b="1">
                <a:solidFill>
                  <a:schemeClr val="tx1"/>
                </a:solidFill>
              </a:rPr>
              <a:t>        LOREM IPSUM DOLOR SIT AMET. LOREM IPSUM DOLOR SIT AMET. LOREM IPSUM DOLOR SIT AMET. </a:t>
            </a:r>
          </a:p>
          <a:p>
            <a:r>
              <a:rPr lang="en-US" sz="1600" b="1">
                <a:solidFill>
                  <a:schemeClr val="tx1"/>
                </a:solidFill>
              </a:rPr>
              <a:t>&lt;/</a:t>
            </a:r>
            <a:r>
              <a:rPr lang="en-US" sz="1600" b="1">
                <a:solidFill>
                  <a:srgbClr val="FFFF00"/>
                </a:solidFill>
              </a:rPr>
              <a:t>P</a:t>
            </a:r>
            <a:r>
              <a:rPr lang="en-US" sz="1600" b="1">
                <a:solidFill>
                  <a:schemeClr val="tx1"/>
                </a:solidFill>
              </a:rPr>
              <a:t>&gt;</a:t>
            </a:r>
            <a:endParaRPr lang="en-ID" sz="1600" b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CBEBA6-5F15-4296-8E5F-B729ECD439E7}"/>
              </a:ext>
            </a:extLst>
          </p:cNvPr>
          <p:cNvSpPr/>
          <p:nvPr/>
        </p:nvSpPr>
        <p:spPr>
          <a:xfrm>
            <a:off x="680321" y="2278505"/>
            <a:ext cx="8801304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INLINE STYLES</a:t>
            </a:r>
            <a:endParaRPr lang="en-ID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384F0-47D3-4029-86F3-6388A32EFD27}"/>
              </a:ext>
            </a:extLst>
          </p:cNvPr>
          <p:cNvSpPr/>
          <p:nvPr/>
        </p:nvSpPr>
        <p:spPr>
          <a:xfrm>
            <a:off x="680321" y="4159187"/>
            <a:ext cx="8801304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PRE-DEFINED STYLES / USER DEFINED STYLES</a:t>
            </a:r>
            <a:endParaRPr lang="en-ID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70358-3B59-4D54-90AD-22AD486BA9F2}"/>
              </a:ext>
            </a:extLst>
          </p:cNvPr>
          <p:cNvSpPr/>
          <p:nvPr/>
        </p:nvSpPr>
        <p:spPr>
          <a:xfrm>
            <a:off x="1651964" y="5045453"/>
            <a:ext cx="3510879" cy="4550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USING &lt;STYLE&gt;&lt;/STYLE&gt;</a:t>
            </a: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3B9DE-DCB5-47D5-86C9-4C77E1637623}"/>
              </a:ext>
            </a:extLst>
          </p:cNvPr>
          <p:cNvSpPr/>
          <p:nvPr/>
        </p:nvSpPr>
        <p:spPr>
          <a:xfrm>
            <a:off x="5605957" y="5031387"/>
            <a:ext cx="3510879" cy="4550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USING CSS FILES  &lt;LINK/&gt;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19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COMMON STYLE ELEMENTS</a:t>
            </a:r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1ED15F-E65F-474F-8E05-6E046B8C5F12}"/>
              </a:ext>
            </a:extLst>
          </p:cNvPr>
          <p:cNvSpPr/>
          <p:nvPr/>
        </p:nvSpPr>
        <p:spPr>
          <a:xfrm>
            <a:off x="321579" y="2200273"/>
            <a:ext cx="334592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TEXT</a:t>
            </a:r>
            <a:endParaRPr lang="en-ID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6B007D-5FAF-4056-ACAB-37494589E21C}"/>
              </a:ext>
            </a:extLst>
          </p:cNvPr>
          <p:cNvSpPr/>
          <p:nvPr/>
        </p:nvSpPr>
        <p:spPr>
          <a:xfrm>
            <a:off x="3947872" y="2200273"/>
            <a:ext cx="3564275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BOXED ELEMENTS</a:t>
            </a:r>
            <a:endParaRPr lang="en-ID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01C195-E1E5-413A-BFC1-D21A7FD681F5}"/>
              </a:ext>
            </a:extLst>
          </p:cNvPr>
          <p:cNvSpPr/>
          <p:nvPr/>
        </p:nvSpPr>
        <p:spPr>
          <a:xfrm>
            <a:off x="321579" y="5399695"/>
            <a:ext cx="3345927" cy="41888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width:[WIDTH]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height:[HEIGHT]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C6A832-BCBC-40F1-815D-31832C9CA146}"/>
              </a:ext>
            </a:extLst>
          </p:cNvPr>
          <p:cNvSpPr/>
          <p:nvPr/>
        </p:nvSpPr>
        <p:spPr>
          <a:xfrm>
            <a:off x="353876" y="3285903"/>
            <a:ext cx="3345927" cy="108093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font-family:[FONT_NAME]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font-size:[FONT_SIZE]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Font-style:[FONT_STYLE]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font-weight:[FONT_WEIGHT]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color:[COLOR]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text-shadow:[VALUE] [VALUE] [VALUE] [COLOR]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3AAD5-A5F5-4994-BA53-0288305D2623}"/>
              </a:ext>
            </a:extLst>
          </p:cNvPr>
          <p:cNvSpPr/>
          <p:nvPr/>
        </p:nvSpPr>
        <p:spPr>
          <a:xfrm>
            <a:off x="353875" y="4549384"/>
            <a:ext cx="334592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NON-TEXT</a:t>
            </a:r>
            <a:endParaRPr lang="en-ID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3F637-B146-47EC-B60E-7381CFC3455B}"/>
              </a:ext>
            </a:extLst>
          </p:cNvPr>
          <p:cNvSpPr/>
          <p:nvPr/>
        </p:nvSpPr>
        <p:spPr>
          <a:xfrm>
            <a:off x="3947872" y="3285903"/>
            <a:ext cx="3564275" cy="227083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margin[*]:[VALUE] [VALUE] [VALUE] 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padding[*]:[VALUE] [VALUE] [VALUE] 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border[*]:[THICK] [TYPE] [COLOR]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border-[*]-radius:[VALUE]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box-shadow:[VALUE] [VALUE] [VALUE] [COLOR]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transform:[translate|rotate|scale[*}|skew[*]|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display:[none|block\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Visibility:[visible|none|hiden]</a:t>
            </a:r>
          </a:p>
          <a:p>
            <a:pPr marL="342900" indent="-342900">
              <a:buFont typeface="+mj-lt"/>
              <a:buAutoNum type="arabicPeriod"/>
            </a:pPr>
            <a:endParaRPr lang="en-US" sz="100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00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B33CC-F49E-48CC-AE87-AFB38FABBAF3}"/>
              </a:ext>
            </a:extLst>
          </p:cNvPr>
          <p:cNvSpPr/>
          <p:nvPr/>
        </p:nvSpPr>
        <p:spPr>
          <a:xfrm>
            <a:off x="7954820" y="2200273"/>
            <a:ext cx="3564275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POSITIONING</a:t>
            </a:r>
            <a:endParaRPr lang="en-ID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AB52A-A348-440D-B5D2-3CB3C4980AC9}"/>
              </a:ext>
            </a:extLst>
          </p:cNvPr>
          <p:cNvSpPr/>
          <p:nvPr/>
        </p:nvSpPr>
        <p:spPr>
          <a:xfrm>
            <a:off x="7954820" y="3285903"/>
            <a:ext cx="3564275" cy="108093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position:[static|absolute|fixed|relative|sticky|initial|inherit]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left:[VALUE]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top:[VALUE]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right:[VALUE]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bottom:[VALUE]</a:t>
            </a:r>
          </a:p>
          <a:p>
            <a:pPr marL="342900" indent="-342900">
              <a:buFont typeface="+mj-lt"/>
              <a:buAutoNum type="arabicPeriod"/>
            </a:pPr>
            <a:endParaRPr lang="en-US" sz="1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 - UNITS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57D0-CB1A-4B06-B256-1B03E784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6" y="2177207"/>
            <a:ext cx="7128080" cy="448238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US" sz="2800" b="0">
                <a:effectLst/>
                <a:latin typeface="Consolas" panose="020B0609020204030204" pitchFamily="49" charset="0"/>
              </a:rPr>
              <a:t>Absolute unit :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cm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m</a:t>
            </a:r>
            <a:r>
              <a:rPr lang="en-US" sz="2000" b="0">
                <a:effectLst/>
                <a:latin typeface="Consolas" panose="020B0609020204030204" pitchFamily="49" charset="0"/>
              </a:rPr>
              <a:t>m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in  (Inch </a:t>
            </a:r>
            <a:r>
              <a:rPr lang="en-ID" sz="1600" b="0" i="0">
                <a:effectLst/>
                <a:latin typeface="Verdana" panose="020B0604030504040204" pitchFamily="34" charset="0"/>
              </a:rPr>
              <a:t>1in = 96px = 2.54cm)</a:t>
            </a:r>
            <a:endParaRPr lang="en-US" sz="200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p</a:t>
            </a:r>
            <a:r>
              <a:rPr lang="en-US" sz="2000" b="0">
                <a:effectLst/>
                <a:latin typeface="Consolas" panose="020B0609020204030204" pitchFamily="49" charset="0"/>
              </a:rPr>
              <a:t>x  (pixels depends on dpi {dots per inch})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ID" sz="2000">
                <a:latin typeface="Consolas" panose="020B0609020204030204" pitchFamily="49" charset="0"/>
              </a:rPr>
              <a:t>p</a:t>
            </a:r>
            <a:r>
              <a:rPr lang="en-ID" sz="2000" b="0">
                <a:effectLst/>
                <a:latin typeface="Consolas" panose="020B0609020204030204" pitchFamily="49" charset="0"/>
              </a:rPr>
              <a:t>t (points </a:t>
            </a:r>
            <a:r>
              <a:rPr lang="en-ID" sz="1600" b="0" i="0">
                <a:effectLst/>
                <a:latin typeface="Verdana" panose="020B0604030504040204" pitchFamily="34" charset="0"/>
              </a:rPr>
              <a:t>1pt = 1/72 of 1in</a:t>
            </a:r>
            <a:r>
              <a:rPr lang="en-ID" sz="2000" b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ID" sz="2000">
                <a:latin typeface="Consolas" panose="020B0609020204030204" pitchFamily="49" charset="0"/>
              </a:rPr>
              <a:t>pc  (picas </a:t>
            </a:r>
            <a:r>
              <a:rPr lang="en-ID" sz="1600" b="0" i="0">
                <a:effectLst/>
                <a:latin typeface="Verdana" panose="020B0604030504040204" pitchFamily="34" charset="0"/>
              </a:rPr>
              <a:t>1pc = 12 pt )</a:t>
            </a:r>
            <a:endParaRPr lang="en-ID" sz="2000" b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E9A87-EC0C-4679-BF22-F2C40B32214D}"/>
              </a:ext>
            </a:extLst>
          </p:cNvPr>
          <p:cNvSpPr txBox="1"/>
          <p:nvPr/>
        </p:nvSpPr>
        <p:spPr>
          <a:xfrm>
            <a:off x="7390677" y="5689273"/>
            <a:ext cx="4533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/>
              <a:t>https://www.w3schools.com/cssref/css_units.asp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5378EF-386D-4D26-9E30-BF3D791FE44F}"/>
              </a:ext>
            </a:extLst>
          </p:cNvPr>
          <p:cNvSpPr txBox="1">
            <a:spLocks/>
          </p:cNvSpPr>
          <p:nvPr/>
        </p:nvSpPr>
        <p:spPr>
          <a:xfrm>
            <a:off x="7821636" y="2177207"/>
            <a:ext cx="4102355" cy="32388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tabLst>
                <a:tab pos="360363" algn="l"/>
                <a:tab pos="720725" algn="l"/>
              </a:tabLst>
            </a:pPr>
            <a:r>
              <a:rPr lang="en-US" sz="2800">
                <a:latin typeface="Consolas" panose="020B0609020204030204" pitchFamily="49" charset="0"/>
              </a:rPr>
              <a:t>Relative unit :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em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rem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vw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vh</a:t>
            </a:r>
          </a:p>
        </p:txBody>
      </p:sp>
    </p:spTree>
    <p:extLst>
      <p:ext uri="{BB962C8B-B14F-4D97-AF65-F5344CB8AC3E}">
        <p14:creationId xmlns:p14="http://schemas.microsoft.com/office/powerpoint/2010/main" val="352019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 - COLORS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57D0-CB1A-4B06-B256-1B03E784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6" y="2177207"/>
            <a:ext cx="7128080" cy="216971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US" sz="2800">
                <a:latin typeface="Consolas" panose="020B0609020204030204" pitchFamily="49" charset="0"/>
              </a:rPr>
              <a:t>constant</a:t>
            </a:r>
            <a:r>
              <a:rPr lang="en-US" sz="2800" b="0">
                <a:effectLst/>
                <a:latin typeface="Consolas" panose="020B0609020204030204" pitchFamily="49" charset="0"/>
              </a:rPr>
              <a:t> color :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orange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 b="0">
                <a:effectLst/>
                <a:latin typeface="Consolas" panose="020B0609020204030204" pitchFamily="49" charset="0"/>
              </a:rPr>
              <a:t>red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lime</a:t>
            </a:r>
            <a:endParaRPr lang="en-ID" sz="2000" b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E9A87-EC0C-4679-BF22-F2C40B32214D}"/>
              </a:ext>
            </a:extLst>
          </p:cNvPr>
          <p:cNvSpPr txBox="1"/>
          <p:nvPr/>
        </p:nvSpPr>
        <p:spPr>
          <a:xfrm>
            <a:off x="7073419" y="829315"/>
            <a:ext cx="4533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/>
              <a:t>https://www.w3schools.com/cssref/css_colors_legal.asp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39FC6A-0AE2-4AB7-93FE-56BF291362F3}"/>
              </a:ext>
            </a:extLst>
          </p:cNvPr>
          <p:cNvSpPr txBox="1">
            <a:spLocks/>
          </p:cNvSpPr>
          <p:nvPr/>
        </p:nvSpPr>
        <p:spPr>
          <a:xfrm>
            <a:off x="139496" y="4453828"/>
            <a:ext cx="7128080" cy="21697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tabLst>
                <a:tab pos="360363" algn="l"/>
                <a:tab pos="720725" algn="l"/>
              </a:tabLst>
            </a:pPr>
            <a:r>
              <a:rPr lang="en-US" sz="2800">
                <a:latin typeface="Consolas" panose="020B0609020204030204" pitchFamily="49" charset="0"/>
              </a:rPr>
              <a:t>hex color : #[hexcolor] </a:t>
            </a:r>
            <a:r>
              <a:rPr lang="en-US" sz="2800">
                <a:latin typeface="Consolas" panose="020B0609020204030204" pitchFamily="49" charset="0"/>
                <a:sym typeface="Wingdings" panose="05000000000000000000" pitchFamily="2" charset="2"/>
              </a:rPr>
              <a:t> rrggbb</a:t>
            </a:r>
            <a:endParaRPr lang="en-US" sz="280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rr = RED CHANNEL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gg = GREEN CHANNEL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bb = BLUE CHANNEL</a:t>
            </a:r>
            <a:endParaRPr lang="en-ID" sz="200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4B9E7E-8E56-4FDA-8A3F-F6E3F74ED917}"/>
              </a:ext>
            </a:extLst>
          </p:cNvPr>
          <p:cNvSpPr txBox="1">
            <a:spLocks/>
          </p:cNvSpPr>
          <p:nvPr/>
        </p:nvSpPr>
        <p:spPr>
          <a:xfrm>
            <a:off x="3925849" y="5264124"/>
            <a:ext cx="3122803" cy="11285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tabLst>
                <a:tab pos="360363" algn="l"/>
                <a:tab pos="720725" algn="l"/>
              </a:tabLst>
            </a:pPr>
            <a:r>
              <a:rPr lang="en-US" sz="1800">
                <a:latin typeface="Consolas" panose="020B0609020204030204" pitchFamily="49" charset="0"/>
              </a:rPr>
              <a:t>VALUE BETWEEN 0-255 but convert it into hex </a:t>
            </a:r>
            <a:r>
              <a:rPr lang="en-US" sz="1800">
                <a:latin typeface="Consolas" panose="020B0609020204030204" pitchFamily="49" charset="0"/>
                <a:sym typeface="Wingdings" panose="05000000000000000000" pitchFamily="2" charset="2"/>
              </a:rPr>
              <a:t> 00 -- FF</a:t>
            </a:r>
            <a:endParaRPr lang="en-ID" sz="140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E2F016-928D-433B-867B-06E56FC2C07F}"/>
              </a:ext>
            </a:extLst>
          </p:cNvPr>
          <p:cNvSpPr txBox="1">
            <a:spLocks/>
          </p:cNvSpPr>
          <p:nvPr/>
        </p:nvSpPr>
        <p:spPr>
          <a:xfrm>
            <a:off x="7545414" y="2194080"/>
            <a:ext cx="4378577" cy="4051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tabLst>
                <a:tab pos="360363" algn="l"/>
                <a:tab pos="720725" algn="l"/>
              </a:tabLst>
            </a:pPr>
            <a:r>
              <a:rPr lang="en-US" sz="2800">
                <a:latin typeface="Consolas" panose="020B0609020204030204" pitchFamily="49" charset="0"/>
              </a:rPr>
              <a:t>color function :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rgb(red,green,blue)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rgba(red, green, blue, transparency/alpha)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hsl(hue, saturation, lightness)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hsla(hue, saturation, lightness, transparency/alpha)</a:t>
            </a:r>
          </a:p>
        </p:txBody>
      </p:sp>
    </p:spTree>
    <p:extLst>
      <p:ext uri="{BB962C8B-B14F-4D97-AF65-F5344CB8AC3E}">
        <p14:creationId xmlns:p14="http://schemas.microsoft.com/office/powerpoint/2010/main" val="12480260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463</TotalTime>
  <Words>888</Words>
  <Application>Microsoft Office PowerPoint</Application>
  <PresentationFormat>Widescreen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Verdana</vt:lpstr>
      <vt:lpstr>Berlin</vt:lpstr>
      <vt:lpstr>HTML and CSS</vt:lpstr>
      <vt:lpstr>BASIC HTML STRUCTURE</vt:lpstr>
      <vt:lpstr>BASIC HTML STRUCTURE</vt:lpstr>
      <vt:lpstr>BASIC HTML ELEMENTS</vt:lpstr>
      <vt:lpstr>BASIC HTML COMMON ELEMENT PROPERTIES</vt:lpstr>
      <vt:lpstr>HTML STYLES</vt:lpstr>
      <vt:lpstr>BASIC HTML COMMON STYLE ELEMENTS</vt:lpstr>
      <vt:lpstr>BASIC STYLES - UNITS</vt:lpstr>
      <vt:lpstr>BASIC STYLES - COLORS</vt:lpstr>
      <vt:lpstr>BASIC STYLES/XML PATH - SELECTORS</vt:lpstr>
      <vt:lpstr>BASIC STYLES/XML PATH - SELECTORS</vt:lpstr>
      <vt:lpstr>BASIC STYLES/XML PATH - excercise</vt:lpstr>
      <vt:lpstr>BASIC STYLES/XML PATH - excercise</vt:lpstr>
      <vt:lpstr>BASIC STYLES/XML PATH - 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</dc:title>
  <dc:creator>irfansjah antemas</dc:creator>
  <cp:lastModifiedBy>irfansjah antemas</cp:lastModifiedBy>
  <cp:revision>16</cp:revision>
  <dcterms:created xsi:type="dcterms:W3CDTF">2020-11-18T01:09:08Z</dcterms:created>
  <dcterms:modified xsi:type="dcterms:W3CDTF">2020-11-18T08:53:01Z</dcterms:modified>
</cp:coreProperties>
</file>