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November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November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November 12,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November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92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A77EF-4038-4AE4-BF01-C8E89D16E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 anchor="t">
            <a:noAutofit/>
          </a:bodyPr>
          <a:lstStyle/>
          <a:p>
            <a:r>
              <a:rPr lang="en-US" sz="4000" b="1"/>
              <a:t>PROGRAMMING FUNDAMENTALS</a:t>
            </a:r>
            <a:endParaRPr lang="en-ID" sz="4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18B8D-33FF-46C4-AAD6-3930D8DE1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B408E-B991-408F-8A3F-C74CF4605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5" r="15322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51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0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CA">
            <a:extLst>
              <a:ext uri="{FF2B5EF4-FFF2-40B4-BE49-F238E27FC236}">
                <a16:creationId xmlns:a16="http://schemas.microsoft.com/office/drawing/2014/main" id="{33B7F3F3-6CB1-49D9-BCD7-A6BFB99D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19188"/>
            <a:ext cx="6931024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BASIC STRUCTURE </a:t>
            </a:r>
          </a:p>
          <a:p>
            <a:pPr algn="r"/>
            <a:r>
              <a:rPr lang="en-US" sz="1200" b="1">
                <a:solidFill>
                  <a:schemeClr val="bg1"/>
                </a:solidFill>
              </a:rPr>
              <a:t>VON NEUMANN</a:t>
            </a:r>
            <a:endParaRPr lang="en-ID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4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0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HOW DATA IS REPRESENTED ON A COMPUTER SYSTEM</a:t>
            </a:r>
            <a:endParaRPr lang="en-ID" sz="1200" b="1">
              <a:solidFill>
                <a:schemeClr val="bg1"/>
              </a:solidFill>
            </a:endParaRPr>
          </a:p>
        </p:txBody>
      </p:sp>
      <p:pic>
        <p:nvPicPr>
          <p:cNvPr id="2050" name="Picture 2" descr="Memory Model">
            <a:extLst>
              <a:ext uri="{FF2B5EF4-FFF2-40B4-BE49-F238E27FC236}">
                <a16:creationId xmlns:a16="http://schemas.microsoft.com/office/drawing/2014/main" id="{D6C9C430-8EDB-4EEF-A6FD-4A5FFCF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4" y="1400175"/>
            <a:ext cx="25812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nary Editor (C++) | Microsoft Docs">
            <a:extLst>
              <a:ext uri="{FF2B5EF4-FFF2-40B4-BE49-F238E27FC236}">
                <a16:creationId xmlns:a16="http://schemas.microsoft.com/office/drawing/2014/main" id="{1A4CF8D0-0E9C-41BC-927E-E8CD30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6" y="1400175"/>
            <a:ext cx="61531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9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516566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HOW DATA IS REPRESENTED ON A COMPUTER SYSTEM</a:t>
            </a:r>
            <a:endParaRPr lang="en-ID" sz="1200" b="1">
              <a:solidFill>
                <a:schemeClr val="bg1"/>
              </a:solidFill>
            </a:endParaRPr>
          </a:p>
        </p:txBody>
      </p:sp>
      <p:pic>
        <p:nvPicPr>
          <p:cNvPr id="2052" name="Picture 4" descr="Binary Editor (C++) | Microsoft Docs">
            <a:extLst>
              <a:ext uri="{FF2B5EF4-FFF2-40B4-BE49-F238E27FC236}">
                <a16:creationId xmlns:a16="http://schemas.microsoft.com/office/drawing/2014/main" id="{1A4CF8D0-0E9C-41BC-927E-E8CD3080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295400"/>
            <a:ext cx="61531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cii Table">
            <a:extLst>
              <a:ext uri="{FF2B5EF4-FFF2-40B4-BE49-F238E27FC236}">
                <a16:creationId xmlns:a16="http://schemas.microsoft.com/office/drawing/2014/main" id="{5B3B3FA3-A5A0-4AFC-9B05-488BC9B57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2676525"/>
            <a:ext cx="6810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5C75-130B-4B8D-8804-33CE65573AF9}"/>
              </a:ext>
            </a:extLst>
          </p:cNvPr>
          <p:cNvCxnSpPr>
            <a:cxnSpLocks/>
          </p:cNvCxnSpPr>
          <p:nvPr/>
        </p:nvCxnSpPr>
        <p:spPr>
          <a:xfrm flipH="1" flipV="1">
            <a:off x="4067175" y="2428876"/>
            <a:ext cx="2114550" cy="65722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1B0B07-9FCF-4C23-9A38-D7980A8A35C6}"/>
              </a:ext>
            </a:extLst>
          </p:cNvPr>
          <p:cNvCxnSpPr>
            <a:cxnSpLocks/>
          </p:cNvCxnSpPr>
          <p:nvPr/>
        </p:nvCxnSpPr>
        <p:spPr>
          <a:xfrm flipH="1" flipV="1">
            <a:off x="4657725" y="2428876"/>
            <a:ext cx="3009900" cy="80962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7B0C25-9905-4A64-8FC7-B9B45B537DA1}"/>
              </a:ext>
            </a:extLst>
          </p:cNvPr>
          <p:cNvCxnSpPr>
            <a:cxnSpLocks/>
          </p:cNvCxnSpPr>
          <p:nvPr/>
        </p:nvCxnSpPr>
        <p:spPr>
          <a:xfrm flipH="1" flipV="1">
            <a:off x="5048250" y="2428876"/>
            <a:ext cx="2543175" cy="261937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2E2DAED-CE11-4200-A3CE-ED07BFE66058}"/>
              </a:ext>
            </a:extLst>
          </p:cNvPr>
          <p:cNvSpPr/>
          <p:nvPr/>
        </p:nvSpPr>
        <p:spPr>
          <a:xfrm>
            <a:off x="6724650" y="2305050"/>
            <a:ext cx="533400" cy="238125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12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0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HOW DATA IS REPRESENTED ON A COMPUTER SYSTEM</a:t>
            </a:r>
            <a:endParaRPr lang="en-ID" sz="1200" b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B12DC-E358-47AD-B041-A5E1DD1E7280}"/>
              </a:ext>
            </a:extLst>
          </p:cNvPr>
          <p:cNvSpPr/>
          <p:nvPr/>
        </p:nvSpPr>
        <p:spPr>
          <a:xfrm>
            <a:off x="1123951" y="1571624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bg1"/>
                </a:solidFill>
              </a:rPr>
              <a:t>BINARY SYSTEM</a:t>
            </a:r>
            <a:endParaRPr lang="en-ID" sz="1200" b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A18DA-8137-4203-B44B-17B143D61CD6}"/>
              </a:ext>
            </a:extLst>
          </p:cNvPr>
          <p:cNvSpPr/>
          <p:nvPr/>
        </p:nvSpPr>
        <p:spPr>
          <a:xfrm>
            <a:off x="1895476" y="2188367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10111110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BC344-EE6B-4537-B630-7F723E172479}"/>
              </a:ext>
            </a:extLst>
          </p:cNvPr>
          <p:cNvSpPr/>
          <p:nvPr/>
        </p:nvSpPr>
        <p:spPr>
          <a:xfrm>
            <a:off x="3057526" y="2728910"/>
            <a:ext cx="4857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r>
              <a:rPr lang="en-US" sz="1400" b="1" baseline="30000">
                <a:solidFill>
                  <a:schemeClr val="bg1"/>
                </a:solidFill>
              </a:rPr>
              <a:t>0</a:t>
            </a:r>
            <a:endParaRPr lang="en-ID" sz="1400" b="1" baseline="300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0F01B-9655-4FF7-A0C9-63FA02CC7888}"/>
              </a:ext>
            </a:extLst>
          </p:cNvPr>
          <p:cNvSpPr/>
          <p:nvPr/>
        </p:nvSpPr>
        <p:spPr>
          <a:xfrm>
            <a:off x="2800351" y="2728909"/>
            <a:ext cx="4857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r>
              <a:rPr lang="en-US" sz="1400" b="1" baseline="30000">
                <a:solidFill>
                  <a:schemeClr val="bg1"/>
                </a:solidFill>
              </a:rPr>
              <a:t>1</a:t>
            </a:r>
            <a:endParaRPr lang="en-ID" sz="1400" b="1" baseline="300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17883-C319-42C1-A7C4-D7650B76A755}"/>
              </a:ext>
            </a:extLst>
          </p:cNvPr>
          <p:cNvSpPr/>
          <p:nvPr/>
        </p:nvSpPr>
        <p:spPr>
          <a:xfrm>
            <a:off x="1909764" y="2728909"/>
            <a:ext cx="4857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  <a:r>
              <a:rPr lang="en-US" sz="1400" b="1" baseline="30000">
                <a:solidFill>
                  <a:schemeClr val="bg1"/>
                </a:solidFill>
              </a:rPr>
              <a:t>8</a:t>
            </a:r>
            <a:endParaRPr lang="en-ID" sz="1400" b="1" baseline="300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CB02A-E505-4BA4-921D-5D1EC17EA94F}"/>
              </a:ext>
            </a:extLst>
          </p:cNvPr>
          <p:cNvSpPr/>
          <p:nvPr/>
        </p:nvSpPr>
        <p:spPr>
          <a:xfrm>
            <a:off x="4695827" y="2162172"/>
            <a:ext cx="37623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DECIMAL = 190, HEX = BE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9859C6-EC46-4CD4-B721-3A1FF2772BDF}"/>
              </a:ext>
            </a:extLst>
          </p:cNvPr>
          <p:cNvSpPr/>
          <p:nvPr/>
        </p:nvSpPr>
        <p:spPr>
          <a:xfrm>
            <a:off x="4352927" y="1783555"/>
            <a:ext cx="37623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UNSIGNED NUMBER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9FA467-75A8-4F46-9BF8-5279F19C2F09}"/>
              </a:ext>
            </a:extLst>
          </p:cNvPr>
          <p:cNvSpPr/>
          <p:nvPr/>
        </p:nvSpPr>
        <p:spPr>
          <a:xfrm>
            <a:off x="2240758" y="2728909"/>
            <a:ext cx="4857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…</a:t>
            </a:r>
            <a:endParaRPr lang="en-ID" sz="1400" b="1" baseline="300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3ACD9-A33C-4049-811B-B8C3A8067CE6}"/>
              </a:ext>
            </a:extLst>
          </p:cNvPr>
          <p:cNvSpPr/>
          <p:nvPr/>
        </p:nvSpPr>
        <p:spPr>
          <a:xfrm>
            <a:off x="1866901" y="3515912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10111110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F2BCD6-125E-4DD0-A0C0-0B5F32198B58}"/>
              </a:ext>
            </a:extLst>
          </p:cNvPr>
          <p:cNvSpPr/>
          <p:nvPr/>
        </p:nvSpPr>
        <p:spPr>
          <a:xfrm>
            <a:off x="1909764" y="3515912"/>
            <a:ext cx="204786" cy="423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783470-089F-4EDF-8E93-7ACE01039C0D}"/>
              </a:ext>
            </a:extLst>
          </p:cNvPr>
          <p:cNvSpPr/>
          <p:nvPr/>
        </p:nvSpPr>
        <p:spPr>
          <a:xfrm>
            <a:off x="2114550" y="3515912"/>
            <a:ext cx="1285875" cy="423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40247B-DBBE-46E8-8699-0AD9E32E821F}"/>
              </a:ext>
            </a:extLst>
          </p:cNvPr>
          <p:cNvSpPr/>
          <p:nvPr/>
        </p:nvSpPr>
        <p:spPr>
          <a:xfrm>
            <a:off x="4352927" y="3303980"/>
            <a:ext cx="3762374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SIGNED NUMBER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8F79AD-B106-44C1-9F68-46E021388D11}"/>
              </a:ext>
            </a:extLst>
          </p:cNvPr>
          <p:cNvSpPr/>
          <p:nvPr/>
        </p:nvSpPr>
        <p:spPr>
          <a:xfrm>
            <a:off x="7496177" y="3270637"/>
            <a:ext cx="2190748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DECIMAL = -66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0E9C6A-DEF3-468E-AF76-9D1F73A2C409}"/>
              </a:ext>
            </a:extLst>
          </p:cNvPr>
          <p:cNvSpPr/>
          <p:nvPr/>
        </p:nvSpPr>
        <p:spPr>
          <a:xfrm>
            <a:off x="4352927" y="3682597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1 = negative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722D38-5FB5-48C1-866E-36473C3965BB}"/>
              </a:ext>
            </a:extLst>
          </p:cNvPr>
          <p:cNvSpPr/>
          <p:nvPr/>
        </p:nvSpPr>
        <p:spPr>
          <a:xfrm>
            <a:off x="4591050" y="4536275"/>
            <a:ext cx="22288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01000001 + 1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24FC59-4078-4B99-9376-35D31622C111}"/>
              </a:ext>
            </a:extLst>
          </p:cNvPr>
          <p:cNvSpPr/>
          <p:nvPr/>
        </p:nvSpPr>
        <p:spPr>
          <a:xfrm>
            <a:off x="4591050" y="4061214"/>
            <a:ext cx="18097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10111110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898F3-F978-495C-8050-5E030AFD4013}"/>
              </a:ext>
            </a:extLst>
          </p:cNvPr>
          <p:cNvSpPr/>
          <p:nvPr/>
        </p:nvSpPr>
        <p:spPr>
          <a:xfrm>
            <a:off x="4591050" y="4941080"/>
            <a:ext cx="2228850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01000010</a:t>
            </a:r>
            <a:endParaRPr lang="en-ID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2CC7-46E6-4299-8EDF-0A049069421A}"/>
              </a:ext>
            </a:extLst>
          </p:cNvPr>
          <p:cNvSpPr/>
          <p:nvPr/>
        </p:nvSpPr>
        <p:spPr>
          <a:xfrm>
            <a:off x="1019175" y="0"/>
            <a:ext cx="111728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A01CC-1C34-4890-8500-837E4DB50B0E}"/>
              </a:ext>
            </a:extLst>
          </p:cNvPr>
          <p:cNvSpPr/>
          <p:nvPr/>
        </p:nvSpPr>
        <p:spPr>
          <a:xfrm>
            <a:off x="1209675" y="161925"/>
            <a:ext cx="3381375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COMPUTER ARCHITECTURE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F8CB-26B4-4833-906F-6A277C69A04C}"/>
              </a:ext>
            </a:extLst>
          </p:cNvPr>
          <p:cNvSpPr/>
          <p:nvPr/>
        </p:nvSpPr>
        <p:spPr>
          <a:xfrm>
            <a:off x="8372475" y="695324"/>
            <a:ext cx="3381375" cy="42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HOW DATA IS REPRESENTED ON A COMPUTER SYSTEM</a:t>
            </a:r>
            <a:endParaRPr lang="en-ID" sz="1200" b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73ACD9-A33C-4049-811B-B8C3A8067CE6}"/>
              </a:ext>
            </a:extLst>
          </p:cNvPr>
          <p:cNvSpPr/>
          <p:nvPr/>
        </p:nvSpPr>
        <p:spPr>
          <a:xfrm>
            <a:off x="1533526" y="1553762"/>
            <a:ext cx="6296024" cy="2703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Jl. Mega Kuningan Barat No.3,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RT.5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RW.2,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Kuningan,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Kuningan Tim.,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Kecamatan Setiabudi,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Kota Jakarta Selatan, </a:t>
            </a:r>
          </a:p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Daerah Khusus Ibukota Jakarta</a:t>
            </a:r>
            <a:endParaRPr lang="en-ID" sz="2000" b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20E945-A51F-4BD4-85AA-889D0E091F95}"/>
              </a:ext>
            </a:extLst>
          </p:cNvPr>
          <p:cNvSpPr/>
          <p:nvPr/>
        </p:nvSpPr>
        <p:spPr>
          <a:xfrm>
            <a:off x="9582151" y="1459699"/>
            <a:ext cx="1285874" cy="989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CODEVA</a:t>
            </a:r>
            <a:endParaRPr lang="en-ID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1671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8E8E2"/>
      </a:lt2>
      <a:accent1>
        <a:srgbClr val="9896C6"/>
      </a:accent1>
      <a:accent2>
        <a:srgbClr val="7F95BA"/>
      </a:accent2>
      <a:accent3>
        <a:srgbClr val="7DACB8"/>
      </a:accent3>
      <a:accent4>
        <a:srgbClr val="78AFA3"/>
      </a:accent4>
      <a:accent5>
        <a:srgbClr val="83AE93"/>
      </a:accent5>
      <a:accent6>
        <a:srgbClr val="7BAF78"/>
      </a:accent6>
      <a:hlink>
        <a:srgbClr val="848651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112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Avenir Next LT Pro</vt:lpstr>
      <vt:lpstr>Sagona Book</vt:lpstr>
      <vt:lpstr>The Hand Extrablack</vt:lpstr>
      <vt:lpstr>BlobVTI</vt:lpstr>
      <vt:lpstr>PROGRAMMING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irfansjah antemas</dc:creator>
  <cp:lastModifiedBy>narto lpg</cp:lastModifiedBy>
  <cp:revision>9</cp:revision>
  <dcterms:created xsi:type="dcterms:W3CDTF">2020-11-11T08:21:20Z</dcterms:created>
  <dcterms:modified xsi:type="dcterms:W3CDTF">2020-11-12T14:15:28Z</dcterms:modified>
</cp:coreProperties>
</file>