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sldIdLst>
    <p:sldId id="256" r:id="rId2"/>
    <p:sldId id="283" r:id="rId3"/>
    <p:sldId id="257" r:id="rId4"/>
    <p:sldId id="282" r:id="rId5"/>
    <p:sldId id="28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5" r:id="rId18"/>
    <p:sldId id="286" r:id="rId19"/>
    <p:sldId id="287" r:id="rId20"/>
    <p:sldId id="288" r:id="rId21"/>
    <p:sldId id="289" r:id="rId22"/>
    <p:sldId id="29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F2195-C571-4BB9-A02A-D4FF7E51B2A7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50ED7-3132-4F39-8AE3-332335321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4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50ED7-3132-4F39-8AE3-33233532195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44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1B057E3-642B-4D87-83F1-1F4B2BF620C2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46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CBCC-F505-49A8-9BFA-3AF039B3D582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55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F4A7BF-2B90-43F0-B976-1AEBB3121D45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86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113431-E230-4DB2-97B2-E68935C3F471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16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E7771E-4319-4C30-A7B8-1434E6B5D8E7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61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FE42-4E7E-47F2-A193-303E46261697}" type="datetime1">
              <a:rPr lang="ru-RU" smtClean="0"/>
              <a:t>04.06.2018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86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DA78-02E6-4F30-8803-89FF872CFC37}" type="datetime1">
              <a:rPr lang="ru-RU" smtClean="0"/>
              <a:t>04.06.2018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58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E9BA-7B23-4601-BF5E-ED4542367B9A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656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3327F5-1E30-4950-9260-32C7C1491EB4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67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4140-25A6-4506-B012-96415D7AAF7D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46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F71410-D858-4016-B056-EE3A79E5420E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46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EA9-C973-40E7-9E67-4C2E3759A045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58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3690-7A45-491B-B0F6-E6922C86936A}" type="datetime1">
              <a:rPr lang="ru-RU" smtClean="0"/>
              <a:t>04.06.2018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88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8549-B9BC-4231-B96F-D76FF777F970}" type="datetime1">
              <a:rPr lang="ru-RU" smtClean="0"/>
              <a:t>04.06.2018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85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3846-808B-48A1-97FE-B9A8C4003F60}" type="datetime1">
              <a:rPr lang="ru-RU" smtClean="0"/>
              <a:t>04.06.2018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97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6824-0562-48AD-8A7B-3A018B38822B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0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42BC-8E51-41D0-8E76-87C21BF10000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4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57FFC-5F1E-46F1-B173-C042272977EC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7F121-8820-4BB0-AD86-B48C14859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307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пространственных эволюционных игр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Колотев Сергей МСУ161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Науч. руководитель: Щур Л.Н.</a:t>
            </a:r>
          </a:p>
        </p:txBody>
      </p:sp>
    </p:spTree>
    <p:extLst>
      <p:ext uri="{BB962C8B-B14F-4D97-AF65-F5344CB8AC3E}">
        <p14:creationId xmlns:p14="http://schemas.microsoft.com/office/powerpoint/2010/main" val="406210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игры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56" y="1136073"/>
            <a:ext cx="8238835" cy="6179127"/>
          </a:xfrm>
        </p:spPr>
      </p:pic>
      <p:sp>
        <p:nvSpPr>
          <p:cNvPr id="8" name="TextBox 7"/>
          <p:cNvSpPr txBox="1"/>
          <p:nvPr/>
        </p:nvSpPr>
        <p:spPr>
          <a:xfrm>
            <a:off x="969818" y="2923309"/>
            <a:ext cx="15440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50х50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1.51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9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игры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28" y="1149927"/>
            <a:ext cx="8257308" cy="6192982"/>
          </a:xfrm>
        </p:spPr>
      </p:pic>
      <p:sp>
        <p:nvSpPr>
          <p:cNvPr id="5" name="TextBox 4"/>
          <p:cNvSpPr txBox="1"/>
          <p:nvPr/>
        </p:nvSpPr>
        <p:spPr>
          <a:xfrm>
            <a:off x="969818" y="2923309"/>
            <a:ext cx="15440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50х50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1.51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43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игры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01" y="1163783"/>
            <a:ext cx="8268182" cy="6201137"/>
          </a:xfrm>
        </p:spPr>
      </p:pic>
      <p:sp>
        <p:nvSpPr>
          <p:cNvPr id="5" name="TextBox 4"/>
          <p:cNvSpPr txBox="1"/>
          <p:nvPr/>
        </p:nvSpPr>
        <p:spPr>
          <a:xfrm>
            <a:off x="969818" y="2923309"/>
            <a:ext cx="15440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50х50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1.51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9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игры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1192719"/>
            <a:ext cx="8200253" cy="6150190"/>
          </a:xfrm>
        </p:spPr>
      </p:pic>
      <p:sp>
        <p:nvSpPr>
          <p:cNvPr id="5" name="TextBox 4"/>
          <p:cNvSpPr txBox="1"/>
          <p:nvPr/>
        </p:nvSpPr>
        <p:spPr>
          <a:xfrm>
            <a:off x="969818" y="2923309"/>
            <a:ext cx="15440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50х50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1.51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 кооператоров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" y="1729468"/>
            <a:ext cx="5687332" cy="4090761"/>
          </a:xfrm>
          <a:solidFill>
            <a:schemeClr val="tx1"/>
          </a:solidFill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42" y="1729468"/>
            <a:ext cx="5515430" cy="409076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1965537" y="6110515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1.4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425" y="6110515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1.5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5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 кооператоров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" y="1752601"/>
            <a:ext cx="5688000" cy="4107800"/>
          </a:xfrm>
          <a:solidFill>
            <a:schemeClr val="tx1"/>
          </a:solidFill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4" y="1752601"/>
            <a:ext cx="5573486" cy="410780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1965537" y="6110515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1.7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425" y="6110515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1.8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6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Средняя плотность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15" y="1756228"/>
            <a:ext cx="7082198" cy="4905829"/>
          </a:xfrm>
          <a:solidFill>
            <a:schemeClr val="tx1"/>
          </a:solidFill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20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 кооператоров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934308"/>
            <a:ext cx="10820400" cy="4284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 синхронизацией реплик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17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15" y="2690446"/>
            <a:ext cx="5069568" cy="38021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023" y="2687753"/>
            <a:ext cx="5073161" cy="380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6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плотность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62906"/>
              </p:ext>
            </p:extLst>
          </p:nvPr>
        </p:nvGraphicFramePr>
        <p:xfrm>
          <a:off x="2388578" y="2536825"/>
          <a:ext cx="7274167" cy="394208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694590">
                  <a:extLst>
                    <a:ext uri="{9D8B030D-6E8A-4147-A177-3AD203B41FA5}">
                      <a16:colId xmlns:a16="http://schemas.microsoft.com/office/drawing/2014/main" val="3119994829"/>
                    </a:ext>
                  </a:extLst>
                </a:gridCol>
                <a:gridCol w="1178169">
                  <a:extLst>
                    <a:ext uri="{9D8B030D-6E8A-4147-A177-3AD203B41FA5}">
                      <a16:colId xmlns:a16="http://schemas.microsoft.com/office/drawing/2014/main" val="3726670121"/>
                    </a:ext>
                  </a:extLst>
                </a:gridCol>
                <a:gridCol w="1222131">
                  <a:extLst>
                    <a:ext uri="{9D8B030D-6E8A-4147-A177-3AD203B41FA5}">
                      <a16:colId xmlns:a16="http://schemas.microsoft.com/office/drawing/2014/main" val="1845034957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3905631647"/>
                    </a:ext>
                  </a:extLst>
                </a:gridCol>
                <a:gridCol w="1101969">
                  <a:extLst>
                    <a:ext uri="{9D8B030D-6E8A-4147-A177-3AD203B41FA5}">
                      <a16:colId xmlns:a16="http://schemas.microsoft.com/office/drawing/2014/main" val="2816316067"/>
                    </a:ext>
                  </a:extLst>
                </a:gridCol>
                <a:gridCol w="779585">
                  <a:extLst>
                    <a:ext uri="{9D8B030D-6E8A-4147-A177-3AD203B41FA5}">
                      <a16:colId xmlns:a16="http://schemas.microsoft.com/office/drawing/2014/main" val="1065260893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1478185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1.45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1.65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37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1.35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0.978(2)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0.978(2)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0.978(2)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25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1.</a:t>
                      </a:r>
                      <a:r>
                        <a:rPr lang="en-US" dirty="0" smtClean="0"/>
                        <a:t>4</a:t>
                      </a:r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0.78(1)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0.71(1)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0.66(1)</a:t>
                      </a:r>
                    </a:p>
                    <a:p>
                      <a:r>
                        <a:rPr lang="ru-RU" dirty="0" smtClean="0"/>
                        <a:t>0.66(1)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0.66(1)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8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1.</a:t>
                      </a:r>
                      <a:r>
                        <a:rPr lang="en-US" dirty="0" smtClean="0"/>
                        <a:t>5</a:t>
                      </a:r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0.69(1)</a:t>
                      </a:r>
                    </a:p>
                    <a:p>
                      <a:r>
                        <a:rPr lang="ru-RU" dirty="0" smtClean="0"/>
                        <a:t>0.26(3)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0.61(1)</a:t>
                      </a:r>
                    </a:p>
                    <a:p>
                      <a:r>
                        <a:rPr lang="ru-RU" dirty="0" smtClean="0"/>
                        <a:t>0.35(2)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0.44(1)</a:t>
                      </a:r>
                    </a:p>
                    <a:p>
                      <a:r>
                        <a:rPr lang="ru-RU" dirty="0" smtClean="0"/>
                        <a:t>0.44(1)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0.44(1)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1.</a:t>
                      </a:r>
                      <a:r>
                        <a:rPr lang="en-US" dirty="0" smtClean="0"/>
                        <a:t>6</a:t>
                      </a:r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0.861(5)</a:t>
                      </a:r>
                    </a:p>
                    <a:p>
                      <a:r>
                        <a:rPr lang="ru-RU" dirty="0" smtClean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0.700(1)</a:t>
                      </a:r>
                    </a:p>
                    <a:p>
                      <a:r>
                        <a:rPr lang="ru-RU" dirty="0" smtClean="0"/>
                        <a:t>0.00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0.721(1)</a:t>
                      </a:r>
                    </a:p>
                    <a:p>
                      <a:r>
                        <a:rPr lang="ru-RU" dirty="0" smtClean="0"/>
                        <a:t>0.00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0.18(2)</a:t>
                      </a:r>
                    </a:p>
                    <a:p>
                      <a:r>
                        <a:rPr lang="ru-RU" dirty="0" smtClean="0"/>
                        <a:t>0.18(2)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0.18(2)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8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1.</a:t>
                      </a:r>
                      <a:r>
                        <a:rPr lang="en-US" dirty="0" smtClean="0"/>
                        <a:t>7</a:t>
                      </a:r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0.929(6)</a:t>
                      </a:r>
                    </a:p>
                    <a:p>
                      <a:r>
                        <a:rPr lang="ru-RU" dirty="0" smtClean="0"/>
                        <a:t>0.00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0.696(1)</a:t>
                      </a:r>
                    </a:p>
                    <a:p>
                      <a:r>
                        <a:rPr lang="ru-RU" dirty="0" smtClean="0"/>
                        <a:t>0.00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0.725(1)</a:t>
                      </a:r>
                    </a:p>
                    <a:p>
                      <a:r>
                        <a:rPr lang="ru-RU" dirty="0" smtClean="0"/>
                        <a:t>0.00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0.30(2)	</a:t>
                      </a:r>
                    </a:p>
                    <a:p>
                      <a:r>
                        <a:rPr lang="ru-RU" dirty="0" smtClean="0"/>
                        <a:t>0.00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0.00</a:t>
                      </a:r>
                    </a:p>
                    <a:p>
                      <a:r>
                        <a:rPr lang="ru-RU" dirty="0" smtClean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7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OLD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0.978(2)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0.66(1)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0.44(1)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0.18(2)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9382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18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50969" y="1756331"/>
            <a:ext cx="5355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 синхронизацией реплик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0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Граница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19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2" y="1965325"/>
            <a:ext cx="4052195" cy="4024313"/>
          </a:xfrm>
        </p:spPr>
      </p:pic>
      <p:sp>
        <p:nvSpPr>
          <p:cNvPr id="8" name="TextBox 7"/>
          <p:cNvSpPr txBox="1"/>
          <p:nvPr/>
        </p:nvSpPr>
        <p:spPr>
          <a:xfrm>
            <a:off x="5537322" y="2242393"/>
            <a:ext cx="5968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элементов другого типа 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горизонтали и вертикали среди соседних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гентов протекающего кластера 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называем длиной границы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665694" y="4356846"/>
                <a:ext cx="5088060" cy="1379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Формула приближения длины границы</a:t>
                </a:r>
              </a:p>
              <a:p>
                <a:pPr algn="ctr"/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c, </a:t>
                </a:r>
              </a:p>
              <a:p>
                <a:pPr algn="ctr"/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–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коэффициент,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–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 системы,</a:t>
                </a:r>
              </a:p>
              <a:p>
                <a:pPr algn="ctr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свободный коэффициент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694" y="4356846"/>
                <a:ext cx="5088060" cy="1379737"/>
              </a:xfrm>
              <a:prstGeom prst="rect">
                <a:avLst/>
              </a:prstGeom>
              <a:blipFill>
                <a:blip r:embed="rId4"/>
                <a:stretch>
                  <a:fillRect t="-2655" b="-7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40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2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43753" y="2454537"/>
            <a:ext cx="10820400" cy="3578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работы: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тип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фазового перехода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изучение зависимости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длинны границы кластера от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размера решетки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Смоделировать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пространственную эволюционную игру дилеммы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узника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плотность кооператоров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решетке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степень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длины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границы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размера системы.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01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2369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границы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82" y="2320932"/>
            <a:ext cx="4349722" cy="329606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20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1" y="2322462"/>
            <a:ext cx="4392706" cy="32945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2361" y="5882054"/>
            <a:ext cx="502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𝑏 = 1.7999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𝐴 =0.3622(1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𝑐 = −10.1(1) и 𝜃 = 2.0124(3)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96070" y="5882054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𝑏 = 1.4999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0.2847(2), 𝑐 = 30(1) и 𝜃 = 2.025(1)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7792" y="1689295"/>
            <a:ext cx="21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Мэя-Новака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781" y="1689295"/>
            <a:ext cx="275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со средним полем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46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85296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границы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767917"/>
            <a:ext cx="10820400" cy="43434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 синхронизацией реплик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4" y="2391508"/>
            <a:ext cx="4196861" cy="31476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38" y="2391508"/>
            <a:ext cx="4208585" cy="31564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040" y="5873261"/>
            <a:ext cx="4828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𝑏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1.35,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𝑏</a:t>
            </a:r>
            <a:r>
              <a:rPr lang="ru-RU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1.55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 = 0.3621(1), 𝑐 = −114.0(2), 𝜃 = 1.99781(7)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3998" y="5873260"/>
            <a:ext cx="4453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𝑏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1.45, 𝑏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1.55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 = 1.128(4), 𝑐 = −68.1(7), 𝜃 = 1.6918(7)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93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85296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границы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767917"/>
            <a:ext cx="10820400" cy="43434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 синхронизацией реплик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22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9" y="2327987"/>
            <a:ext cx="4982308" cy="3736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3457688"/>
            <a:ext cx="48173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𝑏 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1.35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𝐴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0.26786(8, 𝑐 = −13.7(1), 𝜃 = 2.00744(6)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1.45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𝐴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0.31251(9), 𝑐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=−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9.9(1), 𝜃 = 2.01796(6)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46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шаги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детальное исследование модели с синхронизацией реплик в точке перехода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модели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61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Пространственная Модель дилеммы узника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Квадратная решетка с периодическими граничными условиями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стратегии – C и 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Случайное начальное заполнение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соседей + игра сам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самим собой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дохода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P=0,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7048"/>
              </p:ext>
            </p:extLst>
          </p:nvPr>
        </p:nvGraphicFramePr>
        <p:xfrm>
          <a:off x="7450182" y="4414334"/>
          <a:ext cx="2897052" cy="141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84">
                  <a:extLst>
                    <a:ext uri="{9D8B030D-6E8A-4147-A177-3AD203B41FA5}">
                      <a16:colId xmlns:a16="http://schemas.microsoft.com/office/drawing/2014/main" val="4152604360"/>
                    </a:ext>
                  </a:extLst>
                </a:gridCol>
                <a:gridCol w="965684">
                  <a:extLst>
                    <a:ext uri="{9D8B030D-6E8A-4147-A177-3AD203B41FA5}">
                      <a16:colId xmlns:a16="http://schemas.microsoft.com/office/drawing/2014/main" val="2844460258"/>
                    </a:ext>
                  </a:extLst>
                </a:gridCol>
                <a:gridCol w="965684">
                  <a:extLst>
                    <a:ext uri="{9D8B030D-6E8A-4147-A177-3AD203B41FA5}">
                      <a16:colId xmlns:a16="http://schemas.microsoft.com/office/drawing/2014/main" val="4099931182"/>
                    </a:ext>
                  </a:extLst>
                </a:gridCol>
              </a:tblGrid>
              <a:tr h="46550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01129"/>
                  </a:ext>
                </a:extLst>
              </a:tr>
              <a:tr h="48687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54971"/>
                  </a:ext>
                </a:extLst>
              </a:tr>
              <a:tr h="46550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(b, 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(0, 0)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663797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1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4162" y="764373"/>
            <a:ext cx="9862038" cy="1293028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со средним полем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99260"/>
              </p:ext>
            </p:extLst>
          </p:nvPr>
        </p:nvGraphicFramePr>
        <p:xfrm>
          <a:off x="672012" y="4015191"/>
          <a:ext cx="2897052" cy="1417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684">
                  <a:extLst>
                    <a:ext uri="{9D8B030D-6E8A-4147-A177-3AD203B41FA5}">
                      <a16:colId xmlns:a16="http://schemas.microsoft.com/office/drawing/2014/main" val="4152604360"/>
                    </a:ext>
                  </a:extLst>
                </a:gridCol>
                <a:gridCol w="965684">
                  <a:extLst>
                    <a:ext uri="{9D8B030D-6E8A-4147-A177-3AD203B41FA5}">
                      <a16:colId xmlns:a16="http://schemas.microsoft.com/office/drawing/2014/main" val="2844460258"/>
                    </a:ext>
                  </a:extLst>
                </a:gridCol>
                <a:gridCol w="965684">
                  <a:extLst>
                    <a:ext uri="{9D8B030D-6E8A-4147-A177-3AD203B41FA5}">
                      <a16:colId xmlns:a16="http://schemas.microsoft.com/office/drawing/2014/main" val="4099931182"/>
                    </a:ext>
                  </a:extLst>
                </a:gridCol>
              </a:tblGrid>
              <a:tr h="46550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01129"/>
                  </a:ext>
                </a:extLst>
              </a:tr>
              <a:tr h="48687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54971"/>
                  </a:ext>
                </a:extLst>
              </a:tr>
              <a:tr h="46550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63797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09420"/>
              </p:ext>
            </p:extLst>
          </p:nvPr>
        </p:nvGraphicFramePr>
        <p:xfrm>
          <a:off x="4779554" y="2057401"/>
          <a:ext cx="2897052" cy="141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84">
                  <a:extLst>
                    <a:ext uri="{9D8B030D-6E8A-4147-A177-3AD203B41FA5}">
                      <a16:colId xmlns:a16="http://schemas.microsoft.com/office/drawing/2014/main" val="4152604360"/>
                    </a:ext>
                  </a:extLst>
                </a:gridCol>
                <a:gridCol w="965684">
                  <a:extLst>
                    <a:ext uri="{9D8B030D-6E8A-4147-A177-3AD203B41FA5}">
                      <a16:colId xmlns:a16="http://schemas.microsoft.com/office/drawing/2014/main" val="2844460258"/>
                    </a:ext>
                  </a:extLst>
                </a:gridCol>
                <a:gridCol w="965684">
                  <a:extLst>
                    <a:ext uri="{9D8B030D-6E8A-4147-A177-3AD203B41FA5}">
                      <a16:colId xmlns:a16="http://schemas.microsoft.com/office/drawing/2014/main" val="4099931182"/>
                    </a:ext>
                  </a:extLst>
                </a:gridCol>
              </a:tblGrid>
              <a:tr h="46550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01129"/>
                  </a:ext>
                </a:extLst>
              </a:tr>
              <a:tr h="48687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54971"/>
                  </a:ext>
                </a:extLst>
              </a:tr>
              <a:tr h="46550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(b, 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(0, 0)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663797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05894"/>
              </p:ext>
            </p:extLst>
          </p:nvPr>
        </p:nvGraphicFramePr>
        <p:xfrm>
          <a:off x="8609148" y="4015191"/>
          <a:ext cx="2897052" cy="1417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684">
                  <a:extLst>
                    <a:ext uri="{9D8B030D-6E8A-4147-A177-3AD203B41FA5}">
                      <a16:colId xmlns:a16="http://schemas.microsoft.com/office/drawing/2014/main" val="4152604360"/>
                    </a:ext>
                  </a:extLst>
                </a:gridCol>
                <a:gridCol w="965684">
                  <a:extLst>
                    <a:ext uri="{9D8B030D-6E8A-4147-A177-3AD203B41FA5}">
                      <a16:colId xmlns:a16="http://schemas.microsoft.com/office/drawing/2014/main" val="2844460258"/>
                    </a:ext>
                  </a:extLst>
                </a:gridCol>
                <a:gridCol w="965684">
                  <a:extLst>
                    <a:ext uri="{9D8B030D-6E8A-4147-A177-3AD203B41FA5}">
                      <a16:colId xmlns:a16="http://schemas.microsoft.com/office/drawing/2014/main" val="4099931182"/>
                    </a:ext>
                  </a:extLst>
                </a:gridCol>
              </a:tblGrid>
              <a:tr h="46550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01129"/>
                  </a:ext>
                </a:extLst>
              </a:tr>
              <a:tr h="48687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54971"/>
                  </a:ext>
                </a:extLst>
              </a:tr>
              <a:tr h="46550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6379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65891" y="2946400"/>
                <a:ext cx="32724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Доход центрального игрок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=4+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91" y="2946400"/>
                <a:ext cx="3272434" cy="707886"/>
              </a:xfrm>
              <a:prstGeom prst="rect">
                <a:avLst/>
              </a:prstGeom>
              <a:blipFill>
                <a:blip r:embed="rId2"/>
                <a:stretch>
                  <a:fillRect l="-1862" t="-4310" r="-931" b="-94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116277" y="2946400"/>
                <a:ext cx="344754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Доход центрального игрок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277" y="2946400"/>
                <a:ext cx="3447547" cy="707886"/>
              </a:xfrm>
              <a:prstGeom prst="rect">
                <a:avLst/>
              </a:prstGeom>
              <a:blipFill>
                <a:blip r:embed="rId3"/>
                <a:stretch>
                  <a:fillRect l="-1767" t="-4310" b="-8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581308" y="5855539"/>
                <a:ext cx="82178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ru-RU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плотность кооператоров на решетке в данный момент 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времени,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функция Хэвисайда,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 −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случайное число 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308" y="5855539"/>
                <a:ext cx="8217827" cy="707886"/>
              </a:xfrm>
              <a:prstGeom prst="rect">
                <a:avLst/>
              </a:prstGeom>
              <a:blipFill>
                <a:blip r:embed="rId4"/>
                <a:stretch>
                  <a:fillRect l="-742" t="-5172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30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7129" y="764373"/>
            <a:ext cx="10269071" cy="129302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 синхронизацией реплик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3082583"/>
            <a:ext cx="10820400" cy="1577341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Запускаются две игры со средним полем параллельно друг другу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агент играет со средним полем параллельной игры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41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игры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26" y="1149926"/>
            <a:ext cx="8294254" cy="6220691"/>
          </a:xfrm>
        </p:spPr>
      </p:pic>
      <p:sp>
        <p:nvSpPr>
          <p:cNvPr id="5" name="TextBox 4"/>
          <p:cNvSpPr txBox="1"/>
          <p:nvPr/>
        </p:nvSpPr>
        <p:spPr>
          <a:xfrm>
            <a:off x="969818" y="2923309"/>
            <a:ext cx="15440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50х50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1.51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8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игры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65" y="1080655"/>
            <a:ext cx="8392872" cy="6294655"/>
          </a:xfrm>
        </p:spPr>
      </p:pic>
      <p:sp>
        <p:nvSpPr>
          <p:cNvPr id="5" name="TextBox 4"/>
          <p:cNvSpPr txBox="1"/>
          <p:nvPr/>
        </p:nvSpPr>
        <p:spPr>
          <a:xfrm>
            <a:off x="969818" y="2923309"/>
            <a:ext cx="15440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50х50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1.51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5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игры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37" y="1094509"/>
            <a:ext cx="8368144" cy="6276109"/>
          </a:xfrm>
        </p:spPr>
      </p:pic>
      <p:sp>
        <p:nvSpPr>
          <p:cNvPr id="5" name="TextBox 4"/>
          <p:cNvSpPr txBox="1"/>
          <p:nvPr/>
        </p:nvSpPr>
        <p:spPr>
          <a:xfrm>
            <a:off x="969818" y="2923309"/>
            <a:ext cx="15440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50х50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1.51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09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игры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183" y="1122218"/>
            <a:ext cx="8257306" cy="6192981"/>
          </a:xfrm>
        </p:spPr>
      </p:pic>
      <p:sp>
        <p:nvSpPr>
          <p:cNvPr id="5" name="TextBox 4"/>
          <p:cNvSpPr txBox="1"/>
          <p:nvPr/>
        </p:nvSpPr>
        <p:spPr>
          <a:xfrm>
            <a:off x="969818" y="2923309"/>
            <a:ext cx="15440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50х50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1.51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F121-8820-4BB0-AD86-B48C1485929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0676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337</TotalTime>
  <Words>551</Words>
  <Application>Microsoft Office PowerPoint</Application>
  <PresentationFormat>Широкоэкранный</PresentationFormat>
  <Paragraphs>205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Times New Roman</vt:lpstr>
      <vt:lpstr>След самолета</vt:lpstr>
      <vt:lpstr>Моделирование пространственных эволюционных игр</vt:lpstr>
      <vt:lpstr>Постановка задачи</vt:lpstr>
      <vt:lpstr>Пространственная Модель дилеммы узника</vt:lpstr>
      <vt:lpstr>Правило игры со средним полем</vt:lpstr>
      <vt:lpstr>Модель с синхронизацией реплик</vt:lpstr>
      <vt:lpstr>Динамика игры</vt:lpstr>
      <vt:lpstr>Динамика игры</vt:lpstr>
      <vt:lpstr>Динамика игры</vt:lpstr>
      <vt:lpstr>Динамика игры</vt:lpstr>
      <vt:lpstr>Динамика игры</vt:lpstr>
      <vt:lpstr>Динамика игры</vt:lpstr>
      <vt:lpstr>Динамика игры</vt:lpstr>
      <vt:lpstr>Динамика игры</vt:lpstr>
      <vt:lpstr>Плотность кооператоров</vt:lpstr>
      <vt:lpstr>Плотность кооператоров</vt:lpstr>
      <vt:lpstr>Средняя плотность </vt:lpstr>
      <vt:lpstr>Плотность кооператоров</vt:lpstr>
      <vt:lpstr>Средняя плотность</vt:lpstr>
      <vt:lpstr>Граница</vt:lpstr>
      <vt:lpstr>Расчет границы</vt:lpstr>
      <vt:lpstr>Расчет границы</vt:lpstr>
      <vt:lpstr>Расчет границы</vt:lpstr>
      <vt:lpstr>Дальнейшие шаги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пространственных эволюционных игр</dc:title>
  <dc:creator>Колотев Сергей</dc:creator>
  <cp:lastModifiedBy>Колотев Сергей</cp:lastModifiedBy>
  <cp:revision>36</cp:revision>
  <dcterms:created xsi:type="dcterms:W3CDTF">2018-02-19T20:17:18Z</dcterms:created>
  <dcterms:modified xsi:type="dcterms:W3CDTF">2018-06-04T17:43:07Z</dcterms:modified>
</cp:coreProperties>
</file>