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38"/>
  </p:notesMasterIdLst>
  <p:sldIdLst>
    <p:sldId id="256" r:id="rId2"/>
    <p:sldId id="275" r:id="rId3"/>
    <p:sldId id="270" r:id="rId4"/>
    <p:sldId id="282" r:id="rId5"/>
    <p:sldId id="257" r:id="rId6"/>
    <p:sldId id="283" r:id="rId7"/>
    <p:sldId id="284" r:id="rId8"/>
    <p:sldId id="280" r:id="rId9"/>
    <p:sldId id="276" r:id="rId10"/>
    <p:sldId id="278" r:id="rId11"/>
    <p:sldId id="288" r:id="rId12"/>
    <p:sldId id="287" r:id="rId13"/>
    <p:sldId id="290" r:id="rId14"/>
    <p:sldId id="291" r:id="rId15"/>
    <p:sldId id="292" r:id="rId16"/>
    <p:sldId id="293" r:id="rId17"/>
    <p:sldId id="279" r:id="rId18"/>
    <p:sldId id="277" r:id="rId19"/>
    <p:sldId id="303" r:id="rId20"/>
    <p:sldId id="294" r:id="rId21"/>
    <p:sldId id="295" r:id="rId22"/>
    <p:sldId id="297" r:id="rId23"/>
    <p:sldId id="296" r:id="rId24"/>
    <p:sldId id="298" r:id="rId25"/>
    <p:sldId id="260" r:id="rId26"/>
    <p:sldId id="281" r:id="rId27"/>
    <p:sldId id="300" r:id="rId28"/>
    <p:sldId id="301" r:id="rId29"/>
    <p:sldId id="302" r:id="rId30"/>
    <p:sldId id="274" r:id="rId31"/>
    <p:sldId id="273" r:id="rId32"/>
    <p:sldId id="305" r:id="rId33"/>
    <p:sldId id="306" r:id="rId34"/>
    <p:sldId id="307" r:id="rId35"/>
    <p:sldId id="286"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BBD3"/>
    <a:srgbClr val="CEE8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5"/>
    <p:restoredTop sz="68812"/>
  </p:normalViewPr>
  <p:slideViewPr>
    <p:cSldViewPr snapToGrid="0" snapToObjects="1">
      <p:cViewPr varScale="1">
        <p:scale>
          <a:sx n="46" d="100"/>
          <a:sy n="46" d="100"/>
        </p:scale>
        <p:origin x="1740" y="32"/>
      </p:cViewPr>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36-314A-870A-5654E4E8C4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36-314A-870A-5654E4E8C4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36-314A-870A-5654E4E8C4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Sheet1!$A$27:$A$29</c:f>
              <c:strCache>
                <c:ptCount val="3"/>
                <c:pt idx="0">
                  <c:v>Within school buildings</c:v>
                </c:pt>
                <c:pt idx="1">
                  <c:v>External on-premises building</c:v>
                </c:pt>
                <c:pt idx="2">
                  <c:v>Off-premises</c:v>
                </c:pt>
              </c:strCache>
            </c:strRef>
          </c:cat>
          <c:val>
            <c:numRef>
              <c:f>Sheet1!$B$27:$B$29</c:f>
              <c:numCache>
                <c:formatCode>0%</c:formatCode>
                <c:ptCount val="3"/>
                <c:pt idx="0">
                  <c:v>0.13</c:v>
                </c:pt>
                <c:pt idx="1">
                  <c:v>0.47</c:v>
                </c:pt>
                <c:pt idx="2">
                  <c:v>0.4</c:v>
                </c:pt>
              </c:numCache>
            </c:numRef>
          </c:val>
          <c:extLst>
            <c:ext xmlns:c16="http://schemas.microsoft.com/office/drawing/2014/chart" uri="{C3380CC4-5D6E-409C-BE32-E72D297353CC}">
              <c16:uniqueId val="{00000006-9836-314A-870A-5654E4E8C45F}"/>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AA4-1141-A8E6-A8474A2481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AA4-1141-A8E6-A8474A2481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AA4-1141-A8E6-A8474A24819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Sheet1!$O$1:$O$3</c:f>
              <c:strCache>
                <c:ptCount val="3"/>
                <c:pt idx="0">
                  <c:v>Still hasn't been emptied since last event</c:v>
                </c:pt>
                <c:pt idx="1">
                  <c:v>Regular emptying was not affected by last event</c:v>
                </c:pt>
                <c:pt idx="2">
                  <c:v>More regular emptying when last event occurred</c:v>
                </c:pt>
              </c:strCache>
            </c:strRef>
          </c:cat>
          <c:val>
            <c:numRef>
              <c:f>Sheet1!$P$1:$P$3</c:f>
              <c:numCache>
                <c:formatCode>0%</c:formatCode>
                <c:ptCount val="3"/>
                <c:pt idx="0">
                  <c:v>0.6</c:v>
                </c:pt>
                <c:pt idx="1">
                  <c:v>0.27</c:v>
                </c:pt>
                <c:pt idx="2">
                  <c:v>7.0000000000000007E-2</c:v>
                </c:pt>
              </c:numCache>
            </c:numRef>
          </c:val>
          <c:extLst>
            <c:ext xmlns:c16="http://schemas.microsoft.com/office/drawing/2014/chart" uri="{C3380CC4-5D6E-409C-BE32-E72D297353CC}">
              <c16:uniqueId val="{00000006-FAA4-1141-A8E6-A8474A248198}"/>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Sheet1!$C$1</c:f>
              <c:strCache>
                <c:ptCount val="1"/>
                <c:pt idx="0">
                  <c:v>Response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AE-8948-AA2B-17A15F07D2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AE-8948-AA2B-17A15F07D2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AE-8948-AA2B-17A15F07D2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1AE-8948-AA2B-17A15F07D2B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Within 7 days of event</c:v>
                </c:pt>
                <c:pt idx="1">
                  <c:v>Within 14 days of event</c:v>
                </c:pt>
                <c:pt idx="2">
                  <c:v>No disposal due to facility damage/destruction</c:v>
                </c:pt>
                <c:pt idx="3">
                  <c:v>No disposal due to lack of disposal options</c:v>
                </c:pt>
              </c:strCache>
            </c:strRef>
          </c:cat>
          <c:val>
            <c:numRef>
              <c:f>Sheet1!$C$2:$C$5</c:f>
              <c:numCache>
                <c:formatCode>0%</c:formatCode>
                <c:ptCount val="4"/>
                <c:pt idx="0">
                  <c:v>0.14000000000000001</c:v>
                </c:pt>
                <c:pt idx="1">
                  <c:v>0.14000000000000001</c:v>
                </c:pt>
                <c:pt idx="2">
                  <c:v>7.0000000000000007E-2</c:v>
                </c:pt>
                <c:pt idx="3">
                  <c:v>0.65</c:v>
                </c:pt>
              </c:numCache>
            </c:numRef>
          </c:val>
          <c:extLst>
            <c:ext xmlns:c16="http://schemas.microsoft.com/office/drawing/2014/chart" uri="{C3380CC4-5D6E-409C-BE32-E72D297353CC}">
              <c16:uniqueId val="{00000008-11AE-8948-AA2B-17A15F07D2B0}"/>
            </c:ext>
          </c:extLst>
        </c:ser>
        <c:ser>
          <c:idx val="1"/>
          <c:order val="1"/>
          <c:tx>
            <c:v>Within 7 days of event</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A-11AE-8948-AA2B-17A15F07D2B0}"/>
              </c:ext>
            </c:extLst>
          </c:dPt>
          <c:cat>
            <c:strRef>
              <c:f>Sheet1!$A$2:$A$5</c:f>
              <c:strCache>
                <c:ptCount val="4"/>
                <c:pt idx="0">
                  <c:v>Within 7 days of event</c:v>
                </c:pt>
                <c:pt idx="1">
                  <c:v>Within 14 days of event</c:v>
                </c:pt>
                <c:pt idx="2">
                  <c:v>No disposal due to facility damage/destruction</c:v>
                </c:pt>
                <c:pt idx="3">
                  <c:v>No disposal due to lack of disposal options</c:v>
                </c:pt>
              </c:strCache>
            </c:strRef>
          </c:cat>
          <c:val>
            <c:numRef>
              <c:f>Sheet1!$C$2</c:f>
              <c:numCache>
                <c:formatCode>0%</c:formatCode>
                <c:ptCount val="1"/>
                <c:pt idx="0">
                  <c:v>0.14000000000000001</c:v>
                </c:pt>
              </c:numCache>
            </c:numRef>
          </c:val>
          <c:extLst>
            <c:ext xmlns:c16="http://schemas.microsoft.com/office/drawing/2014/chart" uri="{C3380CC4-5D6E-409C-BE32-E72D297353CC}">
              <c16:uniqueId val="{0000000B-11AE-8948-AA2B-17A15F07D2B0}"/>
            </c:ext>
          </c:extLst>
        </c:ser>
        <c:ser>
          <c:idx val="2"/>
          <c:order val="2"/>
          <c:tx>
            <c:v>Within 14 days of event</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11AE-8948-AA2B-17A15F07D2B0}"/>
              </c:ext>
            </c:extLst>
          </c:dPt>
          <c:cat>
            <c:strRef>
              <c:f>Sheet1!$A$2:$A$5</c:f>
              <c:strCache>
                <c:ptCount val="4"/>
                <c:pt idx="0">
                  <c:v>Within 7 days of event</c:v>
                </c:pt>
                <c:pt idx="1">
                  <c:v>Within 14 days of event</c:v>
                </c:pt>
                <c:pt idx="2">
                  <c:v>No disposal due to facility damage/destruction</c:v>
                </c:pt>
                <c:pt idx="3">
                  <c:v>No disposal due to lack of disposal options</c:v>
                </c:pt>
              </c:strCache>
            </c:strRef>
          </c:cat>
          <c:val>
            <c:numRef>
              <c:f>Sheet1!$C$3</c:f>
              <c:numCache>
                <c:formatCode>0%</c:formatCode>
                <c:ptCount val="1"/>
                <c:pt idx="0">
                  <c:v>0.14000000000000001</c:v>
                </c:pt>
              </c:numCache>
            </c:numRef>
          </c:val>
          <c:extLst>
            <c:ext xmlns:c16="http://schemas.microsoft.com/office/drawing/2014/chart" uri="{C3380CC4-5D6E-409C-BE32-E72D297353CC}">
              <c16:uniqueId val="{0000000E-11AE-8948-AA2B-17A15F07D2B0}"/>
            </c:ext>
          </c:extLst>
        </c:ser>
        <c:ser>
          <c:idx val="3"/>
          <c:order val="3"/>
          <c:tx>
            <c:v>No disposal due to facility damage/destruction</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0-11AE-8948-AA2B-17A15F07D2B0}"/>
              </c:ext>
            </c:extLst>
          </c:dPt>
          <c:cat>
            <c:strRef>
              <c:f>Sheet1!$A$2:$A$5</c:f>
              <c:strCache>
                <c:ptCount val="4"/>
                <c:pt idx="0">
                  <c:v>Within 7 days of event</c:v>
                </c:pt>
                <c:pt idx="1">
                  <c:v>Within 14 days of event</c:v>
                </c:pt>
                <c:pt idx="2">
                  <c:v>No disposal due to facility damage/destruction</c:v>
                </c:pt>
                <c:pt idx="3">
                  <c:v>No disposal due to lack of disposal options</c:v>
                </c:pt>
              </c:strCache>
            </c:strRef>
          </c:cat>
          <c:val>
            <c:numRef>
              <c:f>Sheet1!$C$4</c:f>
              <c:numCache>
                <c:formatCode>0%</c:formatCode>
                <c:ptCount val="1"/>
                <c:pt idx="0">
                  <c:v>7.0000000000000007E-2</c:v>
                </c:pt>
              </c:numCache>
            </c:numRef>
          </c:val>
          <c:extLst>
            <c:ext xmlns:c16="http://schemas.microsoft.com/office/drawing/2014/chart" uri="{C3380CC4-5D6E-409C-BE32-E72D297353CC}">
              <c16:uniqueId val="{00000011-11AE-8948-AA2B-17A15F07D2B0}"/>
            </c:ext>
          </c:extLst>
        </c:ser>
        <c:ser>
          <c:idx val="4"/>
          <c:order val="4"/>
          <c:tx>
            <c:v>No disposal due to lack of options for menstrual material disposal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3-11AE-8948-AA2B-17A15F07D2B0}"/>
              </c:ext>
            </c:extLst>
          </c:dPt>
          <c:cat>
            <c:strRef>
              <c:f>Sheet1!$A$2:$A$5</c:f>
              <c:strCache>
                <c:ptCount val="4"/>
                <c:pt idx="0">
                  <c:v>Within 7 days of event</c:v>
                </c:pt>
                <c:pt idx="1">
                  <c:v>Within 14 days of event</c:v>
                </c:pt>
                <c:pt idx="2">
                  <c:v>No disposal due to facility damage/destruction</c:v>
                </c:pt>
                <c:pt idx="3">
                  <c:v>No disposal due to lack of disposal options</c:v>
                </c:pt>
              </c:strCache>
            </c:strRef>
          </c:cat>
          <c:val>
            <c:numRef>
              <c:f>Sheet1!$C$5</c:f>
              <c:numCache>
                <c:formatCode>0%</c:formatCode>
                <c:ptCount val="1"/>
                <c:pt idx="0">
                  <c:v>0.65</c:v>
                </c:pt>
              </c:numCache>
            </c:numRef>
          </c:val>
          <c:extLst>
            <c:ext xmlns:c16="http://schemas.microsoft.com/office/drawing/2014/chart" uri="{C3380CC4-5D6E-409C-BE32-E72D297353CC}">
              <c16:uniqueId val="{00000014-11AE-8948-AA2B-17A15F07D2B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99-1E47-807F-DAB8BB23DD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99-1E47-807F-DAB8BB23DD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99-1E47-807F-DAB8BB23DDB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Sheet1!$J$2:$J$4</c:f>
              <c:strCache>
                <c:ptCount val="3"/>
                <c:pt idx="0">
                  <c:v>Resources remained available during the event/aftermath</c:v>
                </c:pt>
                <c:pt idx="1">
                  <c:v>Some resources remained available during the event/aftermath</c:v>
                </c:pt>
                <c:pt idx="2">
                  <c:v>Resources became unavailable during the event/aftermath</c:v>
                </c:pt>
              </c:strCache>
            </c:strRef>
          </c:cat>
          <c:val>
            <c:numRef>
              <c:f>Sheet1!$K$2:$K$4</c:f>
              <c:numCache>
                <c:formatCode>0%</c:formatCode>
                <c:ptCount val="3"/>
                <c:pt idx="0">
                  <c:v>0.53</c:v>
                </c:pt>
                <c:pt idx="1">
                  <c:v>0.4</c:v>
                </c:pt>
                <c:pt idx="2">
                  <c:v>7.0000000000000007E-2</c:v>
                </c:pt>
              </c:numCache>
            </c:numRef>
          </c:val>
          <c:extLst>
            <c:ext xmlns:c16="http://schemas.microsoft.com/office/drawing/2014/chart" uri="{C3380CC4-5D6E-409C-BE32-E72D297353CC}">
              <c16:uniqueId val="{00000006-D599-1E47-807F-DAB8BB23DDBF}"/>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13.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13.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8E90B-715B-4CA4-BF24-0917293E9BF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F64F6FA-CB16-43C6-AFAD-E7E8CADDD4D1}">
      <dgm:prSet/>
      <dgm:spPr/>
      <dgm:t>
        <a:bodyPr/>
        <a:lstStyle/>
        <a:p>
          <a:r>
            <a:rPr lang="en-GB"/>
            <a:t>Access to safe water, sanitation, and hygiene (WASH) is pivotal for safe, quality education and sustainable development. </a:t>
          </a:r>
          <a:endParaRPr lang="en-US"/>
        </a:p>
      </dgm:t>
    </dgm:pt>
    <dgm:pt modelId="{1805BF1B-37DF-4321-B626-6F06E53ED144}" type="parTrans" cxnId="{A2109516-F591-4474-A746-EC3623217A6E}">
      <dgm:prSet/>
      <dgm:spPr/>
      <dgm:t>
        <a:bodyPr/>
        <a:lstStyle/>
        <a:p>
          <a:endParaRPr lang="en-US"/>
        </a:p>
      </dgm:t>
    </dgm:pt>
    <dgm:pt modelId="{182BB69A-D558-4A6A-8A3D-4E4A9796B958}" type="sibTrans" cxnId="{A2109516-F591-4474-A746-EC3623217A6E}">
      <dgm:prSet/>
      <dgm:spPr/>
      <dgm:t>
        <a:bodyPr/>
        <a:lstStyle/>
        <a:p>
          <a:endParaRPr lang="en-US"/>
        </a:p>
      </dgm:t>
    </dgm:pt>
    <dgm:pt modelId="{3409FDF9-75A8-46CE-9D0E-0FB87367FBA5}">
      <dgm:prSet/>
      <dgm:spPr/>
      <dgm:t>
        <a:bodyPr/>
        <a:lstStyle/>
        <a:p>
          <a:r>
            <a:rPr lang="en-GB"/>
            <a:t>Addressing WASH successfully in schools reaches a large amount of the population – at school and at home. </a:t>
          </a:r>
          <a:endParaRPr lang="en-US"/>
        </a:p>
      </dgm:t>
    </dgm:pt>
    <dgm:pt modelId="{A8F6CA16-7555-48DF-90FD-FE81886DAFED}" type="parTrans" cxnId="{1053EF25-D675-4CC2-8921-D8317113E64E}">
      <dgm:prSet/>
      <dgm:spPr/>
      <dgm:t>
        <a:bodyPr/>
        <a:lstStyle/>
        <a:p>
          <a:endParaRPr lang="en-US"/>
        </a:p>
      </dgm:t>
    </dgm:pt>
    <dgm:pt modelId="{F192D3DA-4741-43BF-9F24-4B1CA3B4F927}" type="sibTrans" cxnId="{1053EF25-D675-4CC2-8921-D8317113E64E}">
      <dgm:prSet/>
      <dgm:spPr/>
      <dgm:t>
        <a:bodyPr/>
        <a:lstStyle/>
        <a:p>
          <a:endParaRPr lang="en-US"/>
        </a:p>
      </dgm:t>
    </dgm:pt>
    <dgm:pt modelId="{46E70AFD-5C8B-4EFA-85AF-B16010C2CEF0}">
      <dgm:prSet/>
      <dgm:spPr/>
      <dgm:t>
        <a:bodyPr/>
        <a:lstStyle/>
        <a:p>
          <a:r>
            <a:rPr lang="en-GB"/>
            <a:t>WASH in schools is only safe for all if age, gender, and disability are adapted to.</a:t>
          </a:r>
          <a:endParaRPr lang="en-US"/>
        </a:p>
      </dgm:t>
    </dgm:pt>
    <dgm:pt modelId="{8BA0FE7F-0D20-4514-9D6B-041CC52D1B91}" type="parTrans" cxnId="{5DF99826-81C4-4DB3-BC57-303B5CEF6CDA}">
      <dgm:prSet/>
      <dgm:spPr/>
      <dgm:t>
        <a:bodyPr/>
        <a:lstStyle/>
        <a:p>
          <a:endParaRPr lang="en-US"/>
        </a:p>
      </dgm:t>
    </dgm:pt>
    <dgm:pt modelId="{8CF091DA-64FE-434F-9CB5-D9AA5C5109EF}" type="sibTrans" cxnId="{5DF99826-81C4-4DB3-BC57-303B5CEF6CDA}">
      <dgm:prSet/>
      <dgm:spPr/>
      <dgm:t>
        <a:bodyPr/>
        <a:lstStyle/>
        <a:p>
          <a:endParaRPr lang="en-US"/>
        </a:p>
      </dgm:t>
    </dgm:pt>
    <dgm:pt modelId="{23359AA3-E8C5-4839-A1BF-53214DE4D2F1}">
      <dgm:prSet/>
      <dgm:spPr/>
      <dgm:t>
        <a:bodyPr/>
        <a:lstStyle/>
        <a:p>
          <a:r>
            <a:rPr lang="en-GB" dirty="0"/>
            <a:t>Climate resilient WASH -&gt; sustainably safe WASH. </a:t>
          </a:r>
          <a:endParaRPr lang="en-US" dirty="0"/>
        </a:p>
      </dgm:t>
    </dgm:pt>
    <dgm:pt modelId="{EAE4BEC3-513E-4134-B525-11E6BB226BE3}" type="parTrans" cxnId="{25539C81-4B94-40C3-94D3-F829381B8B56}">
      <dgm:prSet/>
      <dgm:spPr/>
      <dgm:t>
        <a:bodyPr/>
        <a:lstStyle/>
        <a:p>
          <a:endParaRPr lang="en-US"/>
        </a:p>
      </dgm:t>
    </dgm:pt>
    <dgm:pt modelId="{979FC5DF-BF50-4FDF-B05C-FF12C4BE9DFB}" type="sibTrans" cxnId="{25539C81-4B94-40C3-94D3-F829381B8B56}">
      <dgm:prSet/>
      <dgm:spPr/>
      <dgm:t>
        <a:bodyPr/>
        <a:lstStyle/>
        <a:p>
          <a:endParaRPr lang="en-US"/>
        </a:p>
      </dgm:t>
    </dgm:pt>
    <dgm:pt modelId="{0629CACD-7238-46D1-94C6-2F9839CB62FC}">
      <dgm:prSet/>
      <dgm:spPr/>
      <dgm:t>
        <a:bodyPr/>
        <a:lstStyle/>
        <a:p>
          <a:r>
            <a:rPr lang="en-GB" dirty="0"/>
            <a:t>Climate resilient WASH -&gt; climate resilient people. </a:t>
          </a:r>
          <a:endParaRPr lang="en-US" dirty="0"/>
        </a:p>
      </dgm:t>
    </dgm:pt>
    <dgm:pt modelId="{EAB40CFD-1D91-4C70-9AB3-1A7B6D373B24}" type="parTrans" cxnId="{B98FE70C-162B-400D-AB36-C6E68837835F}">
      <dgm:prSet/>
      <dgm:spPr/>
      <dgm:t>
        <a:bodyPr/>
        <a:lstStyle/>
        <a:p>
          <a:endParaRPr lang="en-US"/>
        </a:p>
      </dgm:t>
    </dgm:pt>
    <dgm:pt modelId="{C9521698-676D-468F-9C27-8AF23291319E}" type="sibTrans" cxnId="{B98FE70C-162B-400D-AB36-C6E68837835F}">
      <dgm:prSet/>
      <dgm:spPr/>
      <dgm:t>
        <a:bodyPr/>
        <a:lstStyle/>
        <a:p>
          <a:endParaRPr lang="en-US"/>
        </a:p>
      </dgm:t>
    </dgm:pt>
    <dgm:pt modelId="{068F7E71-3436-744E-A2EA-258BB28F9884}" type="pres">
      <dgm:prSet presAssocID="{BE18E90B-715B-4CA4-BF24-0917293E9BFE}" presName="linear" presStyleCnt="0">
        <dgm:presLayoutVars>
          <dgm:animLvl val="lvl"/>
          <dgm:resizeHandles val="exact"/>
        </dgm:presLayoutVars>
      </dgm:prSet>
      <dgm:spPr/>
    </dgm:pt>
    <dgm:pt modelId="{5755CDA2-7061-D14E-984D-ACCA23E777E4}" type="pres">
      <dgm:prSet presAssocID="{5F64F6FA-CB16-43C6-AFAD-E7E8CADDD4D1}" presName="parentText" presStyleLbl="node1" presStyleIdx="0" presStyleCnt="5">
        <dgm:presLayoutVars>
          <dgm:chMax val="0"/>
          <dgm:bulletEnabled val="1"/>
        </dgm:presLayoutVars>
      </dgm:prSet>
      <dgm:spPr/>
    </dgm:pt>
    <dgm:pt modelId="{48A3A051-BF40-3B4E-9626-9E6844835B59}" type="pres">
      <dgm:prSet presAssocID="{182BB69A-D558-4A6A-8A3D-4E4A9796B958}" presName="spacer" presStyleCnt="0"/>
      <dgm:spPr/>
    </dgm:pt>
    <dgm:pt modelId="{628A652F-BFD6-2944-BFC8-256C91E8EE15}" type="pres">
      <dgm:prSet presAssocID="{3409FDF9-75A8-46CE-9D0E-0FB87367FBA5}" presName="parentText" presStyleLbl="node1" presStyleIdx="1" presStyleCnt="5">
        <dgm:presLayoutVars>
          <dgm:chMax val="0"/>
          <dgm:bulletEnabled val="1"/>
        </dgm:presLayoutVars>
      </dgm:prSet>
      <dgm:spPr/>
    </dgm:pt>
    <dgm:pt modelId="{F924508C-2341-4046-8664-04C9A977B296}" type="pres">
      <dgm:prSet presAssocID="{F192D3DA-4741-43BF-9F24-4B1CA3B4F927}" presName="spacer" presStyleCnt="0"/>
      <dgm:spPr/>
    </dgm:pt>
    <dgm:pt modelId="{D20C833E-0DB6-F549-A5F8-EF40F5D1C115}" type="pres">
      <dgm:prSet presAssocID="{46E70AFD-5C8B-4EFA-85AF-B16010C2CEF0}" presName="parentText" presStyleLbl="node1" presStyleIdx="2" presStyleCnt="5">
        <dgm:presLayoutVars>
          <dgm:chMax val="0"/>
          <dgm:bulletEnabled val="1"/>
        </dgm:presLayoutVars>
      </dgm:prSet>
      <dgm:spPr/>
    </dgm:pt>
    <dgm:pt modelId="{29D24306-B5CF-F04C-ABA5-4BCB174131FF}" type="pres">
      <dgm:prSet presAssocID="{8CF091DA-64FE-434F-9CB5-D9AA5C5109EF}" presName="spacer" presStyleCnt="0"/>
      <dgm:spPr/>
    </dgm:pt>
    <dgm:pt modelId="{D5911DA1-900B-0A4E-BB6D-4A20928C1672}" type="pres">
      <dgm:prSet presAssocID="{23359AA3-E8C5-4839-A1BF-53214DE4D2F1}" presName="parentText" presStyleLbl="node1" presStyleIdx="3" presStyleCnt="5">
        <dgm:presLayoutVars>
          <dgm:chMax val="0"/>
          <dgm:bulletEnabled val="1"/>
        </dgm:presLayoutVars>
      </dgm:prSet>
      <dgm:spPr/>
    </dgm:pt>
    <dgm:pt modelId="{A5B63A70-53D3-F94A-AA08-A605463A9401}" type="pres">
      <dgm:prSet presAssocID="{979FC5DF-BF50-4FDF-B05C-FF12C4BE9DFB}" presName="spacer" presStyleCnt="0"/>
      <dgm:spPr/>
    </dgm:pt>
    <dgm:pt modelId="{77A48944-C56D-4B40-9686-BB42B86810B1}" type="pres">
      <dgm:prSet presAssocID="{0629CACD-7238-46D1-94C6-2F9839CB62FC}" presName="parentText" presStyleLbl="node1" presStyleIdx="4" presStyleCnt="5">
        <dgm:presLayoutVars>
          <dgm:chMax val="0"/>
          <dgm:bulletEnabled val="1"/>
        </dgm:presLayoutVars>
      </dgm:prSet>
      <dgm:spPr/>
    </dgm:pt>
  </dgm:ptLst>
  <dgm:cxnLst>
    <dgm:cxn modelId="{B98FE70C-162B-400D-AB36-C6E68837835F}" srcId="{BE18E90B-715B-4CA4-BF24-0917293E9BFE}" destId="{0629CACD-7238-46D1-94C6-2F9839CB62FC}" srcOrd="4" destOrd="0" parTransId="{EAB40CFD-1D91-4C70-9AB3-1A7B6D373B24}" sibTransId="{C9521698-676D-468F-9C27-8AF23291319E}"/>
    <dgm:cxn modelId="{A2109516-F591-4474-A746-EC3623217A6E}" srcId="{BE18E90B-715B-4CA4-BF24-0917293E9BFE}" destId="{5F64F6FA-CB16-43C6-AFAD-E7E8CADDD4D1}" srcOrd="0" destOrd="0" parTransId="{1805BF1B-37DF-4321-B626-6F06E53ED144}" sibTransId="{182BB69A-D558-4A6A-8A3D-4E4A9796B958}"/>
    <dgm:cxn modelId="{1053EF25-D675-4CC2-8921-D8317113E64E}" srcId="{BE18E90B-715B-4CA4-BF24-0917293E9BFE}" destId="{3409FDF9-75A8-46CE-9D0E-0FB87367FBA5}" srcOrd="1" destOrd="0" parTransId="{A8F6CA16-7555-48DF-90FD-FE81886DAFED}" sibTransId="{F192D3DA-4741-43BF-9F24-4B1CA3B4F927}"/>
    <dgm:cxn modelId="{5DF99826-81C4-4DB3-BC57-303B5CEF6CDA}" srcId="{BE18E90B-715B-4CA4-BF24-0917293E9BFE}" destId="{46E70AFD-5C8B-4EFA-85AF-B16010C2CEF0}" srcOrd="2" destOrd="0" parTransId="{8BA0FE7F-0D20-4514-9D6B-041CC52D1B91}" sibTransId="{8CF091DA-64FE-434F-9CB5-D9AA5C5109EF}"/>
    <dgm:cxn modelId="{80B08E32-1E4F-2B49-9DA9-CD7BD4051937}" type="presOf" srcId="{46E70AFD-5C8B-4EFA-85AF-B16010C2CEF0}" destId="{D20C833E-0DB6-F549-A5F8-EF40F5D1C115}" srcOrd="0" destOrd="0" presId="urn:microsoft.com/office/officeart/2005/8/layout/vList2"/>
    <dgm:cxn modelId="{5A3DEB39-4CC9-C946-8200-7BE06BB7D870}" type="presOf" srcId="{23359AA3-E8C5-4839-A1BF-53214DE4D2F1}" destId="{D5911DA1-900B-0A4E-BB6D-4A20928C1672}" srcOrd="0" destOrd="0" presId="urn:microsoft.com/office/officeart/2005/8/layout/vList2"/>
    <dgm:cxn modelId="{AD6A5C3E-AD72-AA47-8336-70F15F55AE55}" type="presOf" srcId="{0629CACD-7238-46D1-94C6-2F9839CB62FC}" destId="{77A48944-C56D-4B40-9686-BB42B86810B1}" srcOrd="0" destOrd="0" presId="urn:microsoft.com/office/officeart/2005/8/layout/vList2"/>
    <dgm:cxn modelId="{25539C81-4B94-40C3-94D3-F829381B8B56}" srcId="{BE18E90B-715B-4CA4-BF24-0917293E9BFE}" destId="{23359AA3-E8C5-4839-A1BF-53214DE4D2F1}" srcOrd="3" destOrd="0" parTransId="{EAE4BEC3-513E-4134-B525-11E6BB226BE3}" sibTransId="{979FC5DF-BF50-4FDF-B05C-FF12C4BE9DFB}"/>
    <dgm:cxn modelId="{C82F6C8F-F691-5A4E-BFC2-4BA8B51EC82D}" type="presOf" srcId="{3409FDF9-75A8-46CE-9D0E-0FB87367FBA5}" destId="{628A652F-BFD6-2944-BFC8-256C91E8EE15}" srcOrd="0" destOrd="0" presId="urn:microsoft.com/office/officeart/2005/8/layout/vList2"/>
    <dgm:cxn modelId="{E6F4F795-6CA5-894B-B794-502D0F8C4E21}" type="presOf" srcId="{5F64F6FA-CB16-43C6-AFAD-E7E8CADDD4D1}" destId="{5755CDA2-7061-D14E-984D-ACCA23E777E4}" srcOrd="0" destOrd="0" presId="urn:microsoft.com/office/officeart/2005/8/layout/vList2"/>
    <dgm:cxn modelId="{6C12B0AF-BE8E-4249-BD0E-6D4113FC5B77}" type="presOf" srcId="{BE18E90B-715B-4CA4-BF24-0917293E9BFE}" destId="{068F7E71-3436-744E-A2EA-258BB28F9884}" srcOrd="0" destOrd="0" presId="urn:microsoft.com/office/officeart/2005/8/layout/vList2"/>
    <dgm:cxn modelId="{4D98B6E8-117E-694F-83BD-B489FE1CAD25}" type="presParOf" srcId="{068F7E71-3436-744E-A2EA-258BB28F9884}" destId="{5755CDA2-7061-D14E-984D-ACCA23E777E4}" srcOrd="0" destOrd="0" presId="urn:microsoft.com/office/officeart/2005/8/layout/vList2"/>
    <dgm:cxn modelId="{A5642DEB-B34A-034E-9525-7A8F855D2933}" type="presParOf" srcId="{068F7E71-3436-744E-A2EA-258BB28F9884}" destId="{48A3A051-BF40-3B4E-9626-9E6844835B59}" srcOrd="1" destOrd="0" presId="urn:microsoft.com/office/officeart/2005/8/layout/vList2"/>
    <dgm:cxn modelId="{164EE118-E419-924D-BA77-528E637E637A}" type="presParOf" srcId="{068F7E71-3436-744E-A2EA-258BB28F9884}" destId="{628A652F-BFD6-2944-BFC8-256C91E8EE15}" srcOrd="2" destOrd="0" presId="urn:microsoft.com/office/officeart/2005/8/layout/vList2"/>
    <dgm:cxn modelId="{77373F62-5CFE-EC4F-87E9-BFAD7BE85C85}" type="presParOf" srcId="{068F7E71-3436-744E-A2EA-258BB28F9884}" destId="{F924508C-2341-4046-8664-04C9A977B296}" srcOrd="3" destOrd="0" presId="urn:microsoft.com/office/officeart/2005/8/layout/vList2"/>
    <dgm:cxn modelId="{DBA251C5-C40E-0447-8DBA-E390593D0734}" type="presParOf" srcId="{068F7E71-3436-744E-A2EA-258BB28F9884}" destId="{D20C833E-0DB6-F549-A5F8-EF40F5D1C115}" srcOrd="4" destOrd="0" presId="urn:microsoft.com/office/officeart/2005/8/layout/vList2"/>
    <dgm:cxn modelId="{FCFE3424-949B-A148-99E8-60ADDE9B17B1}" type="presParOf" srcId="{068F7E71-3436-744E-A2EA-258BB28F9884}" destId="{29D24306-B5CF-F04C-ABA5-4BCB174131FF}" srcOrd="5" destOrd="0" presId="urn:microsoft.com/office/officeart/2005/8/layout/vList2"/>
    <dgm:cxn modelId="{FAF6B2CE-6389-AF43-A98E-10CED5F307DE}" type="presParOf" srcId="{068F7E71-3436-744E-A2EA-258BB28F9884}" destId="{D5911DA1-900B-0A4E-BB6D-4A20928C1672}" srcOrd="6" destOrd="0" presId="urn:microsoft.com/office/officeart/2005/8/layout/vList2"/>
    <dgm:cxn modelId="{B46DF3E2-71AC-0A4C-8B11-8A129F4D1731}" type="presParOf" srcId="{068F7E71-3436-744E-A2EA-258BB28F9884}" destId="{A5B63A70-53D3-F94A-AA08-A605463A9401}" srcOrd="7" destOrd="0" presId="urn:microsoft.com/office/officeart/2005/8/layout/vList2"/>
    <dgm:cxn modelId="{1165AE0B-0B0B-F24F-84BB-DCD40B73D27E}" type="presParOf" srcId="{068F7E71-3436-744E-A2EA-258BB28F9884}" destId="{77A48944-C56D-4B40-9686-BB42B86810B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625AB0-D18A-4F51-9923-306358148C22}" type="doc">
      <dgm:prSet loTypeId="urn:microsoft.com/office/officeart/2005/8/layout/process4" loCatId="process" qsTypeId="urn:microsoft.com/office/officeart/2005/8/quickstyle/simple1" qsCatId="simple" csTypeId="urn:microsoft.com/office/officeart/2005/8/colors/accent1_3" csCatId="accent1" phldr="1"/>
      <dgm:spPr/>
      <dgm:t>
        <a:bodyPr/>
        <a:lstStyle/>
        <a:p>
          <a:endParaRPr lang="en-US"/>
        </a:p>
      </dgm:t>
    </dgm:pt>
    <dgm:pt modelId="{41F8A85E-2DFB-4820-AC89-9A567349C13E}">
      <dgm:prSet/>
      <dgm:spPr/>
      <dgm:t>
        <a:bodyPr/>
        <a:lstStyle/>
        <a:p>
          <a:r>
            <a:rPr lang="en-US" dirty="0"/>
            <a:t>Identified </a:t>
          </a:r>
          <a:r>
            <a:rPr lang="en-US" i="1" dirty="0"/>
            <a:t>type one </a:t>
          </a:r>
          <a:r>
            <a:rPr lang="en-US" dirty="0"/>
            <a:t>and </a:t>
          </a:r>
          <a:r>
            <a:rPr lang="en-US" i="1" dirty="0"/>
            <a:t>type two </a:t>
          </a:r>
          <a:r>
            <a:rPr lang="en-US" dirty="0"/>
            <a:t>policy gaps from comparing governmental documents to </a:t>
          </a:r>
          <a:r>
            <a:rPr lang="en-GB" dirty="0"/>
            <a:t>hypothesised</a:t>
          </a:r>
          <a:r>
            <a:rPr lang="en-US" dirty="0"/>
            <a:t> policy gaps from findings.</a:t>
          </a:r>
        </a:p>
      </dgm:t>
    </dgm:pt>
    <dgm:pt modelId="{3D323C63-D10B-4AAA-9A38-88C99281A262}" type="parTrans" cxnId="{476340BE-84BA-405E-8D22-B5D857AE77E4}">
      <dgm:prSet/>
      <dgm:spPr/>
      <dgm:t>
        <a:bodyPr/>
        <a:lstStyle/>
        <a:p>
          <a:endParaRPr lang="en-US"/>
        </a:p>
      </dgm:t>
    </dgm:pt>
    <dgm:pt modelId="{A59F85B9-0CEE-4EB4-9042-DE4294260785}" type="sibTrans" cxnId="{476340BE-84BA-405E-8D22-B5D857AE77E4}">
      <dgm:prSet/>
      <dgm:spPr/>
      <dgm:t>
        <a:bodyPr/>
        <a:lstStyle/>
        <a:p>
          <a:endParaRPr lang="en-US"/>
        </a:p>
      </dgm:t>
    </dgm:pt>
    <dgm:pt modelId="{5E6A82A7-53D9-4027-B830-2086A3259583}">
      <dgm:prSet/>
      <dgm:spPr/>
      <dgm:t>
        <a:bodyPr/>
        <a:lstStyle/>
        <a:p>
          <a:r>
            <a:rPr lang="en-US" b="1" dirty="0"/>
            <a:t>Type one policy gap</a:t>
          </a:r>
          <a:r>
            <a:rPr lang="en-US" dirty="0"/>
            <a:t>:</a:t>
          </a:r>
        </a:p>
        <a:p>
          <a:r>
            <a:rPr lang="en-US" dirty="0"/>
            <a:t>there is no existing policy on the matter</a:t>
          </a:r>
        </a:p>
      </dgm:t>
    </dgm:pt>
    <dgm:pt modelId="{9CF0CEBA-30A0-46B9-9F43-7EB72D8AE98A}" type="parTrans" cxnId="{98BCCF2E-958C-482C-B604-5444DD28798F}">
      <dgm:prSet/>
      <dgm:spPr/>
      <dgm:t>
        <a:bodyPr/>
        <a:lstStyle/>
        <a:p>
          <a:endParaRPr lang="en-US"/>
        </a:p>
      </dgm:t>
    </dgm:pt>
    <dgm:pt modelId="{CEB3B3D9-8273-42E6-AD6E-8538AAF34A08}" type="sibTrans" cxnId="{98BCCF2E-958C-482C-B604-5444DD28798F}">
      <dgm:prSet/>
      <dgm:spPr/>
      <dgm:t>
        <a:bodyPr/>
        <a:lstStyle/>
        <a:p>
          <a:endParaRPr lang="en-US"/>
        </a:p>
      </dgm:t>
    </dgm:pt>
    <dgm:pt modelId="{B730A5A9-9683-49A6-88CF-EA6D5F07EC5D}">
      <dgm:prSet/>
      <dgm:spPr/>
      <dgm:t>
        <a:bodyPr/>
        <a:lstStyle/>
        <a:p>
          <a:r>
            <a:rPr lang="en-US" b="1" dirty="0"/>
            <a:t>Type two policy gap</a:t>
          </a:r>
          <a:r>
            <a:rPr lang="en-US" dirty="0"/>
            <a:t>: </a:t>
          </a:r>
        </a:p>
        <a:p>
          <a:r>
            <a:rPr lang="en-US" dirty="0"/>
            <a:t>there is a gap between formulation and implementation </a:t>
          </a:r>
        </a:p>
      </dgm:t>
    </dgm:pt>
    <dgm:pt modelId="{5861B749-BBE5-472A-AD2E-30142DE1BF25}" type="parTrans" cxnId="{7F15F51A-3873-4B14-8536-AB75F6259175}">
      <dgm:prSet/>
      <dgm:spPr/>
      <dgm:t>
        <a:bodyPr/>
        <a:lstStyle/>
        <a:p>
          <a:endParaRPr lang="en-US"/>
        </a:p>
      </dgm:t>
    </dgm:pt>
    <dgm:pt modelId="{FF6CA0CF-983F-4AEC-BC62-7337EDEAF7EC}" type="sibTrans" cxnId="{7F15F51A-3873-4B14-8536-AB75F6259175}">
      <dgm:prSet/>
      <dgm:spPr/>
      <dgm:t>
        <a:bodyPr/>
        <a:lstStyle/>
        <a:p>
          <a:endParaRPr lang="en-US"/>
        </a:p>
      </dgm:t>
    </dgm:pt>
    <dgm:pt modelId="{29A21892-E63F-4913-8B6D-E05BFA173C60}">
      <dgm:prSet/>
      <dgm:spPr/>
      <dgm:t>
        <a:bodyPr/>
        <a:lstStyle/>
        <a:p>
          <a:r>
            <a:rPr lang="en-US"/>
            <a:t>The documents used to analyse policy were the Strategic Education Plan (SEP) 2020-29 and the Operational Plan (OP) 2020-22</a:t>
          </a:r>
        </a:p>
      </dgm:t>
    </dgm:pt>
    <dgm:pt modelId="{4C7731F5-5C1B-4D8B-A095-6D6294FB72B8}" type="parTrans" cxnId="{22B635E3-CCCA-4507-85E9-9D9F39603FC1}">
      <dgm:prSet/>
      <dgm:spPr/>
      <dgm:t>
        <a:bodyPr/>
        <a:lstStyle/>
        <a:p>
          <a:endParaRPr lang="en-US"/>
        </a:p>
      </dgm:t>
    </dgm:pt>
    <dgm:pt modelId="{2B481D43-86C0-43CF-A4BA-2A38D6A1AC33}" type="sibTrans" cxnId="{22B635E3-CCCA-4507-85E9-9D9F39603FC1}">
      <dgm:prSet/>
      <dgm:spPr/>
      <dgm:t>
        <a:bodyPr/>
        <a:lstStyle/>
        <a:p>
          <a:endParaRPr lang="en-US"/>
        </a:p>
      </dgm:t>
    </dgm:pt>
    <dgm:pt modelId="{376E88ED-0931-0B48-8AA5-47BBF503A150}" type="pres">
      <dgm:prSet presAssocID="{56625AB0-D18A-4F51-9923-306358148C22}" presName="Name0" presStyleCnt="0">
        <dgm:presLayoutVars>
          <dgm:dir/>
          <dgm:animLvl val="lvl"/>
          <dgm:resizeHandles val="exact"/>
        </dgm:presLayoutVars>
      </dgm:prSet>
      <dgm:spPr/>
    </dgm:pt>
    <dgm:pt modelId="{946F7265-0E6B-FC44-8254-23854545C5D6}" type="pres">
      <dgm:prSet presAssocID="{29A21892-E63F-4913-8B6D-E05BFA173C60}" presName="boxAndChildren" presStyleCnt="0"/>
      <dgm:spPr/>
    </dgm:pt>
    <dgm:pt modelId="{5C1FB9CD-CE66-D14F-9409-9BD06E681DFD}" type="pres">
      <dgm:prSet presAssocID="{29A21892-E63F-4913-8B6D-E05BFA173C60}" presName="parentTextBox" presStyleLbl="node1" presStyleIdx="0" presStyleCnt="2" custScaleY="47795"/>
      <dgm:spPr/>
    </dgm:pt>
    <dgm:pt modelId="{401AEA61-DFC0-BF44-ACCD-F378D9849AF2}" type="pres">
      <dgm:prSet presAssocID="{A59F85B9-0CEE-4EB4-9042-DE4294260785}" presName="sp" presStyleCnt="0"/>
      <dgm:spPr/>
    </dgm:pt>
    <dgm:pt modelId="{DCD5D5C7-03EA-5349-B452-E4914FC73E47}" type="pres">
      <dgm:prSet presAssocID="{41F8A85E-2DFB-4820-AC89-9A567349C13E}" presName="arrowAndChildren" presStyleCnt="0"/>
      <dgm:spPr/>
    </dgm:pt>
    <dgm:pt modelId="{45176860-DAE7-F64E-BAD0-83297F3FA1F1}" type="pres">
      <dgm:prSet presAssocID="{41F8A85E-2DFB-4820-AC89-9A567349C13E}" presName="parentTextArrow" presStyleLbl="node1" presStyleIdx="0" presStyleCnt="2"/>
      <dgm:spPr/>
    </dgm:pt>
    <dgm:pt modelId="{FA1CE6C4-E7E9-934E-A895-CA3F13C7ACDC}" type="pres">
      <dgm:prSet presAssocID="{41F8A85E-2DFB-4820-AC89-9A567349C13E}" presName="arrow" presStyleLbl="node1" presStyleIdx="1" presStyleCnt="2"/>
      <dgm:spPr/>
    </dgm:pt>
    <dgm:pt modelId="{56970341-3289-1C4A-9529-C1B7A5945E8C}" type="pres">
      <dgm:prSet presAssocID="{41F8A85E-2DFB-4820-AC89-9A567349C13E}" presName="descendantArrow" presStyleCnt="0"/>
      <dgm:spPr/>
    </dgm:pt>
    <dgm:pt modelId="{7462A4C9-952F-B049-AFEE-958119785DDC}" type="pres">
      <dgm:prSet presAssocID="{5E6A82A7-53D9-4027-B830-2086A3259583}" presName="childTextArrow" presStyleLbl="fgAccFollowNode1" presStyleIdx="0" presStyleCnt="2">
        <dgm:presLayoutVars>
          <dgm:bulletEnabled val="1"/>
        </dgm:presLayoutVars>
      </dgm:prSet>
      <dgm:spPr/>
    </dgm:pt>
    <dgm:pt modelId="{245C2A44-A28E-FF49-BEF1-CA5D8240350D}" type="pres">
      <dgm:prSet presAssocID="{B730A5A9-9683-49A6-88CF-EA6D5F07EC5D}" presName="childTextArrow" presStyleLbl="fgAccFollowNode1" presStyleIdx="1" presStyleCnt="2">
        <dgm:presLayoutVars>
          <dgm:bulletEnabled val="1"/>
        </dgm:presLayoutVars>
      </dgm:prSet>
      <dgm:spPr/>
    </dgm:pt>
  </dgm:ptLst>
  <dgm:cxnLst>
    <dgm:cxn modelId="{B80CA515-BAC0-7D43-B847-EBB2B4595D9C}" type="presOf" srcId="{41F8A85E-2DFB-4820-AC89-9A567349C13E}" destId="{45176860-DAE7-F64E-BAD0-83297F3FA1F1}" srcOrd="0" destOrd="0" presId="urn:microsoft.com/office/officeart/2005/8/layout/process4"/>
    <dgm:cxn modelId="{7F15F51A-3873-4B14-8536-AB75F6259175}" srcId="{41F8A85E-2DFB-4820-AC89-9A567349C13E}" destId="{B730A5A9-9683-49A6-88CF-EA6D5F07EC5D}" srcOrd="1" destOrd="0" parTransId="{5861B749-BBE5-472A-AD2E-30142DE1BF25}" sibTransId="{FF6CA0CF-983F-4AEC-BC62-7337EDEAF7EC}"/>
    <dgm:cxn modelId="{98BCCF2E-958C-482C-B604-5444DD28798F}" srcId="{41F8A85E-2DFB-4820-AC89-9A567349C13E}" destId="{5E6A82A7-53D9-4027-B830-2086A3259583}" srcOrd="0" destOrd="0" parTransId="{9CF0CEBA-30A0-46B9-9F43-7EB72D8AE98A}" sibTransId="{CEB3B3D9-8273-42E6-AD6E-8538AAF34A08}"/>
    <dgm:cxn modelId="{72A12A51-6F18-DE42-81A3-82D76B8EC407}" type="presOf" srcId="{29A21892-E63F-4913-8B6D-E05BFA173C60}" destId="{5C1FB9CD-CE66-D14F-9409-9BD06E681DFD}" srcOrd="0" destOrd="0" presId="urn:microsoft.com/office/officeart/2005/8/layout/process4"/>
    <dgm:cxn modelId="{776CBC56-2E04-8847-AD50-82F4F4052419}" type="presOf" srcId="{B730A5A9-9683-49A6-88CF-EA6D5F07EC5D}" destId="{245C2A44-A28E-FF49-BEF1-CA5D8240350D}" srcOrd="0" destOrd="0" presId="urn:microsoft.com/office/officeart/2005/8/layout/process4"/>
    <dgm:cxn modelId="{588C8DBC-9DE6-164C-A2A4-4A7A6CF6995D}" type="presOf" srcId="{41F8A85E-2DFB-4820-AC89-9A567349C13E}" destId="{FA1CE6C4-E7E9-934E-A895-CA3F13C7ACDC}" srcOrd="1" destOrd="0" presId="urn:microsoft.com/office/officeart/2005/8/layout/process4"/>
    <dgm:cxn modelId="{476340BE-84BA-405E-8D22-B5D857AE77E4}" srcId="{56625AB0-D18A-4F51-9923-306358148C22}" destId="{41F8A85E-2DFB-4820-AC89-9A567349C13E}" srcOrd="0" destOrd="0" parTransId="{3D323C63-D10B-4AAA-9A38-88C99281A262}" sibTransId="{A59F85B9-0CEE-4EB4-9042-DE4294260785}"/>
    <dgm:cxn modelId="{A5EC0DBF-4B61-B344-AFE6-C125F211E93D}" type="presOf" srcId="{5E6A82A7-53D9-4027-B830-2086A3259583}" destId="{7462A4C9-952F-B049-AFEE-958119785DDC}" srcOrd="0" destOrd="0" presId="urn:microsoft.com/office/officeart/2005/8/layout/process4"/>
    <dgm:cxn modelId="{56333FD0-BA2C-0F45-85EC-84B669824D9E}" type="presOf" srcId="{56625AB0-D18A-4F51-9923-306358148C22}" destId="{376E88ED-0931-0B48-8AA5-47BBF503A150}" srcOrd="0" destOrd="0" presId="urn:microsoft.com/office/officeart/2005/8/layout/process4"/>
    <dgm:cxn modelId="{22B635E3-CCCA-4507-85E9-9D9F39603FC1}" srcId="{56625AB0-D18A-4F51-9923-306358148C22}" destId="{29A21892-E63F-4913-8B6D-E05BFA173C60}" srcOrd="1" destOrd="0" parTransId="{4C7731F5-5C1B-4D8B-A095-6D6294FB72B8}" sibTransId="{2B481D43-86C0-43CF-A4BA-2A38D6A1AC33}"/>
    <dgm:cxn modelId="{9C3B714F-D0DC-B04A-83A8-E61D8BB52E77}" type="presParOf" srcId="{376E88ED-0931-0B48-8AA5-47BBF503A150}" destId="{946F7265-0E6B-FC44-8254-23854545C5D6}" srcOrd="0" destOrd="0" presId="urn:microsoft.com/office/officeart/2005/8/layout/process4"/>
    <dgm:cxn modelId="{99A49EC6-F977-5040-B957-64ADAF46F7BB}" type="presParOf" srcId="{946F7265-0E6B-FC44-8254-23854545C5D6}" destId="{5C1FB9CD-CE66-D14F-9409-9BD06E681DFD}" srcOrd="0" destOrd="0" presId="urn:microsoft.com/office/officeart/2005/8/layout/process4"/>
    <dgm:cxn modelId="{B08BEAD4-E509-CF4B-8171-F21610D74000}" type="presParOf" srcId="{376E88ED-0931-0B48-8AA5-47BBF503A150}" destId="{401AEA61-DFC0-BF44-ACCD-F378D9849AF2}" srcOrd="1" destOrd="0" presId="urn:microsoft.com/office/officeart/2005/8/layout/process4"/>
    <dgm:cxn modelId="{E9A9CB9B-DA33-9149-810D-7FA334DBCC47}" type="presParOf" srcId="{376E88ED-0931-0B48-8AA5-47BBF503A150}" destId="{DCD5D5C7-03EA-5349-B452-E4914FC73E47}" srcOrd="2" destOrd="0" presId="urn:microsoft.com/office/officeart/2005/8/layout/process4"/>
    <dgm:cxn modelId="{505C44A3-9FDB-9947-AD8C-4843699E7877}" type="presParOf" srcId="{DCD5D5C7-03EA-5349-B452-E4914FC73E47}" destId="{45176860-DAE7-F64E-BAD0-83297F3FA1F1}" srcOrd="0" destOrd="0" presId="urn:microsoft.com/office/officeart/2005/8/layout/process4"/>
    <dgm:cxn modelId="{C4183FC9-E752-A240-B9A1-DB7ED2D10E90}" type="presParOf" srcId="{DCD5D5C7-03EA-5349-B452-E4914FC73E47}" destId="{FA1CE6C4-E7E9-934E-A895-CA3F13C7ACDC}" srcOrd="1" destOrd="0" presId="urn:microsoft.com/office/officeart/2005/8/layout/process4"/>
    <dgm:cxn modelId="{F6283C61-05AC-804C-97E9-C0CAD17E2D5B}" type="presParOf" srcId="{DCD5D5C7-03EA-5349-B452-E4914FC73E47}" destId="{56970341-3289-1C4A-9529-C1B7A5945E8C}" srcOrd="2" destOrd="0" presId="urn:microsoft.com/office/officeart/2005/8/layout/process4"/>
    <dgm:cxn modelId="{BB2E9074-4A91-F547-80D0-CACCC93F237F}" type="presParOf" srcId="{56970341-3289-1C4A-9529-C1B7A5945E8C}" destId="{7462A4C9-952F-B049-AFEE-958119785DDC}" srcOrd="0" destOrd="0" presId="urn:microsoft.com/office/officeart/2005/8/layout/process4"/>
    <dgm:cxn modelId="{DC5C71F1-4F5C-2C4E-B0A5-AAC4E6FAA75E}" type="presParOf" srcId="{56970341-3289-1C4A-9529-C1B7A5945E8C}" destId="{245C2A44-A28E-FF49-BEF1-CA5D8240350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76F5D8-448C-4AEA-B1B9-0F075F78D1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D725D0-7D92-40C3-A1DA-ADF940A1CC8D}">
      <dgm:prSet/>
      <dgm:spPr/>
      <dgm:t>
        <a:bodyPr/>
        <a:lstStyle/>
        <a:p>
          <a:pPr>
            <a:lnSpc>
              <a:spcPct val="100000"/>
            </a:lnSpc>
          </a:pPr>
          <a:r>
            <a:rPr lang="en-GB"/>
            <a:t>There needs to be policy enforcing the distribution of resources which significantly differentiate between safe and unsafe WASH, key resource examples being soap, water treatment tablets and locks for doors. </a:t>
          </a:r>
          <a:endParaRPr lang="en-US"/>
        </a:p>
      </dgm:t>
    </dgm:pt>
    <dgm:pt modelId="{01A5E33B-A9D7-4382-BFEA-CE92A7F2820B}" type="parTrans" cxnId="{DB2E0045-9D3E-4DF7-A58C-37133C95019B}">
      <dgm:prSet/>
      <dgm:spPr/>
      <dgm:t>
        <a:bodyPr/>
        <a:lstStyle/>
        <a:p>
          <a:endParaRPr lang="en-US"/>
        </a:p>
      </dgm:t>
    </dgm:pt>
    <dgm:pt modelId="{53A204AC-1919-4344-90EC-6714202ED40A}" type="sibTrans" cxnId="{DB2E0045-9D3E-4DF7-A58C-37133C95019B}">
      <dgm:prSet/>
      <dgm:spPr/>
      <dgm:t>
        <a:bodyPr/>
        <a:lstStyle/>
        <a:p>
          <a:endParaRPr lang="en-US"/>
        </a:p>
      </dgm:t>
    </dgm:pt>
    <dgm:pt modelId="{65105269-F4F5-43E3-97F4-42BD5CA830F9}">
      <dgm:prSet/>
      <dgm:spPr/>
      <dgm:t>
        <a:bodyPr/>
        <a:lstStyle/>
        <a:p>
          <a:pPr>
            <a:lnSpc>
              <a:spcPct val="100000"/>
            </a:lnSpc>
          </a:pPr>
          <a:r>
            <a:rPr lang="en-GB"/>
            <a:t>Policy requires establishing that recognises and enforces the equal prioritisation of teacher WASH needs. </a:t>
          </a:r>
          <a:endParaRPr lang="en-US"/>
        </a:p>
      </dgm:t>
    </dgm:pt>
    <dgm:pt modelId="{3F8017D1-020D-46AE-9A2D-76E4FFAD6944}" type="parTrans" cxnId="{840CF41D-F6CF-4120-AFA3-36173EA78614}">
      <dgm:prSet/>
      <dgm:spPr/>
      <dgm:t>
        <a:bodyPr/>
        <a:lstStyle/>
        <a:p>
          <a:endParaRPr lang="en-US"/>
        </a:p>
      </dgm:t>
    </dgm:pt>
    <dgm:pt modelId="{6078FD89-E292-4EEE-AAAC-A0704880C598}" type="sibTrans" cxnId="{840CF41D-F6CF-4120-AFA3-36173EA78614}">
      <dgm:prSet/>
      <dgm:spPr/>
      <dgm:t>
        <a:bodyPr/>
        <a:lstStyle/>
        <a:p>
          <a:endParaRPr lang="en-US"/>
        </a:p>
      </dgm:t>
    </dgm:pt>
    <dgm:pt modelId="{11B3D7B2-991D-4CFB-8AE5-30DDD54F922D}">
      <dgm:prSet/>
      <dgm:spPr/>
      <dgm:t>
        <a:bodyPr/>
        <a:lstStyle/>
        <a:p>
          <a:pPr>
            <a:lnSpc>
              <a:spcPct val="100000"/>
            </a:lnSpc>
          </a:pPr>
          <a:r>
            <a:rPr lang="en-GB"/>
            <a:t>There needs to be policy enforcing an official curriculum for Health Clubs which includes educational WASH practices for students and teachers. </a:t>
          </a:r>
          <a:endParaRPr lang="en-US"/>
        </a:p>
      </dgm:t>
    </dgm:pt>
    <dgm:pt modelId="{E1EE3F4E-40A1-4821-A155-F2B2F8A4444F}" type="parTrans" cxnId="{9267093D-25C3-4647-B53F-3EE75973C515}">
      <dgm:prSet/>
      <dgm:spPr/>
      <dgm:t>
        <a:bodyPr/>
        <a:lstStyle/>
        <a:p>
          <a:endParaRPr lang="en-US"/>
        </a:p>
      </dgm:t>
    </dgm:pt>
    <dgm:pt modelId="{1B298667-368D-476B-A74C-5228417838AD}" type="sibTrans" cxnId="{9267093D-25C3-4647-B53F-3EE75973C515}">
      <dgm:prSet/>
      <dgm:spPr/>
      <dgm:t>
        <a:bodyPr/>
        <a:lstStyle/>
        <a:p>
          <a:endParaRPr lang="en-US"/>
        </a:p>
      </dgm:t>
    </dgm:pt>
    <dgm:pt modelId="{BBBB7ACC-D0BE-482F-8CC2-864F7047F0A0}">
      <dgm:prSet/>
      <dgm:spPr/>
      <dgm:t>
        <a:bodyPr/>
        <a:lstStyle/>
        <a:p>
          <a:pPr>
            <a:lnSpc>
              <a:spcPct val="100000"/>
            </a:lnSpc>
          </a:pPr>
          <a:r>
            <a:rPr lang="en-GB"/>
            <a:t>The existing policy that recognises the intersectional requirements of WASH facilities needs implementing from the design phase and from the early stages of the SEP transition. </a:t>
          </a:r>
          <a:endParaRPr lang="en-US"/>
        </a:p>
      </dgm:t>
    </dgm:pt>
    <dgm:pt modelId="{4F05254E-63C2-4E88-9055-F14D12230F3C}" type="parTrans" cxnId="{5D5B0DCC-0947-4D39-A797-54FC3D3F3D8C}">
      <dgm:prSet/>
      <dgm:spPr/>
      <dgm:t>
        <a:bodyPr/>
        <a:lstStyle/>
        <a:p>
          <a:endParaRPr lang="en-US"/>
        </a:p>
      </dgm:t>
    </dgm:pt>
    <dgm:pt modelId="{3EEA2D8F-593A-46D6-9F54-7EDC2036AFE6}" type="sibTrans" cxnId="{5D5B0DCC-0947-4D39-A797-54FC3D3F3D8C}">
      <dgm:prSet/>
      <dgm:spPr/>
      <dgm:t>
        <a:bodyPr/>
        <a:lstStyle/>
        <a:p>
          <a:endParaRPr lang="en-US"/>
        </a:p>
      </dgm:t>
    </dgm:pt>
    <dgm:pt modelId="{32824A04-2D15-49F0-94A5-C86E66AAD7B5}" type="pres">
      <dgm:prSet presAssocID="{9676F5D8-448C-4AEA-B1B9-0F075F78D18D}" presName="root" presStyleCnt="0">
        <dgm:presLayoutVars>
          <dgm:dir/>
          <dgm:resizeHandles val="exact"/>
        </dgm:presLayoutVars>
      </dgm:prSet>
      <dgm:spPr/>
    </dgm:pt>
    <dgm:pt modelId="{988DC884-9344-447C-A106-5CFAF68FEA3F}" type="pres">
      <dgm:prSet presAssocID="{DDD725D0-7D92-40C3-A1DA-ADF940A1CC8D}" presName="compNode" presStyleCnt="0"/>
      <dgm:spPr/>
    </dgm:pt>
    <dgm:pt modelId="{D4FDED05-2712-4A5B-8E84-E52FC7E4B4B8}" type="pres">
      <dgm:prSet presAssocID="{DDD725D0-7D92-40C3-A1DA-ADF940A1CC8D}" presName="bgRect" presStyleLbl="bgShp" presStyleIdx="0" presStyleCnt="4"/>
      <dgm:spPr/>
    </dgm:pt>
    <dgm:pt modelId="{F7482ABA-0542-4C0D-8F7B-27275CD246C1}" type="pres">
      <dgm:prSet presAssocID="{DDD725D0-7D92-40C3-A1DA-ADF940A1CC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ink"/>
        </a:ext>
      </dgm:extLst>
    </dgm:pt>
    <dgm:pt modelId="{01BE3A68-CA5B-4F54-AD0B-58CC1172ADCE}" type="pres">
      <dgm:prSet presAssocID="{DDD725D0-7D92-40C3-A1DA-ADF940A1CC8D}" presName="spaceRect" presStyleCnt="0"/>
      <dgm:spPr/>
    </dgm:pt>
    <dgm:pt modelId="{B9E709D5-9A7B-4E8F-A1F0-C44FBE572064}" type="pres">
      <dgm:prSet presAssocID="{DDD725D0-7D92-40C3-A1DA-ADF940A1CC8D}" presName="parTx" presStyleLbl="revTx" presStyleIdx="0" presStyleCnt="4">
        <dgm:presLayoutVars>
          <dgm:chMax val="0"/>
          <dgm:chPref val="0"/>
        </dgm:presLayoutVars>
      </dgm:prSet>
      <dgm:spPr/>
    </dgm:pt>
    <dgm:pt modelId="{12616DCF-3B0F-48E0-B8C6-F2693FC05D05}" type="pres">
      <dgm:prSet presAssocID="{53A204AC-1919-4344-90EC-6714202ED40A}" presName="sibTrans" presStyleCnt="0"/>
      <dgm:spPr/>
    </dgm:pt>
    <dgm:pt modelId="{BFDA3867-F714-458F-B2BA-87A88D2C84AC}" type="pres">
      <dgm:prSet presAssocID="{65105269-F4F5-43E3-97F4-42BD5CA830F9}" presName="compNode" presStyleCnt="0"/>
      <dgm:spPr/>
    </dgm:pt>
    <dgm:pt modelId="{9DB34669-759C-4CFB-B809-53AFAB786E24}" type="pres">
      <dgm:prSet presAssocID="{65105269-F4F5-43E3-97F4-42BD5CA830F9}" presName="bgRect" presStyleLbl="bgShp" presStyleIdx="1" presStyleCnt="4"/>
      <dgm:spPr/>
    </dgm:pt>
    <dgm:pt modelId="{22DB6202-E072-476B-B8AC-E9055387E6E8}" type="pres">
      <dgm:prSet presAssocID="{65105269-F4F5-43E3-97F4-42BD5CA830F9}" presName="iconRect" presStyleLbl="node1" presStyleIdx="1" presStyleCnt="4" custLinFactY="94213" custLinFactNeighborX="-1" custLinFactNeighborY="100000"/>
      <dgm:spPr/>
    </dgm:pt>
    <dgm:pt modelId="{736751EF-847F-486A-A21A-F0B6F5F29FC3}" type="pres">
      <dgm:prSet presAssocID="{65105269-F4F5-43E3-97F4-42BD5CA830F9}" presName="spaceRect" presStyleCnt="0"/>
      <dgm:spPr/>
    </dgm:pt>
    <dgm:pt modelId="{0198415A-415C-41FF-A6B7-40DEB12E6A6D}" type="pres">
      <dgm:prSet presAssocID="{65105269-F4F5-43E3-97F4-42BD5CA830F9}" presName="parTx" presStyleLbl="revTx" presStyleIdx="1" presStyleCnt="4">
        <dgm:presLayoutVars>
          <dgm:chMax val="0"/>
          <dgm:chPref val="0"/>
        </dgm:presLayoutVars>
      </dgm:prSet>
      <dgm:spPr/>
    </dgm:pt>
    <dgm:pt modelId="{C6048D4A-9B11-4039-BFB0-5E1FD6E9EA28}" type="pres">
      <dgm:prSet presAssocID="{6078FD89-E292-4EEE-AAAC-A0704880C598}" presName="sibTrans" presStyleCnt="0"/>
      <dgm:spPr/>
    </dgm:pt>
    <dgm:pt modelId="{D7870604-BB18-4CDF-9FE1-1641D1F75C87}" type="pres">
      <dgm:prSet presAssocID="{11B3D7B2-991D-4CFB-8AE5-30DDD54F922D}" presName="compNode" presStyleCnt="0"/>
      <dgm:spPr/>
    </dgm:pt>
    <dgm:pt modelId="{D4FBDE95-851E-4617-BE4D-71E2676E1D9F}" type="pres">
      <dgm:prSet presAssocID="{11B3D7B2-991D-4CFB-8AE5-30DDD54F922D}" presName="bgRect" presStyleLbl="bgShp" presStyleIdx="2" presStyleCnt="4"/>
      <dgm:spPr/>
    </dgm:pt>
    <dgm:pt modelId="{DE13BAA8-9EF5-432C-9871-3DC30DA1DDB2}" type="pres">
      <dgm:prSet presAssocID="{11B3D7B2-991D-4CFB-8AE5-30DDD54F922D}" presName="iconRect" presStyleLbl="node1" presStyleIdx="2" presStyleCnt="4" custLinFactNeighborX="-4268" custLinFactNeighborY="21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2406FCDC-E66D-43E1-9934-2AAC4D8F8D91}" type="pres">
      <dgm:prSet presAssocID="{11B3D7B2-991D-4CFB-8AE5-30DDD54F922D}" presName="spaceRect" presStyleCnt="0"/>
      <dgm:spPr/>
    </dgm:pt>
    <dgm:pt modelId="{017D7227-BFAA-4E44-8FD5-D0C4504074DC}" type="pres">
      <dgm:prSet presAssocID="{11B3D7B2-991D-4CFB-8AE5-30DDD54F922D}" presName="parTx" presStyleLbl="revTx" presStyleIdx="2" presStyleCnt="4">
        <dgm:presLayoutVars>
          <dgm:chMax val="0"/>
          <dgm:chPref val="0"/>
        </dgm:presLayoutVars>
      </dgm:prSet>
      <dgm:spPr/>
    </dgm:pt>
    <dgm:pt modelId="{480D5883-FD46-440A-A91A-BD726372F954}" type="pres">
      <dgm:prSet presAssocID="{1B298667-368D-476B-A74C-5228417838AD}" presName="sibTrans" presStyleCnt="0"/>
      <dgm:spPr/>
    </dgm:pt>
    <dgm:pt modelId="{C8C2EB5A-705C-4A69-9CF5-0A5FEC4FF033}" type="pres">
      <dgm:prSet presAssocID="{BBBB7ACC-D0BE-482F-8CC2-864F7047F0A0}" presName="compNode" presStyleCnt="0"/>
      <dgm:spPr/>
    </dgm:pt>
    <dgm:pt modelId="{C9A078E3-AD84-42B6-BE17-78C738ABA709}" type="pres">
      <dgm:prSet presAssocID="{BBBB7ACC-D0BE-482F-8CC2-864F7047F0A0}" presName="bgRect" presStyleLbl="bgShp" presStyleIdx="3" presStyleCnt="4"/>
      <dgm:spPr/>
    </dgm:pt>
    <dgm:pt modelId="{F213E225-D7F3-4D39-BDDD-36B4D8DC84C2}" type="pres">
      <dgm:prSet presAssocID="{BBBB7ACC-D0BE-482F-8CC2-864F7047F0A0}"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338C326D-3820-4D2F-9ED4-9CE1083F79E0}" type="pres">
      <dgm:prSet presAssocID="{BBBB7ACC-D0BE-482F-8CC2-864F7047F0A0}" presName="spaceRect" presStyleCnt="0"/>
      <dgm:spPr/>
    </dgm:pt>
    <dgm:pt modelId="{BB168C3E-F498-484D-91CC-129371B3F86E}" type="pres">
      <dgm:prSet presAssocID="{BBBB7ACC-D0BE-482F-8CC2-864F7047F0A0}" presName="parTx" presStyleLbl="revTx" presStyleIdx="3" presStyleCnt="4">
        <dgm:presLayoutVars>
          <dgm:chMax val="0"/>
          <dgm:chPref val="0"/>
        </dgm:presLayoutVars>
      </dgm:prSet>
      <dgm:spPr/>
    </dgm:pt>
  </dgm:ptLst>
  <dgm:cxnLst>
    <dgm:cxn modelId="{840CF41D-F6CF-4120-AFA3-36173EA78614}" srcId="{9676F5D8-448C-4AEA-B1B9-0F075F78D18D}" destId="{65105269-F4F5-43E3-97F4-42BD5CA830F9}" srcOrd="1" destOrd="0" parTransId="{3F8017D1-020D-46AE-9A2D-76E4FFAD6944}" sibTransId="{6078FD89-E292-4EEE-AAAC-A0704880C598}"/>
    <dgm:cxn modelId="{9267093D-25C3-4647-B53F-3EE75973C515}" srcId="{9676F5D8-448C-4AEA-B1B9-0F075F78D18D}" destId="{11B3D7B2-991D-4CFB-8AE5-30DDD54F922D}" srcOrd="2" destOrd="0" parTransId="{E1EE3F4E-40A1-4821-A155-F2B2F8A4444F}" sibTransId="{1B298667-368D-476B-A74C-5228417838AD}"/>
    <dgm:cxn modelId="{DB2E0045-9D3E-4DF7-A58C-37133C95019B}" srcId="{9676F5D8-448C-4AEA-B1B9-0F075F78D18D}" destId="{DDD725D0-7D92-40C3-A1DA-ADF940A1CC8D}" srcOrd="0" destOrd="0" parTransId="{01A5E33B-A9D7-4382-BFEA-CE92A7F2820B}" sibTransId="{53A204AC-1919-4344-90EC-6714202ED40A}"/>
    <dgm:cxn modelId="{D380B15A-D635-4107-9C14-335F78F33561}" type="presOf" srcId="{BBBB7ACC-D0BE-482F-8CC2-864F7047F0A0}" destId="{BB168C3E-F498-484D-91CC-129371B3F86E}" srcOrd="0" destOrd="0" presId="urn:microsoft.com/office/officeart/2018/2/layout/IconVerticalSolidList"/>
    <dgm:cxn modelId="{E06D7091-62CF-4C8B-8418-0546122A8CC9}" type="presOf" srcId="{9676F5D8-448C-4AEA-B1B9-0F075F78D18D}" destId="{32824A04-2D15-49F0-94A5-C86E66AAD7B5}" srcOrd="0" destOrd="0" presId="urn:microsoft.com/office/officeart/2018/2/layout/IconVerticalSolidList"/>
    <dgm:cxn modelId="{49AD5299-8A13-42BD-B2B3-6D459C5F766E}" type="presOf" srcId="{11B3D7B2-991D-4CFB-8AE5-30DDD54F922D}" destId="{017D7227-BFAA-4E44-8FD5-D0C4504074DC}" srcOrd="0" destOrd="0" presId="urn:microsoft.com/office/officeart/2018/2/layout/IconVerticalSolidList"/>
    <dgm:cxn modelId="{16B7429F-0F6B-4890-9A93-06942F9A4E94}" type="presOf" srcId="{65105269-F4F5-43E3-97F4-42BD5CA830F9}" destId="{0198415A-415C-41FF-A6B7-40DEB12E6A6D}" srcOrd="0" destOrd="0" presId="urn:microsoft.com/office/officeart/2018/2/layout/IconVerticalSolidList"/>
    <dgm:cxn modelId="{5D5B0DCC-0947-4D39-A797-54FC3D3F3D8C}" srcId="{9676F5D8-448C-4AEA-B1B9-0F075F78D18D}" destId="{BBBB7ACC-D0BE-482F-8CC2-864F7047F0A0}" srcOrd="3" destOrd="0" parTransId="{4F05254E-63C2-4E88-9055-F14D12230F3C}" sibTransId="{3EEA2D8F-593A-46D6-9F54-7EDC2036AFE6}"/>
    <dgm:cxn modelId="{77B506EC-3667-4E52-9FB3-3A8A37EDF77B}" type="presOf" srcId="{DDD725D0-7D92-40C3-A1DA-ADF940A1CC8D}" destId="{B9E709D5-9A7B-4E8F-A1F0-C44FBE572064}" srcOrd="0" destOrd="0" presId="urn:microsoft.com/office/officeart/2018/2/layout/IconVerticalSolidList"/>
    <dgm:cxn modelId="{D276DE7A-43AA-48EE-868C-452A3B036A58}" type="presParOf" srcId="{32824A04-2D15-49F0-94A5-C86E66AAD7B5}" destId="{988DC884-9344-447C-A106-5CFAF68FEA3F}" srcOrd="0" destOrd="0" presId="urn:microsoft.com/office/officeart/2018/2/layout/IconVerticalSolidList"/>
    <dgm:cxn modelId="{DEEA160B-D11B-48CF-9F98-66C8D6B0D136}" type="presParOf" srcId="{988DC884-9344-447C-A106-5CFAF68FEA3F}" destId="{D4FDED05-2712-4A5B-8E84-E52FC7E4B4B8}" srcOrd="0" destOrd="0" presId="urn:microsoft.com/office/officeart/2018/2/layout/IconVerticalSolidList"/>
    <dgm:cxn modelId="{4E6D7D7D-7A12-49AD-82D8-2CE37CA96400}" type="presParOf" srcId="{988DC884-9344-447C-A106-5CFAF68FEA3F}" destId="{F7482ABA-0542-4C0D-8F7B-27275CD246C1}" srcOrd="1" destOrd="0" presId="urn:microsoft.com/office/officeart/2018/2/layout/IconVerticalSolidList"/>
    <dgm:cxn modelId="{9CFD6BDF-C39B-4976-94E5-9E0FBFE3D37A}" type="presParOf" srcId="{988DC884-9344-447C-A106-5CFAF68FEA3F}" destId="{01BE3A68-CA5B-4F54-AD0B-58CC1172ADCE}" srcOrd="2" destOrd="0" presId="urn:microsoft.com/office/officeart/2018/2/layout/IconVerticalSolidList"/>
    <dgm:cxn modelId="{34BEA753-66AA-4DC1-ABF6-766F1C7F3620}" type="presParOf" srcId="{988DC884-9344-447C-A106-5CFAF68FEA3F}" destId="{B9E709D5-9A7B-4E8F-A1F0-C44FBE572064}" srcOrd="3" destOrd="0" presId="urn:microsoft.com/office/officeart/2018/2/layout/IconVerticalSolidList"/>
    <dgm:cxn modelId="{F4E47F34-8597-491C-97A0-85E84F9E28EB}" type="presParOf" srcId="{32824A04-2D15-49F0-94A5-C86E66AAD7B5}" destId="{12616DCF-3B0F-48E0-B8C6-F2693FC05D05}" srcOrd="1" destOrd="0" presId="urn:microsoft.com/office/officeart/2018/2/layout/IconVerticalSolidList"/>
    <dgm:cxn modelId="{E24E1541-EA41-49B0-9A12-3B6F0AABA5A1}" type="presParOf" srcId="{32824A04-2D15-49F0-94A5-C86E66AAD7B5}" destId="{BFDA3867-F714-458F-B2BA-87A88D2C84AC}" srcOrd="2" destOrd="0" presId="urn:microsoft.com/office/officeart/2018/2/layout/IconVerticalSolidList"/>
    <dgm:cxn modelId="{912850FC-FFED-45B2-8926-5F6FD5301540}" type="presParOf" srcId="{BFDA3867-F714-458F-B2BA-87A88D2C84AC}" destId="{9DB34669-759C-4CFB-B809-53AFAB786E24}" srcOrd="0" destOrd="0" presId="urn:microsoft.com/office/officeart/2018/2/layout/IconVerticalSolidList"/>
    <dgm:cxn modelId="{C7135479-081E-4856-B7AC-279AB5ADBD23}" type="presParOf" srcId="{BFDA3867-F714-458F-B2BA-87A88D2C84AC}" destId="{22DB6202-E072-476B-B8AC-E9055387E6E8}" srcOrd="1" destOrd="0" presId="urn:microsoft.com/office/officeart/2018/2/layout/IconVerticalSolidList"/>
    <dgm:cxn modelId="{37AD97BD-1EDE-4175-B378-54556ADF1546}" type="presParOf" srcId="{BFDA3867-F714-458F-B2BA-87A88D2C84AC}" destId="{736751EF-847F-486A-A21A-F0B6F5F29FC3}" srcOrd="2" destOrd="0" presId="urn:microsoft.com/office/officeart/2018/2/layout/IconVerticalSolidList"/>
    <dgm:cxn modelId="{634C1B24-A634-434D-8128-82C1AFCDDDD7}" type="presParOf" srcId="{BFDA3867-F714-458F-B2BA-87A88D2C84AC}" destId="{0198415A-415C-41FF-A6B7-40DEB12E6A6D}" srcOrd="3" destOrd="0" presId="urn:microsoft.com/office/officeart/2018/2/layout/IconVerticalSolidList"/>
    <dgm:cxn modelId="{D9A8190F-3B8B-4393-9521-98215E8559FF}" type="presParOf" srcId="{32824A04-2D15-49F0-94A5-C86E66AAD7B5}" destId="{C6048D4A-9B11-4039-BFB0-5E1FD6E9EA28}" srcOrd="3" destOrd="0" presId="urn:microsoft.com/office/officeart/2018/2/layout/IconVerticalSolidList"/>
    <dgm:cxn modelId="{FEE73EF9-2C46-4475-A351-C5C7AA3B6D6D}" type="presParOf" srcId="{32824A04-2D15-49F0-94A5-C86E66AAD7B5}" destId="{D7870604-BB18-4CDF-9FE1-1641D1F75C87}" srcOrd="4" destOrd="0" presId="urn:microsoft.com/office/officeart/2018/2/layout/IconVerticalSolidList"/>
    <dgm:cxn modelId="{A6C1BD1B-BABC-4F71-8DAB-49B1547CA1DC}" type="presParOf" srcId="{D7870604-BB18-4CDF-9FE1-1641D1F75C87}" destId="{D4FBDE95-851E-4617-BE4D-71E2676E1D9F}" srcOrd="0" destOrd="0" presId="urn:microsoft.com/office/officeart/2018/2/layout/IconVerticalSolidList"/>
    <dgm:cxn modelId="{5DF54A73-0D98-4E2F-9B33-68586F1A9D8D}" type="presParOf" srcId="{D7870604-BB18-4CDF-9FE1-1641D1F75C87}" destId="{DE13BAA8-9EF5-432C-9871-3DC30DA1DDB2}" srcOrd="1" destOrd="0" presId="urn:microsoft.com/office/officeart/2018/2/layout/IconVerticalSolidList"/>
    <dgm:cxn modelId="{E47A7117-7C52-45C4-AF21-9FBDAA45211A}" type="presParOf" srcId="{D7870604-BB18-4CDF-9FE1-1641D1F75C87}" destId="{2406FCDC-E66D-43E1-9934-2AAC4D8F8D91}" srcOrd="2" destOrd="0" presId="urn:microsoft.com/office/officeart/2018/2/layout/IconVerticalSolidList"/>
    <dgm:cxn modelId="{265C04F6-C8B7-45A9-8866-1C244BDCBE30}" type="presParOf" srcId="{D7870604-BB18-4CDF-9FE1-1641D1F75C87}" destId="{017D7227-BFAA-4E44-8FD5-D0C4504074DC}" srcOrd="3" destOrd="0" presId="urn:microsoft.com/office/officeart/2018/2/layout/IconVerticalSolidList"/>
    <dgm:cxn modelId="{AC76AED9-1814-4E73-A928-E2AEB2E254BE}" type="presParOf" srcId="{32824A04-2D15-49F0-94A5-C86E66AAD7B5}" destId="{480D5883-FD46-440A-A91A-BD726372F954}" srcOrd="5" destOrd="0" presId="urn:microsoft.com/office/officeart/2018/2/layout/IconVerticalSolidList"/>
    <dgm:cxn modelId="{E039FD6E-B153-41D5-B9A4-2FB2C86D974C}" type="presParOf" srcId="{32824A04-2D15-49F0-94A5-C86E66AAD7B5}" destId="{C8C2EB5A-705C-4A69-9CF5-0A5FEC4FF033}" srcOrd="6" destOrd="0" presId="urn:microsoft.com/office/officeart/2018/2/layout/IconVerticalSolidList"/>
    <dgm:cxn modelId="{7976BBD9-F934-475A-B570-DD292D1AECFC}" type="presParOf" srcId="{C8C2EB5A-705C-4A69-9CF5-0A5FEC4FF033}" destId="{C9A078E3-AD84-42B6-BE17-78C738ABA709}" srcOrd="0" destOrd="0" presId="urn:microsoft.com/office/officeart/2018/2/layout/IconVerticalSolidList"/>
    <dgm:cxn modelId="{9129595C-C20C-4956-8BEF-E436AB2F4259}" type="presParOf" srcId="{C8C2EB5A-705C-4A69-9CF5-0A5FEC4FF033}" destId="{F213E225-D7F3-4D39-BDDD-36B4D8DC84C2}" srcOrd="1" destOrd="0" presId="urn:microsoft.com/office/officeart/2018/2/layout/IconVerticalSolidList"/>
    <dgm:cxn modelId="{20CDE6A3-2E3C-4B2F-BCD1-4CEEF8750F05}" type="presParOf" srcId="{C8C2EB5A-705C-4A69-9CF5-0A5FEC4FF033}" destId="{338C326D-3820-4D2F-9ED4-9CE1083F79E0}" srcOrd="2" destOrd="0" presId="urn:microsoft.com/office/officeart/2018/2/layout/IconVerticalSolidList"/>
    <dgm:cxn modelId="{45D384ED-4CAE-419F-978C-FF03484E61A2}" type="presParOf" srcId="{C8C2EB5A-705C-4A69-9CF5-0A5FEC4FF033}" destId="{BB168C3E-F498-484D-91CC-129371B3F8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76F5D8-448C-4AEA-B1B9-0F075F78D1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D725D0-7D92-40C3-A1DA-ADF940A1CC8D}">
      <dgm:prSet/>
      <dgm:spPr/>
      <dgm:t>
        <a:bodyPr/>
        <a:lstStyle/>
        <a:p>
          <a:pPr>
            <a:lnSpc>
              <a:spcPct val="100000"/>
            </a:lnSpc>
          </a:pPr>
          <a:r>
            <a:rPr lang="en-GB" dirty="0">
              <a:effectLst/>
              <a:latin typeface="Calibri" panose="020F0502020204030204" pitchFamily="34" charset="0"/>
              <a:ea typeface="Calibri" panose="020F0502020204030204" pitchFamily="34" charset="0"/>
              <a:cs typeface="Times New Roman" panose="02020603050405020304" pitchFamily="18" charset="0"/>
            </a:rPr>
            <a:t>Clear policy is required for integrating teaching climate resilient WASH practices, uniformly distributed climate resilient WASH facilities, and maintenance of climate resilient infrastructure. </a:t>
          </a:r>
          <a:endParaRPr lang="en-US" dirty="0"/>
        </a:p>
      </dgm:t>
    </dgm:pt>
    <dgm:pt modelId="{01A5E33B-A9D7-4382-BFEA-CE92A7F2820B}" type="parTrans" cxnId="{DB2E0045-9D3E-4DF7-A58C-37133C95019B}">
      <dgm:prSet/>
      <dgm:spPr/>
      <dgm:t>
        <a:bodyPr/>
        <a:lstStyle/>
        <a:p>
          <a:endParaRPr lang="en-US"/>
        </a:p>
      </dgm:t>
    </dgm:pt>
    <dgm:pt modelId="{53A204AC-1919-4344-90EC-6714202ED40A}" type="sibTrans" cxnId="{DB2E0045-9D3E-4DF7-A58C-37133C95019B}">
      <dgm:prSet/>
      <dgm:spPr/>
      <dgm:t>
        <a:bodyPr/>
        <a:lstStyle/>
        <a:p>
          <a:endParaRPr lang="en-US"/>
        </a:p>
      </dgm:t>
    </dgm:pt>
    <dgm:pt modelId="{65105269-F4F5-43E3-97F4-42BD5CA830F9}">
      <dgm:prSet/>
      <dgm:spPr/>
      <dgm:t>
        <a:bodyPr/>
        <a:lstStyle/>
        <a:p>
          <a:pPr>
            <a:lnSpc>
              <a:spcPct val="100000"/>
            </a:lnSpc>
          </a:pPr>
          <a:r>
            <a:rPr lang="en-GB" dirty="0"/>
            <a:t>Policy tackling geographic disparities in WASH interventions needs implementing, particularly in applying climate resilient WASH as different locations translate to different experiences. Rural-Urban disparities will exacerbate this. </a:t>
          </a:r>
          <a:endParaRPr lang="en-US" dirty="0"/>
        </a:p>
      </dgm:t>
    </dgm:pt>
    <dgm:pt modelId="{3F8017D1-020D-46AE-9A2D-76E4FFAD6944}" type="parTrans" cxnId="{840CF41D-F6CF-4120-AFA3-36173EA78614}">
      <dgm:prSet/>
      <dgm:spPr/>
      <dgm:t>
        <a:bodyPr/>
        <a:lstStyle/>
        <a:p>
          <a:endParaRPr lang="en-US"/>
        </a:p>
      </dgm:t>
    </dgm:pt>
    <dgm:pt modelId="{6078FD89-E292-4EEE-AAAC-A0704880C598}" type="sibTrans" cxnId="{840CF41D-F6CF-4120-AFA3-36173EA78614}">
      <dgm:prSet/>
      <dgm:spPr/>
      <dgm:t>
        <a:bodyPr/>
        <a:lstStyle/>
        <a:p>
          <a:endParaRPr lang="en-US"/>
        </a:p>
      </dgm:t>
    </dgm:pt>
    <dgm:pt modelId="{11B3D7B2-991D-4CFB-8AE5-30DDD54F922D}">
      <dgm:prSet/>
      <dgm:spPr/>
      <dgm:t>
        <a:bodyPr/>
        <a:lstStyle/>
        <a:p>
          <a:pPr>
            <a:lnSpc>
              <a:spcPct val="100000"/>
            </a:lnSpc>
          </a:pPr>
          <a:r>
            <a:rPr lang="en-GB" dirty="0"/>
            <a:t>Adherence to the WHO’s </a:t>
          </a:r>
          <a:r>
            <a:rPr lang="en-GB" dirty="0" err="1"/>
            <a:t>toilet:student</a:t>
          </a:r>
          <a:r>
            <a:rPr lang="en-GB" dirty="0"/>
            <a:t> ratios require policy establishment and implementation. </a:t>
          </a:r>
          <a:endParaRPr lang="en-US" dirty="0"/>
        </a:p>
      </dgm:t>
    </dgm:pt>
    <dgm:pt modelId="{E1EE3F4E-40A1-4821-A155-F2B2F8A4444F}" type="parTrans" cxnId="{9267093D-25C3-4647-B53F-3EE75973C515}">
      <dgm:prSet/>
      <dgm:spPr/>
      <dgm:t>
        <a:bodyPr/>
        <a:lstStyle/>
        <a:p>
          <a:endParaRPr lang="en-US"/>
        </a:p>
      </dgm:t>
    </dgm:pt>
    <dgm:pt modelId="{1B298667-368D-476B-A74C-5228417838AD}" type="sibTrans" cxnId="{9267093D-25C3-4647-B53F-3EE75973C515}">
      <dgm:prSet/>
      <dgm:spPr/>
      <dgm:t>
        <a:bodyPr/>
        <a:lstStyle/>
        <a:p>
          <a:endParaRPr lang="en-US"/>
        </a:p>
      </dgm:t>
    </dgm:pt>
    <dgm:pt modelId="{BBBB7ACC-D0BE-482F-8CC2-864F7047F0A0}">
      <dgm:prSet/>
      <dgm:spPr/>
      <dgm:t>
        <a:bodyPr/>
        <a:lstStyle/>
        <a:p>
          <a:pPr>
            <a:lnSpc>
              <a:spcPct val="100000"/>
            </a:lnSpc>
          </a:pPr>
          <a:r>
            <a:rPr lang="en-GB" dirty="0"/>
            <a:t>Maintenance needs its own budget and policy is required to dictate and enforce clear allocation of responsibility. </a:t>
          </a:r>
          <a:endParaRPr lang="en-US" dirty="0"/>
        </a:p>
      </dgm:t>
    </dgm:pt>
    <dgm:pt modelId="{4F05254E-63C2-4E88-9055-F14D12230F3C}" type="parTrans" cxnId="{5D5B0DCC-0947-4D39-A797-54FC3D3F3D8C}">
      <dgm:prSet/>
      <dgm:spPr/>
      <dgm:t>
        <a:bodyPr/>
        <a:lstStyle/>
        <a:p>
          <a:endParaRPr lang="en-US"/>
        </a:p>
      </dgm:t>
    </dgm:pt>
    <dgm:pt modelId="{3EEA2D8F-593A-46D6-9F54-7EDC2036AFE6}" type="sibTrans" cxnId="{5D5B0DCC-0947-4D39-A797-54FC3D3F3D8C}">
      <dgm:prSet/>
      <dgm:spPr/>
      <dgm:t>
        <a:bodyPr/>
        <a:lstStyle/>
        <a:p>
          <a:endParaRPr lang="en-US"/>
        </a:p>
      </dgm:t>
    </dgm:pt>
    <dgm:pt modelId="{32824A04-2D15-49F0-94A5-C86E66AAD7B5}" type="pres">
      <dgm:prSet presAssocID="{9676F5D8-448C-4AEA-B1B9-0F075F78D18D}" presName="root" presStyleCnt="0">
        <dgm:presLayoutVars>
          <dgm:dir/>
          <dgm:resizeHandles val="exact"/>
        </dgm:presLayoutVars>
      </dgm:prSet>
      <dgm:spPr/>
    </dgm:pt>
    <dgm:pt modelId="{988DC884-9344-447C-A106-5CFAF68FEA3F}" type="pres">
      <dgm:prSet presAssocID="{DDD725D0-7D92-40C3-A1DA-ADF940A1CC8D}" presName="compNode" presStyleCnt="0"/>
      <dgm:spPr/>
    </dgm:pt>
    <dgm:pt modelId="{D4FDED05-2712-4A5B-8E84-E52FC7E4B4B8}" type="pres">
      <dgm:prSet presAssocID="{DDD725D0-7D92-40C3-A1DA-ADF940A1CC8D}" presName="bgRect" presStyleLbl="bgShp" presStyleIdx="0" presStyleCnt="4"/>
      <dgm:spPr/>
    </dgm:pt>
    <dgm:pt modelId="{F7482ABA-0542-4C0D-8F7B-27275CD246C1}" type="pres">
      <dgm:prSet presAssocID="{DDD725D0-7D92-40C3-A1DA-ADF940A1CC8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hermometer with solid fill"/>
        </a:ext>
      </dgm:extLst>
    </dgm:pt>
    <dgm:pt modelId="{01BE3A68-CA5B-4F54-AD0B-58CC1172ADCE}" type="pres">
      <dgm:prSet presAssocID="{DDD725D0-7D92-40C3-A1DA-ADF940A1CC8D}" presName="spaceRect" presStyleCnt="0"/>
      <dgm:spPr/>
    </dgm:pt>
    <dgm:pt modelId="{B9E709D5-9A7B-4E8F-A1F0-C44FBE572064}" type="pres">
      <dgm:prSet presAssocID="{DDD725D0-7D92-40C3-A1DA-ADF940A1CC8D}" presName="parTx" presStyleLbl="revTx" presStyleIdx="0" presStyleCnt="4">
        <dgm:presLayoutVars>
          <dgm:chMax val="0"/>
          <dgm:chPref val="0"/>
        </dgm:presLayoutVars>
      </dgm:prSet>
      <dgm:spPr/>
    </dgm:pt>
    <dgm:pt modelId="{12616DCF-3B0F-48E0-B8C6-F2693FC05D05}" type="pres">
      <dgm:prSet presAssocID="{53A204AC-1919-4344-90EC-6714202ED40A}" presName="sibTrans" presStyleCnt="0"/>
      <dgm:spPr/>
    </dgm:pt>
    <dgm:pt modelId="{BFDA3867-F714-458F-B2BA-87A88D2C84AC}" type="pres">
      <dgm:prSet presAssocID="{65105269-F4F5-43E3-97F4-42BD5CA830F9}" presName="compNode" presStyleCnt="0"/>
      <dgm:spPr/>
    </dgm:pt>
    <dgm:pt modelId="{9DB34669-759C-4CFB-B809-53AFAB786E24}" type="pres">
      <dgm:prSet presAssocID="{65105269-F4F5-43E3-97F4-42BD5CA830F9}" presName="bgRect" presStyleLbl="bgShp" presStyleIdx="1" presStyleCnt="4"/>
      <dgm:spPr/>
    </dgm:pt>
    <dgm:pt modelId="{22DB6202-E072-476B-B8AC-E9055387E6E8}" type="pres">
      <dgm:prSet presAssocID="{65105269-F4F5-43E3-97F4-42BD5CA830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ap with pin with solid fill"/>
        </a:ext>
      </dgm:extLst>
    </dgm:pt>
    <dgm:pt modelId="{736751EF-847F-486A-A21A-F0B6F5F29FC3}" type="pres">
      <dgm:prSet presAssocID="{65105269-F4F5-43E3-97F4-42BD5CA830F9}" presName="spaceRect" presStyleCnt="0"/>
      <dgm:spPr/>
    </dgm:pt>
    <dgm:pt modelId="{0198415A-415C-41FF-A6B7-40DEB12E6A6D}" type="pres">
      <dgm:prSet presAssocID="{65105269-F4F5-43E3-97F4-42BD5CA830F9}" presName="parTx" presStyleLbl="revTx" presStyleIdx="1" presStyleCnt="4">
        <dgm:presLayoutVars>
          <dgm:chMax val="0"/>
          <dgm:chPref val="0"/>
        </dgm:presLayoutVars>
      </dgm:prSet>
      <dgm:spPr/>
    </dgm:pt>
    <dgm:pt modelId="{C6048D4A-9B11-4039-BFB0-5E1FD6E9EA28}" type="pres">
      <dgm:prSet presAssocID="{6078FD89-E292-4EEE-AAAC-A0704880C598}" presName="sibTrans" presStyleCnt="0"/>
      <dgm:spPr/>
    </dgm:pt>
    <dgm:pt modelId="{D7870604-BB18-4CDF-9FE1-1641D1F75C87}" type="pres">
      <dgm:prSet presAssocID="{11B3D7B2-991D-4CFB-8AE5-30DDD54F922D}" presName="compNode" presStyleCnt="0"/>
      <dgm:spPr/>
    </dgm:pt>
    <dgm:pt modelId="{D4FBDE95-851E-4617-BE4D-71E2676E1D9F}" type="pres">
      <dgm:prSet presAssocID="{11B3D7B2-991D-4CFB-8AE5-30DDD54F922D}" presName="bgRect" presStyleLbl="bgShp" presStyleIdx="2" presStyleCnt="4" custLinFactNeighborX="0" custLinFactNeighborY="299"/>
      <dgm:spPr/>
    </dgm:pt>
    <dgm:pt modelId="{DE13BAA8-9EF5-432C-9871-3DC30DA1DDB2}" type="pres">
      <dgm:prSet presAssocID="{11B3D7B2-991D-4CFB-8AE5-30DDD54F92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2406FCDC-E66D-43E1-9934-2AAC4D8F8D91}" type="pres">
      <dgm:prSet presAssocID="{11B3D7B2-991D-4CFB-8AE5-30DDD54F922D}" presName="spaceRect" presStyleCnt="0"/>
      <dgm:spPr/>
    </dgm:pt>
    <dgm:pt modelId="{017D7227-BFAA-4E44-8FD5-D0C4504074DC}" type="pres">
      <dgm:prSet presAssocID="{11B3D7B2-991D-4CFB-8AE5-30DDD54F922D}" presName="parTx" presStyleLbl="revTx" presStyleIdx="2" presStyleCnt="4">
        <dgm:presLayoutVars>
          <dgm:chMax val="0"/>
          <dgm:chPref val="0"/>
        </dgm:presLayoutVars>
      </dgm:prSet>
      <dgm:spPr/>
    </dgm:pt>
    <dgm:pt modelId="{480D5883-FD46-440A-A91A-BD726372F954}" type="pres">
      <dgm:prSet presAssocID="{1B298667-368D-476B-A74C-5228417838AD}" presName="sibTrans" presStyleCnt="0"/>
      <dgm:spPr/>
    </dgm:pt>
    <dgm:pt modelId="{C8C2EB5A-705C-4A69-9CF5-0A5FEC4FF033}" type="pres">
      <dgm:prSet presAssocID="{BBBB7ACC-D0BE-482F-8CC2-864F7047F0A0}" presName="compNode" presStyleCnt="0"/>
      <dgm:spPr/>
    </dgm:pt>
    <dgm:pt modelId="{C9A078E3-AD84-42B6-BE17-78C738ABA709}" type="pres">
      <dgm:prSet presAssocID="{BBBB7ACC-D0BE-482F-8CC2-864F7047F0A0}" presName="bgRect" presStyleLbl="bgShp" presStyleIdx="3" presStyleCnt="4"/>
      <dgm:spPr/>
    </dgm:pt>
    <dgm:pt modelId="{F213E225-D7F3-4D39-BDDD-36B4D8DC84C2}" type="pres">
      <dgm:prSet presAssocID="{BBBB7ACC-D0BE-482F-8CC2-864F7047F0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op and bucket with solid fill"/>
        </a:ext>
      </dgm:extLst>
    </dgm:pt>
    <dgm:pt modelId="{338C326D-3820-4D2F-9ED4-9CE1083F79E0}" type="pres">
      <dgm:prSet presAssocID="{BBBB7ACC-D0BE-482F-8CC2-864F7047F0A0}" presName="spaceRect" presStyleCnt="0"/>
      <dgm:spPr/>
    </dgm:pt>
    <dgm:pt modelId="{BB168C3E-F498-484D-91CC-129371B3F86E}" type="pres">
      <dgm:prSet presAssocID="{BBBB7ACC-D0BE-482F-8CC2-864F7047F0A0}" presName="parTx" presStyleLbl="revTx" presStyleIdx="3" presStyleCnt="4">
        <dgm:presLayoutVars>
          <dgm:chMax val="0"/>
          <dgm:chPref val="0"/>
        </dgm:presLayoutVars>
      </dgm:prSet>
      <dgm:spPr/>
    </dgm:pt>
  </dgm:ptLst>
  <dgm:cxnLst>
    <dgm:cxn modelId="{840CF41D-F6CF-4120-AFA3-36173EA78614}" srcId="{9676F5D8-448C-4AEA-B1B9-0F075F78D18D}" destId="{65105269-F4F5-43E3-97F4-42BD5CA830F9}" srcOrd="1" destOrd="0" parTransId="{3F8017D1-020D-46AE-9A2D-76E4FFAD6944}" sibTransId="{6078FD89-E292-4EEE-AAAC-A0704880C598}"/>
    <dgm:cxn modelId="{9267093D-25C3-4647-B53F-3EE75973C515}" srcId="{9676F5D8-448C-4AEA-B1B9-0F075F78D18D}" destId="{11B3D7B2-991D-4CFB-8AE5-30DDD54F922D}" srcOrd="2" destOrd="0" parTransId="{E1EE3F4E-40A1-4821-A155-F2B2F8A4444F}" sibTransId="{1B298667-368D-476B-A74C-5228417838AD}"/>
    <dgm:cxn modelId="{DB2E0045-9D3E-4DF7-A58C-37133C95019B}" srcId="{9676F5D8-448C-4AEA-B1B9-0F075F78D18D}" destId="{DDD725D0-7D92-40C3-A1DA-ADF940A1CC8D}" srcOrd="0" destOrd="0" parTransId="{01A5E33B-A9D7-4382-BFEA-CE92A7F2820B}" sibTransId="{53A204AC-1919-4344-90EC-6714202ED40A}"/>
    <dgm:cxn modelId="{D380B15A-D635-4107-9C14-335F78F33561}" type="presOf" srcId="{BBBB7ACC-D0BE-482F-8CC2-864F7047F0A0}" destId="{BB168C3E-F498-484D-91CC-129371B3F86E}" srcOrd="0" destOrd="0" presId="urn:microsoft.com/office/officeart/2018/2/layout/IconVerticalSolidList"/>
    <dgm:cxn modelId="{E06D7091-62CF-4C8B-8418-0546122A8CC9}" type="presOf" srcId="{9676F5D8-448C-4AEA-B1B9-0F075F78D18D}" destId="{32824A04-2D15-49F0-94A5-C86E66AAD7B5}" srcOrd="0" destOrd="0" presId="urn:microsoft.com/office/officeart/2018/2/layout/IconVerticalSolidList"/>
    <dgm:cxn modelId="{49AD5299-8A13-42BD-B2B3-6D459C5F766E}" type="presOf" srcId="{11B3D7B2-991D-4CFB-8AE5-30DDD54F922D}" destId="{017D7227-BFAA-4E44-8FD5-D0C4504074DC}" srcOrd="0" destOrd="0" presId="urn:microsoft.com/office/officeart/2018/2/layout/IconVerticalSolidList"/>
    <dgm:cxn modelId="{16B7429F-0F6B-4890-9A93-06942F9A4E94}" type="presOf" srcId="{65105269-F4F5-43E3-97F4-42BD5CA830F9}" destId="{0198415A-415C-41FF-A6B7-40DEB12E6A6D}" srcOrd="0" destOrd="0" presId="urn:microsoft.com/office/officeart/2018/2/layout/IconVerticalSolidList"/>
    <dgm:cxn modelId="{5D5B0DCC-0947-4D39-A797-54FC3D3F3D8C}" srcId="{9676F5D8-448C-4AEA-B1B9-0F075F78D18D}" destId="{BBBB7ACC-D0BE-482F-8CC2-864F7047F0A0}" srcOrd="3" destOrd="0" parTransId="{4F05254E-63C2-4E88-9055-F14D12230F3C}" sibTransId="{3EEA2D8F-593A-46D6-9F54-7EDC2036AFE6}"/>
    <dgm:cxn modelId="{77B506EC-3667-4E52-9FB3-3A8A37EDF77B}" type="presOf" srcId="{DDD725D0-7D92-40C3-A1DA-ADF940A1CC8D}" destId="{B9E709D5-9A7B-4E8F-A1F0-C44FBE572064}" srcOrd="0" destOrd="0" presId="urn:microsoft.com/office/officeart/2018/2/layout/IconVerticalSolidList"/>
    <dgm:cxn modelId="{D276DE7A-43AA-48EE-868C-452A3B036A58}" type="presParOf" srcId="{32824A04-2D15-49F0-94A5-C86E66AAD7B5}" destId="{988DC884-9344-447C-A106-5CFAF68FEA3F}" srcOrd="0" destOrd="0" presId="urn:microsoft.com/office/officeart/2018/2/layout/IconVerticalSolidList"/>
    <dgm:cxn modelId="{DEEA160B-D11B-48CF-9F98-66C8D6B0D136}" type="presParOf" srcId="{988DC884-9344-447C-A106-5CFAF68FEA3F}" destId="{D4FDED05-2712-4A5B-8E84-E52FC7E4B4B8}" srcOrd="0" destOrd="0" presId="urn:microsoft.com/office/officeart/2018/2/layout/IconVerticalSolidList"/>
    <dgm:cxn modelId="{4E6D7D7D-7A12-49AD-82D8-2CE37CA96400}" type="presParOf" srcId="{988DC884-9344-447C-A106-5CFAF68FEA3F}" destId="{F7482ABA-0542-4C0D-8F7B-27275CD246C1}" srcOrd="1" destOrd="0" presId="urn:microsoft.com/office/officeart/2018/2/layout/IconVerticalSolidList"/>
    <dgm:cxn modelId="{9CFD6BDF-C39B-4976-94E5-9E0FBFE3D37A}" type="presParOf" srcId="{988DC884-9344-447C-A106-5CFAF68FEA3F}" destId="{01BE3A68-CA5B-4F54-AD0B-58CC1172ADCE}" srcOrd="2" destOrd="0" presId="urn:microsoft.com/office/officeart/2018/2/layout/IconVerticalSolidList"/>
    <dgm:cxn modelId="{34BEA753-66AA-4DC1-ABF6-766F1C7F3620}" type="presParOf" srcId="{988DC884-9344-447C-A106-5CFAF68FEA3F}" destId="{B9E709D5-9A7B-4E8F-A1F0-C44FBE572064}" srcOrd="3" destOrd="0" presId="urn:microsoft.com/office/officeart/2018/2/layout/IconVerticalSolidList"/>
    <dgm:cxn modelId="{F4E47F34-8597-491C-97A0-85E84F9E28EB}" type="presParOf" srcId="{32824A04-2D15-49F0-94A5-C86E66AAD7B5}" destId="{12616DCF-3B0F-48E0-B8C6-F2693FC05D05}" srcOrd="1" destOrd="0" presId="urn:microsoft.com/office/officeart/2018/2/layout/IconVerticalSolidList"/>
    <dgm:cxn modelId="{E24E1541-EA41-49B0-9A12-3B6F0AABA5A1}" type="presParOf" srcId="{32824A04-2D15-49F0-94A5-C86E66AAD7B5}" destId="{BFDA3867-F714-458F-B2BA-87A88D2C84AC}" srcOrd="2" destOrd="0" presId="urn:microsoft.com/office/officeart/2018/2/layout/IconVerticalSolidList"/>
    <dgm:cxn modelId="{912850FC-FFED-45B2-8926-5F6FD5301540}" type="presParOf" srcId="{BFDA3867-F714-458F-B2BA-87A88D2C84AC}" destId="{9DB34669-759C-4CFB-B809-53AFAB786E24}" srcOrd="0" destOrd="0" presId="urn:microsoft.com/office/officeart/2018/2/layout/IconVerticalSolidList"/>
    <dgm:cxn modelId="{C7135479-081E-4856-B7AC-279AB5ADBD23}" type="presParOf" srcId="{BFDA3867-F714-458F-B2BA-87A88D2C84AC}" destId="{22DB6202-E072-476B-B8AC-E9055387E6E8}" srcOrd="1" destOrd="0" presId="urn:microsoft.com/office/officeart/2018/2/layout/IconVerticalSolidList"/>
    <dgm:cxn modelId="{37AD97BD-1EDE-4175-B378-54556ADF1546}" type="presParOf" srcId="{BFDA3867-F714-458F-B2BA-87A88D2C84AC}" destId="{736751EF-847F-486A-A21A-F0B6F5F29FC3}" srcOrd="2" destOrd="0" presId="urn:microsoft.com/office/officeart/2018/2/layout/IconVerticalSolidList"/>
    <dgm:cxn modelId="{634C1B24-A634-434D-8128-82C1AFCDDDD7}" type="presParOf" srcId="{BFDA3867-F714-458F-B2BA-87A88D2C84AC}" destId="{0198415A-415C-41FF-A6B7-40DEB12E6A6D}" srcOrd="3" destOrd="0" presId="urn:microsoft.com/office/officeart/2018/2/layout/IconVerticalSolidList"/>
    <dgm:cxn modelId="{D9A8190F-3B8B-4393-9521-98215E8559FF}" type="presParOf" srcId="{32824A04-2D15-49F0-94A5-C86E66AAD7B5}" destId="{C6048D4A-9B11-4039-BFB0-5E1FD6E9EA28}" srcOrd="3" destOrd="0" presId="urn:microsoft.com/office/officeart/2018/2/layout/IconVerticalSolidList"/>
    <dgm:cxn modelId="{FEE73EF9-2C46-4475-A351-C5C7AA3B6D6D}" type="presParOf" srcId="{32824A04-2D15-49F0-94A5-C86E66AAD7B5}" destId="{D7870604-BB18-4CDF-9FE1-1641D1F75C87}" srcOrd="4" destOrd="0" presId="urn:microsoft.com/office/officeart/2018/2/layout/IconVerticalSolidList"/>
    <dgm:cxn modelId="{A6C1BD1B-BABC-4F71-8DAB-49B1547CA1DC}" type="presParOf" srcId="{D7870604-BB18-4CDF-9FE1-1641D1F75C87}" destId="{D4FBDE95-851E-4617-BE4D-71E2676E1D9F}" srcOrd="0" destOrd="0" presId="urn:microsoft.com/office/officeart/2018/2/layout/IconVerticalSolidList"/>
    <dgm:cxn modelId="{5DF54A73-0D98-4E2F-9B33-68586F1A9D8D}" type="presParOf" srcId="{D7870604-BB18-4CDF-9FE1-1641D1F75C87}" destId="{DE13BAA8-9EF5-432C-9871-3DC30DA1DDB2}" srcOrd="1" destOrd="0" presId="urn:microsoft.com/office/officeart/2018/2/layout/IconVerticalSolidList"/>
    <dgm:cxn modelId="{E47A7117-7C52-45C4-AF21-9FBDAA45211A}" type="presParOf" srcId="{D7870604-BB18-4CDF-9FE1-1641D1F75C87}" destId="{2406FCDC-E66D-43E1-9934-2AAC4D8F8D91}" srcOrd="2" destOrd="0" presId="urn:microsoft.com/office/officeart/2018/2/layout/IconVerticalSolidList"/>
    <dgm:cxn modelId="{265C04F6-C8B7-45A9-8866-1C244BDCBE30}" type="presParOf" srcId="{D7870604-BB18-4CDF-9FE1-1641D1F75C87}" destId="{017D7227-BFAA-4E44-8FD5-D0C4504074DC}" srcOrd="3" destOrd="0" presId="urn:microsoft.com/office/officeart/2018/2/layout/IconVerticalSolidList"/>
    <dgm:cxn modelId="{AC76AED9-1814-4E73-A928-E2AEB2E254BE}" type="presParOf" srcId="{32824A04-2D15-49F0-94A5-C86E66AAD7B5}" destId="{480D5883-FD46-440A-A91A-BD726372F954}" srcOrd="5" destOrd="0" presId="urn:microsoft.com/office/officeart/2018/2/layout/IconVerticalSolidList"/>
    <dgm:cxn modelId="{E039FD6E-B153-41D5-B9A4-2FB2C86D974C}" type="presParOf" srcId="{32824A04-2D15-49F0-94A5-C86E66AAD7B5}" destId="{C8C2EB5A-705C-4A69-9CF5-0A5FEC4FF033}" srcOrd="6" destOrd="0" presId="urn:microsoft.com/office/officeart/2018/2/layout/IconVerticalSolidList"/>
    <dgm:cxn modelId="{7976BBD9-F934-475A-B570-DD292D1AECFC}" type="presParOf" srcId="{C8C2EB5A-705C-4A69-9CF5-0A5FEC4FF033}" destId="{C9A078E3-AD84-42B6-BE17-78C738ABA709}" srcOrd="0" destOrd="0" presId="urn:microsoft.com/office/officeart/2018/2/layout/IconVerticalSolidList"/>
    <dgm:cxn modelId="{9129595C-C20C-4956-8BEF-E436AB2F4259}" type="presParOf" srcId="{C8C2EB5A-705C-4A69-9CF5-0A5FEC4FF033}" destId="{F213E225-D7F3-4D39-BDDD-36B4D8DC84C2}" srcOrd="1" destOrd="0" presId="urn:microsoft.com/office/officeart/2018/2/layout/IconVerticalSolidList"/>
    <dgm:cxn modelId="{20CDE6A3-2E3C-4B2F-BCD1-4CEEF8750F05}" type="presParOf" srcId="{C8C2EB5A-705C-4A69-9CF5-0A5FEC4FF033}" destId="{338C326D-3820-4D2F-9ED4-9CE1083F79E0}" srcOrd="2" destOrd="0" presId="urn:microsoft.com/office/officeart/2018/2/layout/IconVerticalSolidList"/>
    <dgm:cxn modelId="{45D384ED-4CAE-419F-978C-FF03484E61A2}" type="presParOf" srcId="{C8C2EB5A-705C-4A69-9CF5-0A5FEC4FF033}" destId="{BB168C3E-F498-484D-91CC-129371B3F8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41B98-BA44-4DA9-891B-CD121AAA81CB}"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AA091E4D-9266-4AB8-980C-EE22D69F114F}">
      <dgm:prSet/>
      <dgm:spPr/>
      <dgm:t>
        <a:bodyPr/>
        <a:lstStyle/>
        <a:p>
          <a:r>
            <a:rPr lang="en-US"/>
            <a:t>Assess</a:t>
          </a:r>
        </a:p>
      </dgm:t>
    </dgm:pt>
    <dgm:pt modelId="{2F3D1C57-F195-4824-99A3-5FE94A1AD518}" type="parTrans" cxnId="{DD76F582-CDA6-433A-9379-CC0B7873CEBA}">
      <dgm:prSet/>
      <dgm:spPr/>
      <dgm:t>
        <a:bodyPr/>
        <a:lstStyle/>
        <a:p>
          <a:endParaRPr lang="en-US"/>
        </a:p>
      </dgm:t>
    </dgm:pt>
    <dgm:pt modelId="{FE96EFC5-D66C-4C1B-AEF1-4EAF8E997DF0}" type="sibTrans" cxnId="{DD76F582-CDA6-433A-9379-CC0B7873CEBA}">
      <dgm:prSet/>
      <dgm:spPr/>
      <dgm:t>
        <a:bodyPr/>
        <a:lstStyle/>
        <a:p>
          <a:endParaRPr lang="en-US"/>
        </a:p>
      </dgm:t>
    </dgm:pt>
    <dgm:pt modelId="{E857EE47-537C-4E43-9C81-1C0FC2360AD8}">
      <dgm:prSet/>
      <dgm:spPr/>
      <dgm:t>
        <a:bodyPr/>
        <a:lstStyle/>
        <a:p>
          <a:r>
            <a:rPr lang="en-US"/>
            <a:t>Assess areas in need of improvement regarding WASH facilities and practice in schools </a:t>
          </a:r>
        </a:p>
      </dgm:t>
    </dgm:pt>
    <dgm:pt modelId="{D8000064-CC86-4056-A92E-E9B05A27E6BE}" type="parTrans" cxnId="{0239437C-CB79-4407-ADA8-1A93D5CF3091}">
      <dgm:prSet/>
      <dgm:spPr/>
      <dgm:t>
        <a:bodyPr/>
        <a:lstStyle/>
        <a:p>
          <a:endParaRPr lang="en-US"/>
        </a:p>
      </dgm:t>
    </dgm:pt>
    <dgm:pt modelId="{DD282C80-3B99-41DE-8DE7-D090EE40A1D3}" type="sibTrans" cxnId="{0239437C-CB79-4407-ADA8-1A93D5CF3091}">
      <dgm:prSet/>
      <dgm:spPr/>
      <dgm:t>
        <a:bodyPr/>
        <a:lstStyle/>
        <a:p>
          <a:endParaRPr lang="en-US"/>
        </a:p>
      </dgm:t>
    </dgm:pt>
    <dgm:pt modelId="{84FA942E-18CF-4BD7-98B6-8FDB31ABD7C2}">
      <dgm:prSet/>
      <dgm:spPr/>
      <dgm:t>
        <a:bodyPr/>
        <a:lstStyle/>
        <a:p>
          <a:r>
            <a:rPr lang="en-US"/>
            <a:t>Investigate</a:t>
          </a:r>
        </a:p>
      </dgm:t>
    </dgm:pt>
    <dgm:pt modelId="{C3AB8250-6DD3-47CF-8C95-81CE9DD604E3}" type="parTrans" cxnId="{7003713A-5C36-44FE-BAE1-847BF01AA795}">
      <dgm:prSet/>
      <dgm:spPr/>
      <dgm:t>
        <a:bodyPr/>
        <a:lstStyle/>
        <a:p>
          <a:endParaRPr lang="en-US"/>
        </a:p>
      </dgm:t>
    </dgm:pt>
    <dgm:pt modelId="{13EF92E5-697A-41FE-A713-2447F7AED227}" type="sibTrans" cxnId="{7003713A-5C36-44FE-BAE1-847BF01AA795}">
      <dgm:prSet/>
      <dgm:spPr/>
      <dgm:t>
        <a:bodyPr/>
        <a:lstStyle/>
        <a:p>
          <a:endParaRPr lang="en-US"/>
        </a:p>
      </dgm:t>
    </dgm:pt>
    <dgm:pt modelId="{A5752091-2AFB-4462-AF6B-9C99060D9FD6}">
      <dgm:prSet/>
      <dgm:spPr/>
      <dgm:t>
        <a:bodyPr/>
        <a:lstStyle/>
        <a:p>
          <a:r>
            <a:rPr lang="en-US"/>
            <a:t>Investigate the consideration of climate resilience for WASH integration in schools by stakeholders</a:t>
          </a:r>
        </a:p>
      </dgm:t>
    </dgm:pt>
    <dgm:pt modelId="{E6A2B388-9465-4004-A7D5-FE795643110D}" type="parTrans" cxnId="{E230230C-B76F-4E72-9A47-DAF80E7F918B}">
      <dgm:prSet/>
      <dgm:spPr/>
      <dgm:t>
        <a:bodyPr/>
        <a:lstStyle/>
        <a:p>
          <a:endParaRPr lang="en-US"/>
        </a:p>
      </dgm:t>
    </dgm:pt>
    <dgm:pt modelId="{F7207824-71A0-43C0-97D5-F94670104263}" type="sibTrans" cxnId="{E230230C-B76F-4E72-9A47-DAF80E7F918B}">
      <dgm:prSet/>
      <dgm:spPr/>
      <dgm:t>
        <a:bodyPr/>
        <a:lstStyle/>
        <a:p>
          <a:endParaRPr lang="en-US"/>
        </a:p>
      </dgm:t>
    </dgm:pt>
    <dgm:pt modelId="{8B275D97-CB07-49E8-8CA8-573304E6A715}">
      <dgm:prSet/>
      <dgm:spPr/>
      <dgm:t>
        <a:bodyPr/>
        <a:lstStyle/>
        <a:p>
          <a:r>
            <a:rPr lang="en-US"/>
            <a:t>Identify</a:t>
          </a:r>
        </a:p>
      </dgm:t>
    </dgm:pt>
    <dgm:pt modelId="{233847C1-FBC9-43C1-AF22-ECC2342E59C5}" type="parTrans" cxnId="{5B0E7F42-0904-45B6-A689-98B9AD047033}">
      <dgm:prSet/>
      <dgm:spPr/>
      <dgm:t>
        <a:bodyPr/>
        <a:lstStyle/>
        <a:p>
          <a:endParaRPr lang="en-US"/>
        </a:p>
      </dgm:t>
    </dgm:pt>
    <dgm:pt modelId="{0B615810-0762-48CD-B533-38AD530A948A}" type="sibTrans" cxnId="{5B0E7F42-0904-45B6-A689-98B9AD047033}">
      <dgm:prSet/>
      <dgm:spPr/>
      <dgm:t>
        <a:bodyPr/>
        <a:lstStyle/>
        <a:p>
          <a:endParaRPr lang="en-US"/>
        </a:p>
      </dgm:t>
    </dgm:pt>
    <dgm:pt modelId="{DC4CA6CF-78CE-4EDB-8F5F-C0EF7EEBB2D9}">
      <dgm:prSet/>
      <dgm:spPr/>
      <dgm:t>
        <a:bodyPr/>
        <a:lstStyle/>
        <a:p>
          <a:r>
            <a:rPr lang="en-US"/>
            <a:t>Identify the gaps in educational policy concerning WASH</a:t>
          </a:r>
        </a:p>
      </dgm:t>
    </dgm:pt>
    <dgm:pt modelId="{84448356-F206-4458-9469-5231BBB79377}" type="parTrans" cxnId="{87BFAC09-F8B2-429F-9F0E-3BFDAE34E71B}">
      <dgm:prSet/>
      <dgm:spPr/>
      <dgm:t>
        <a:bodyPr/>
        <a:lstStyle/>
        <a:p>
          <a:endParaRPr lang="en-US"/>
        </a:p>
      </dgm:t>
    </dgm:pt>
    <dgm:pt modelId="{C5495CD7-35B3-4D19-9400-3D237B8320D9}" type="sibTrans" cxnId="{87BFAC09-F8B2-429F-9F0E-3BFDAE34E71B}">
      <dgm:prSet/>
      <dgm:spPr/>
      <dgm:t>
        <a:bodyPr/>
        <a:lstStyle/>
        <a:p>
          <a:endParaRPr lang="en-US"/>
        </a:p>
      </dgm:t>
    </dgm:pt>
    <dgm:pt modelId="{DACB91EA-9585-E448-84C0-717E53D5A006}" type="pres">
      <dgm:prSet presAssocID="{08E41B98-BA44-4DA9-891B-CD121AAA81CB}" presName="Name0" presStyleCnt="0">
        <dgm:presLayoutVars>
          <dgm:dir/>
          <dgm:animLvl val="lvl"/>
          <dgm:resizeHandles val="exact"/>
        </dgm:presLayoutVars>
      </dgm:prSet>
      <dgm:spPr/>
    </dgm:pt>
    <dgm:pt modelId="{7C2DB67F-9887-E842-9917-62D568E8E4C2}" type="pres">
      <dgm:prSet presAssocID="{8B275D97-CB07-49E8-8CA8-573304E6A715}" presName="boxAndChildren" presStyleCnt="0"/>
      <dgm:spPr/>
    </dgm:pt>
    <dgm:pt modelId="{9726CA4A-05D2-D846-91A8-1937E606842E}" type="pres">
      <dgm:prSet presAssocID="{8B275D97-CB07-49E8-8CA8-573304E6A715}" presName="parentTextBox" presStyleLbl="alignNode1" presStyleIdx="0" presStyleCnt="3"/>
      <dgm:spPr/>
    </dgm:pt>
    <dgm:pt modelId="{075005D9-35DB-104A-A301-72F7C140C184}" type="pres">
      <dgm:prSet presAssocID="{8B275D97-CB07-49E8-8CA8-573304E6A715}" presName="descendantBox" presStyleLbl="bgAccFollowNode1" presStyleIdx="0" presStyleCnt="3"/>
      <dgm:spPr/>
    </dgm:pt>
    <dgm:pt modelId="{56C9302C-F64A-DE49-BF30-5A9E1447F1AA}" type="pres">
      <dgm:prSet presAssocID="{13EF92E5-697A-41FE-A713-2447F7AED227}" presName="sp" presStyleCnt="0"/>
      <dgm:spPr/>
    </dgm:pt>
    <dgm:pt modelId="{79EA8044-F294-3A42-899D-E1551D1F2D4C}" type="pres">
      <dgm:prSet presAssocID="{84FA942E-18CF-4BD7-98B6-8FDB31ABD7C2}" presName="arrowAndChildren" presStyleCnt="0"/>
      <dgm:spPr/>
    </dgm:pt>
    <dgm:pt modelId="{62D4D588-19F8-1047-B04E-8D6F6E246C7F}" type="pres">
      <dgm:prSet presAssocID="{84FA942E-18CF-4BD7-98B6-8FDB31ABD7C2}" presName="parentTextArrow" presStyleLbl="node1" presStyleIdx="0" presStyleCnt="0"/>
      <dgm:spPr/>
    </dgm:pt>
    <dgm:pt modelId="{F2330968-D5ED-E74C-B378-F156E4C62841}" type="pres">
      <dgm:prSet presAssocID="{84FA942E-18CF-4BD7-98B6-8FDB31ABD7C2}" presName="arrow" presStyleLbl="alignNode1" presStyleIdx="1" presStyleCnt="3"/>
      <dgm:spPr/>
    </dgm:pt>
    <dgm:pt modelId="{B9D5FAF1-1962-7447-AC40-790B0DE526C0}" type="pres">
      <dgm:prSet presAssocID="{84FA942E-18CF-4BD7-98B6-8FDB31ABD7C2}" presName="descendantArrow" presStyleLbl="bgAccFollowNode1" presStyleIdx="1" presStyleCnt="3"/>
      <dgm:spPr/>
    </dgm:pt>
    <dgm:pt modelId="{586A1C2F-72F8-F542-8F7F-239ACDAD63DB}" type="pres">
      <dgm:prSet presAssocID="{FE96EFC5-D66C-4C1B-AEF1-4EAF8E997DF0}" presName="sp" presStyleCnt="0"/>
      <dgm:spPr/>
    </dgm:pt>
    <dgm:pt modelId="{3F2EACF8-F178-764B-856C-9034B29EB204}" type="pres">
      <dgm:prSet presAssocID="{AA091E4D-9266-4AB8-980C-EE22D69F114F}" presName="arrowAndChildren" presStyleCnt="0"/>
      <dgm:spPr/>
    </dgm:pt>
    <dgm:pt modelId="{5C7F7697-466B-B241-A1E5-53CAEE8E4450}" type="pres">
      <dgm:prSet presAssocID="{AA091E4D-9266-4AB8-980C-EE22D69F114F}" presName="parentTextArrow" presStyleLbl="node1" presStyleIdx="0" presStyleCnt="0"/>
      <dgm:spPr/>
    </dgm:pt>
    <dgm:pt modelId="{F8562FCB-9EBB-894C-9509-7EC74D2C7B7E}" type="pres">
      <dgm:prSet presAssocID="{AA091E4D-9266-4AB8-980C-EE22D69F114F}" presName="arrow" presStyleLbl="alignNode1" presStyleIdx="2" presStyleCnt="3"/>
      <dgm:spPr/>
    </dgm:pt>
    <dgm:pt modelId="{9DFBBF13-C678-AA47-A215-AEAC4D8C346A}" type="pres">
      <dgm:prSet presAssocID="{AA091E4D-9266-4AB8-980C-EE22D69F114F}" presName="descendantArrow" presStyleLbl="bgAccFollowNode1" presStyleIdx="2" presStyleCnt="3"/>
      <dgm:spPr/>
    </dgm:pt>
  </dgm:ptLst>
  <dgm:cxnLst>
    <dgm:cxn modelId="{87BFAC09-F8B2-429F-9F0E-3BFDAE34E71B}" srcId="{8B275D97-CB07-49E8-8CA8-573304E6A715}" destId="{DC4CA6CF-78CE-4EDB-8F5F-C0EF7EEBB2D9}" srcOrd="0" destOrd="0" parTransId="{84448356-F206-4458-9469-5231BBB79377}" sibTransId="{C5495CD7-35B3-4D19-9400-3D237B8320D9}"/>
    <dgm:cxn modelId="{E230230C-B76F-4E72-9A47-DAF80E7F918B}" srcId="{84FA942E-18CF-4BD7-98B6-8FDB31ABD7C2}" destId="{A5752091-2AFB-4462-AF6B-9C99060D9FD6}" srcOrd="0" destOrd="0" parTransId="{E6A2B388-9465-4004-A7D5-FE795643110D}" sibTransId="{F7207824-71A0-43C0-97D5-F94670104263}"/>
    <dgm:cxn modelId="{68841112-8EC7-AC4D-811A-8812877E1E7E}" type="presOf" srcId="{08E41B98-BA44-4DA9-891B-CD121AAA81CB}" destId="{DACB91EA-9585-E448-84C0-717E53D5A006}" srcOrd="0" destOrd="0" presId="urn:microsoft.com/office/officeart/2016/7/layout/VerticalDownArrowProcess"/>
    <dgm:cxn modelId="{C3807724-B8D4-884D-B8CE-9AD5D94A9127}" type="presOf" srcId="{84FA942E-18CF-4BD7-98B6-8FDB31ABD7C2}" destId="{F2330968-D5ED-E74C-B378-F156E4C62841}" srcOrd="1" destOrd="0" presId="urn:microsoft.com/office/officeart/2016/7/layout/VerticalDownArrowProcess"/>
    <dgm:cxn modelId="{7003713A-5C36-44FE-BAE1-847BF01AA795}" srcId="{08E41B98-BA44-4DA9-891B-CD121AAA81CB}" destId="{84FA942E-18CF-4BD7-98B6-8FDB31ABD7C2}" srcOrd="1" destOrd="0" parTransId="{C3AB8250-6DD3-47CF-8C95-81CE9DD604E3}" sibTransId="{13EF92E5-697A-41FE-A713-2447F7AED227}"/>
    <dgm:cxn modelId="{5B0E7F42-0904-45B6-A689-98B9AD047033}" srcId="{08E41B98-BA44-4DA9-891B-CD121AAA81CB}" destId="{8B275D97-CB07-49E8-8CA8-573304E6A715}" srcOrd="2" destOrd="0" parTransId="{233847C1-FBC9-43C1-AF22-ECC2342E59C5}" sibTransId="{0B615810-0762-48CD-B533-38AD530A948A}"/>
    <dgm:cxn modelId="{E768F246-009C-5A48-B5F5-73192F3C9300}" type="presOf" srcId="{E857EE47-537C-4E43-9C81-1C0FC2360AD8}" destId="{9DFBBF13-C678-AA47-A215-AEAC4D8C346A}" srcOrd="0" destOrd="0" presId="urn:microsoft.com/office/officeart/2016/7/layout/VerticalDownArrowProcess"/>
    <dgm:cxn modelId="{4177D16E-D61F-7A48-BAA9-CC82D18A4432}" type="presOf" srcId="{DC4CA6CF-78CE-4EDB-8F5F-C0EF7EEBB2D9}" destId="{075005D9-35DB-104A-A301-72F7C140C184}" srcOrd="0" destOrd="0" presId="urn:microsoft.com/office/officeart/2016/7/layout/VerticalDownArrowProcess"/>
    <dgm:cxn modelId="{D3825158-26A3-3447-9386-3A388F945859}" type="presOf" srcId="{AA091E4D-9266-4AB8-980C-EE22D69F114F}" destId="{F8562FCB-9EBB-894C-9509-7EC74D2C7B7E}" srcOrd="1" destOrd="0" presId="urn:microsoft.com/office/officeart/2016/7/layout/VerticalDownArrowProcess"/>
    <dgm:cxn modelId="{0239437C-CB79-4407-ADA8-1A93D5CF3091}" srcId="{AA091E4D-9266-4AB8-980C-EE22D69F114F}" destId="{E857EE47-537C-4E43-9C81-1C0FC2360AD8}" srcOrd="0" destOrd="0" parTransId="{D8000064-CC86-4056-A92E-E9B05A27E6BE}" sibTransId="{DD282C80-3B99-41DE-8DE7-D090EE40A1D3}"/>
    <dgm:cxn modelId="{DD76F582-CDA6-433A-9379-CC0B7873CEBA}" srcId="{08E41B98-BA44-4DA9-891B-CD121AAA81CB}" destId="{AA091E4D-9266-4AB8-980C-EE22D69F114F}" srcOrd="0" destOrd="0" parTransId="{2F3D1C57-F195-4824-99A3-5FE94A1AD518}" sibTransId="{FE96EFC5-D66C-4C1B-AEF1-4EAF8E997DF0}"/>
    <dgm:cxn modelId="{B256F897-EA0D-0E47-9642-B7F43610DC15}" type="presOf" srcId="{A5752091-2AFB-4462-AF6B-9C99060D9FD6}" destId="{B9D5FAF1-1962-7447-AC40-790B0DE526C0}" srcOrd="0" destOrd="0" presId="urn:microsoft.com/office/officeart/2016/7/layout/VerticalDownArrowProcess"/>
    <dgm:cxn modelId="{AEBF679C-40A7-1C4E-AA0D-33BC9A28F034}" type="presOf" srcId="{84FA942E-18CF-4BD7-98B6-8FDB31ABD7C2}" destId="{62D4D588-19F8-1047-B04E-8D6F6E246C7F}" srcOrd="0" destOrd="0" presId="urn:microsoft.com/office/officeart/2016/7/layout/VerticalDownArrowProcess"/>
    <dgm:cxn modelId="{53D9C3A7-B43F-BE4C-843C-7A224E69BF02}" type="presOf" srcId="{AA091E4D-9266-4AB8-980C-EE22D69F114F}" destId="{5C7F7697-466B-B241-A1E5-53CAEE8E4450}" srcOrd="0" destOrd="0" presId="urn:microsoft.com/office/officeart/2016/7/layout/VerticalDownArrowProcess"/>
    <dgm:cxn modelId="{34B62DFF-4332-2646-B433-083561A13AC6}" type="presOf" srcId="{8B275D97-CB07-49E8-8CA8-573304E6A715}" destId="{9726CA4A-05D2-D846-91A8-1937E606842E}" srcOrd="0" destOrd="0" presId="urn:microsoft.com/office/officeart/2016/7/layout/VerticalDownArrowProcess"/>
    <dgm:cxn modelId="{6B129F6C-19AF-274F-A3E5-8A44A624639A}" type="presParOf" srcId="{DACB91EA-9585-E448-84C0-717E53D5A006}" destId="{7C2DB67F-9887-E842-9917-62D568E8E4C2}" srcOrd="0" destOrd="0" presId="urn:microsoft.com/office/officeart/2016/7/layout/VerticalDownArrowProcess"/>
    <dgm:cxn modelId="{9102D00C-054C-7947-B5F8-D811D64FA0BF}" type="presParOf" srcId="{7C2DB67F-9887-E842-9917-62D568E8E4C2}" destId="{9726CA4A-05D2-D846-91A8-1937E606842E}" srcOrd="0" destOrd="0" presId="urn:microsoft.com/office/officeart/2016/7/layout/VerticalDownArrowProcess"/>
    <dgm:cxn modelId="{25A10DD3-C5DF-0148-B8EE-236A53E0D28B}" type="presParOf" srcId="{7C2DB67F-9887-E842-9917-62D568E8E4C2}" destId="{075005D9-35DB-104A-A301-72F7C140C184}" srcOrd="1" destOrd="0" presId="urn:microsoft.com/office/officeart/2016/7/layout/VerticalDownArrowProcess"/>
    <dgm:cxn modelId="{06B53F9B-4E04-504D-8146-5C59F203D2AF}" type="presParOf" srcId="{DACB91EA-9585-E448-84C0-717E53D5A006}" destId="{56C9302C-F64A-DE49-BF30-5A9E1447F1AA}" srcOrd="1" destOrd="0" presId="urn:microsoft.com/office/officeart/2016/7/layout/VerticalDownArrowProcess"/>
    <dgm:cxn modelId="{AF41D8BF-FCA0-DC47-B5F0-C9C1E755CB5A}" type="presParOf" srcId="{DACB91EA-9585-E448-84C0-717E53D5A006}" destId="{79EA8044-F294-3A42-899D-E1551D1F2D4C}" srcOrd="2" destOrd="0" presId="urn:microsoft.com/office/officeart/2016/7/layout/VerticalDownArrowProcess"/>
    <dgm:cxn modelId="{EDCF168D-C588-7D49-8DA8-93EAF8CFAA34}" type="presParOf" srcId="{79EA8044-F294-3A42-899D-E1551D1F2D4C}" destId="{62D4D588-19F8-1047-B04E-8D6F6E246C7F}" srcOrd="0" destOrd="0" presId="urn:microsoft.com/office/officeart/2016/7/layout/VerticalDownArrowProcess"/>
    <dgm:cxn modelId="{0832B83D-52CC-284C-9326-C2747EC8A90F}" type="presParOf" srcId="{79EA8044-F294-3A42-899D-E1551D1F2D4C}" destId="{F2330968-D5ED-E74C-B378-F156E4C62841}" srcOrd="1" destOrd="0" presId="urn:microsoft.com/office/officeart/2016/7/layout/VerticalDownArrowProcess"/>
    <dgm:cxn modelId="{34F8CA8A-C1EC-7F4B-A06B-84609B8EB656}" type="presParOf" srcId="{79EA8044-F294-3A42-899D-E1551D1F2D4C}" destId="{B9D5FAF1-1962-7447-AC40-790B0DE526C0}" srcOrd="2" destOrd="0" presId="urn:microsoft.com/office/officeart/2016/7/layout/VerticalDownArrowProcess"/>
    <dgm:cxn modelId="{164ECFD2-4899-3F46-B007-2D63EB912B62}" type="presParOf" srcId="{DACB91EA-9585-E448-84C0-717E53D5A006}" destId="{586A1C2F-72F8-F542-8F7F-239ACDAD63DB}" srcOrd="3" destOrd="0" presId="urn:microsoft.com/office/officeart/2016/7/layout/VerticalDownArrowProcess"/>
    <dgm:cxn modelId="{1389F609-F085-1E41-8A99-41E13795DD2F}" type="presParOf" srcId="{DACB91EA-9585-E448-84C0-717E53D5A006}" destId="{3F2EACF8-F178-764B-856C-9034B29EB204}" srcOrd="4" destOrd="0" presId="urn:microsoft.com/office/officeart/2016/7/layout/VerticalDownArrowProcess"/>
    <dgm:cxn modelId="{9CCC4A81-99F9-D749-8B67-DA267BEDF2DF}" type="presParOf" srcId="{3F2EACF8-F178-764B-856C-9034B29EB204}" destId="{5C7F7697-466B-B241-A1E5-53CAEE8E4450}" srcOrd="0" destOrd="0" presId="urn:microsoft.com/office/officeart/2016/7/layout/VerticalDownArrowProcess"/>
    <dgm:cxn modelId="{F446E350-1C42-0744-B9C5-074549A423CE}" type="presParOf" srcId="{3F2EACF8-F178-764B-856C-9034B29EB204}" destId="{F8562FCB-9EBB-894C-9509-7EC74D2C7B7E}" srcOrd="1" destOrd="0" presId="urn:microsoft.com/office/officeart/2016/7/layout/VerticalDownArrowProcess"/>
    <dgm:cxn modelId="{F4CEE383-8785-8B47-A97F-B7249031BF74}" type="presParOf" srcId="{3F2EACF8-F178-764B-856C-9034B29EB204}" destId="{9DFBBF13-C678-AA47-A215-AEAC4D8C346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1FFD0-F625-42BC-A2F8-6D2AE613FD33}"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1450949-70DC-4A87-A522-6C78058712C4}">
      <dgm:prSet custT="1"/>
      <dgm:spPr/>
      <dgm:t>
        <a:bodyPr/>
        <a:lstStyle/>
        <a:p>
          <a:r>
            <a:rPr lang="en-US" sz="1800" dirty="0"/>
            <a:t>Surveys were chosen to increase the likelihood of teacher participation. They were exclusively for teachers. </a:t>
          </a:r>
        </a:p>
      </dgm:t>
    </dgm:pt>
    <dgm:pt modelId="{104ED529-F1E4-4618-A400-984F0EE314F6}" type="parTrans" cxnId="{A87A61F1-4A33-49E3-BAE5-E2FAD4571F2E}">
      <dgm:prSet/>
      <dgm:spPr/>
      <dgm:t>
        <a:bodyPr/>
        <a:lstStyle/>
        <a:p>
          <a:endParaRPr lang="en-US"/>
        </a:p>
      </dgm:t>
    </dgm:pt>
    <dgm:pt modelId="{D4B68BAA-183D-4615-8646-0F1FA5B753E0}" type="sibTrans" cxnId="{A87A61F1-4A33-49E3-BAE5-E2FAD4571F2E}">
      <dgm:prSet/>
      <dgm:spPr/>
      <dgm:t>
        <a:bodyPr/>
        <a:lstStyle/>
        <a:p>
          <a:endParaRPr lang="en-US"/>
        </a:p>
      </dgm:t>
    </dgm:pt>
    <dgm:pt modelId="{848E14DA-CD97-4234-BCCC-FE770577DD36}">
      <dgm:prSet/>
      <dgm:spPr/>
      <dgm:t>
        <a:bodyPr/>
        <a:lstStyle/>
        <a:p>
          <a:r>
            <a:rPr lang="en-US"/>
            <a:t>The surveys were distributed to 50 teachers and were online. Stratified random sampling was used.</a:t>
          </a:r>
        </a:p>
      </dgm:t>
    </dgm:pt>
    <dgm:pt modelId="{DB26F04C-C15A-4498-BDB2-1C290CBD1EBD}" type="parTrans" cxnId="{81583479-EBAD-4C49-94CF-AAE06BBA4811}">
      <dgm:prSet/>
      <dgm:spPr/>
      <dgm:t>
        <a:bodyPr/>
        <a:lstStyle/>
        <a:p>
          <a:endParaRPr lang="en-US"/>
        </a:p>
      </dgm:t>
    </dgm:pt>
    <dgm:pt modelId="{9302AFD3-7427-4350-B58C-472B42F6F78B}" type="sibTrans" cxnId="{81583479-EBAD-4C49-94CF-AAE06BBA4811}">
      <dgm:prSet/>
      <dgm:spPr/>
      <dgm:t>
        <a:bodyPr/>
        <a:lstStyle/>
        <a:p>
          <a:endParaRPr lang="en-US"/>
        </a:p>
      </dgm:t>
    </dgm:pt>
    <dgm:pt modelId="{957FF2CF-A402-419B-872D-478BDCCD265D}">
      <dgm:prSet/>
      <dgm:spPr/>
      <dgm:t>
        <a:bodyPr/>
        <a:lstStyle/>
        <a:p>
          <a:r>
            <a:rPr lang="en-GB"/>
            <a:t>The types of questions partially in line with UNICEF and WHO’s (2016) survey for monitoring WASH. </a:t>
          </a:r>
          <a:endParaRPr lang="en-US"/>
        </a:p>
      </dgm:t>
    </dgm:pt>
    <dgm:pt modelId="{F3AEE933-78D2-4035-83DD-49E91B8D00B2}" type="parTrans" cxnId="{DE97389D-A666-4B41-8A85-E45A641ED7B4}">
      <dgm:prSet/>
      <dgm:spPr/>
      <dgm:t>
        <a:bodyPr/>
        <a:lstStyle/>
        <a:p>
          <a:endParaRPr lang="en-US"/>
        </a:p>
      </dgm:t>
    </dgm:pt>
    <dgm:pt modelId="{FB10D98F-C1BA-4C7E-9D58-D10E9AC6B324}" type="sibTrans" cxnId="{DE97389D-A666-4B41-8A85-E45A641ED7B4}">
      <dgm:prSet/>
      <dgm:spPr/>
      <dgm:t>
        <a:bodyPr/>
        <a:lstStyle/>
        <a:p>
          <a:endParaRPr lang="en-US"/>
        </a:p>
      </dgm:t>
    </dgm:pt>
    <dgm:pt modelId="{46C0C6AD-2B38-4DD0-B40F-21BD03AE9A9B}" type="pres">
      <dgm:prSet presAssocID="{69D1FFD0-F625-42BC-A2F8-6D2AE613FD33}" presName="root" presStyleCnt="0">
        <dgm:presLayoutVars>
          <dgm:dir/>
          <dgm:resizeHandles val="exact"/>
        </dgm:presLayoutVars>
      </dgm:prSet>
      <dgm:spPr/>
    </dgm:pt>
    <dgm:pt modelId="{F7C5AD6B-0649-4D65-96B1-3BF4B2FB4374}" type="pres">
      <dgm:prSet presAssocID="{61450949-70DC-4A87-A522-6C78058712C4}" presName="compNode" presStyleCnt="0"/>
      <dgm:spPr/>
    </dgm:pt>
    <dgm:pt modelId="{05DA52E6-F43C-423C-8790-1F8412F7C0D2}" type="pres">
      <dgm:prSet presAssocID="{61450949-70DC-4A87-A522-6C78058712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8FFB4C3-3AFF-4F70-809E-52A368DF2FF6}" type="pres">
      <dgm:prSet presAssocID="{61450949-70DC-4A87-A522-6C78058712C4}" presName="spaceRect" presStyleCnt="0"/>
      <dgm:spPr/>
    </dgm:pt>
    <dgm:pt modelId="{6E461DAB-9C57-4D10-B0BF-8C4D1CC308A4}" type="pres">
      <dgm:prSet presAssocID="{61450949-70DC-4A87-A522-6C78058712C4}" presName="textRect" presStyleLbl="revTx" presStyleIdx="0" presStyleCnt="3">
        <dgm:presLayoutVars>
          <dgm:chMax val="1"/>
          <dgm:chPref val="1"/>
        </dgm:presLayoutVars>
      </dgm:prSet>
      <dgm:spPr/>
    </dgm:pt>
    <dgm:pt modelId="{D3B77D0C-85FB-4111-9655-56779CB9DDA1}" type="pres">
      <dgm:prSet presAssocID="{D4B68BAA-183D-4615-8646-0F1FA5B753E0}" presName="sibTrans" presStyleCnt="0"/>
      <dgm:spPr/>
    </dgm:pt>
    <dgm:pt modelId="{29229976-BEF3-4F99-BD3D-932E9BA1CE9B}" type="pres">
      <dgm:prSet presAssocID="{848E14DA-CD97-4234-BCCC-FE770577DD36}" presName="compNode" presStyleCnt="0"/>
      <dgm:spPr/>
    </dgm:pt>
    <dgm:pt modelId="{269A4BAD-1B8A-4A60-9261-33C4AEB0D6EC}" type="pres">
      <dgm:prSet presAssocID="{848E14DA-CD97-4234-BCCC-FE770577DD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926B55E-135D-4AA6-8F1B-EA18ADC660F4}" type="pres">
      <dgm:prSet presAssocID="{848E14DA-CD97-4234-BCCC-FE770577DD36}" presName="spaceRect" presStyleCnt="0"/>
      <dgm:spPr/>
    </dgm:pt>
    <dgm:pt modelId="{64803143-CB13-4499-828B-FF2C52DD3B6E}" type="pres">
      <dgm:prSet presAssocID="{848E14DA-CD97-4234-BCCC-FE770577DD36}" presName="textRect" presStyleLbl="revTx" presStyleIdx="1" presStyleCnt="3">
        <dgm:presLayoutVars>
          <dgm:chMax val="1"/>
          <dgm:chPref val="1"/>
        </dgm:presLayoutVars>
      </dgm:prSet>
      <dgm:spPr/>
    </dgm:pt>
    <dgm:pt modelId="{75912FA7-38C8-45DB-B02D-BA019D58D08C}" type="pres">
      <dgm:prSet presAssocID="{9302AFD3-7427-4350-B58C-472B42F6F78B}" presName="sibTrans" presStyleCnt="0"/>
      <dgm:spPr/>
    </dgm:pt>
    <dgm:pt modelId="{FBE2D993-7EBC-4B17-B7E3-0705EEF5B85F}" type="pres">
      <dgm:prSet presAssocID="{957FF2CF-A402-419B-872D-478BDCCD265D}" presName="compNode" presStyleCnt="0"/>
      <dgm:spPr/>
    </dgm:pt>
    <dgm:pt modelId="{A6D8BD61-1A10-4A26-A3E5-66E74DF636F1}" type="pres">
      <dgm:prSet presAssocID="{957FF2CF-A402-419B-872D-478BDCCD26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k"/>
        </a:ext>
      </dgm:extLst>
    </dgm:pt>
    <dgm:pt modelId="{662E7926-CFCD-4791-ACB1-001816D48A1B}" type="pres">
      <dgm:prSet presAssocID="{957FF2CF-A402-419B-872D-478BDCCD265D}" presName="spaceRect" presStyleCnt="0"/>
      <dgm:spPr/>
    </dgm:pt>
    <dgm:pt modelId="{4DBD2E70-3F60-42A1-84C0-B5609A84FEBF}" type="pres">
      <dgm:prSet presAssocID="{957FF2CF-A402-419B-872D-478BDCCD265D}" presName="textRect" presStyleLbl="revTx" presStyleIdx="2" presStyleCnt="3">
        <dgm:presLayoutVars>
          <dgm:chMax val="1"/>
          <dgm:chPref val="1"/>
        </dgm:presLayoutVars>
      </dgm:prSet>
      <dgm:spPr/>
    </dgm:pt>
  </dgm:ptLst>
  <dgm:cxnLst>
    <dgm:cxn modelId="{25E35B16-F97C-420D-8660-D5CC2BCFC0CD}" type="presOf" srcId="{69D1FFD0-F625-42BC-A2F8-6D2AE613FD33}" destId="{46C0C6AD-2B38-4DD0-B40F-21BD03AE9A9B}" srcOrd="0" destOrd="0" presId="urn:microsoft.com/office/officeart/2018/2/layout/IconLabelList"/>
    <dgm:cxn modelId="{81583479-EBAD-4C49-94CF-AAE06BBA4811}" srcId="{69D1FFD0-F625-42BC-A2F8-6D2AE613FD33}" destId="{848E14DA-CD97-4234-BCCC-FE770577DD36}" srcOrd="1" destOrd="0" parTransId="{DB26F04C-C15A-4498-BDB2-1C290CBD1EBD}" sibTransId="{9302AFD3-7427-4350-B58C-472B42F6F78B}"/>
    <dgm:cxn modelId="{99771F98-C888-406A-8C82-AEE2224D4BE4}" type="presOf" srcId="{61450949-70DC-4A87-A522-6C78058712C4}" destId="{6E461DAB-9C57-4D10-B0BF-8C4D1CC308A4}" srcOrd="0" destOrd="0" presId="urn:microsoft.com/office/officeart/2018/2/layout/IconLabelList"/>
    <dgm:cxn modelId="{DE97389D-A666-4B41-8A85-E45A641ED7B4}" srcId="{69D1FFD0-F625-42BC-A2F8-6D2AE613FD33}" destId="{957FF2CF-A402-419B-872D-478BDCCD265D}" srcOrd="2" destOrd="0" parTransId="{F3AEE933-78D2-4035-83DD-49E91B8D00B2}" sibTransId="{FB10D98F-C1BA-4C7E-9D58-D10E9AC6B324}"/>
    <dgm:cxn modelId="{F3BAA5AA-2F88-49D0-916B-4321BF71B664}" type="presOf" srcId="{957FF2CF-A402-419B-872D-478BDCCD265D}" destId="{4DBD2E70-3F60-42A1-84C0-B5609A84FEBF}" srcOrd="0" destOrd="0" presId="urn:microsoft.com/office/officeart/2018/2/layout/IconLabelList"/>
    <dgm:cxn modelId="{A68A91D5-94DB-4F8B-AE69-EB08AD24A515}" type="presOf" srcId="{848E14DA-CD97-4234-BCCC-FE770577DD36}" destId="{64803143-CB13-4499-828B-FF2C52DD3B6E}" srcOrd="0" destOrd="0" presId="urn:microsoft.com/office/officeart/2018/2/layout/IconLabelList"/>
    <dgm:cxn modelId="{A87A61F1-4A33-49E3-BAE5-E2FAD4571F2E}" srcId="{69D1FFD0-F625-42BC-A2F8-6D2AE613FD33}" destId="{61450949-70DC-4A87-A522-6C78058712C4}" srcOrd="0" destOrd="0" parTransId="{104ED529-F1E4-4618-A400-984F0EE314F6}" sibTransId="{D4B68BAA-183D-4615-8646-0F1FA5B753E0}"/>
    <dgm:cxn modelId="{3E5F2039-280E-4351-BAF7-6D451D9E05DC}" type="presParOf" srcId="{46C0C6AD-2B38-4DD0-B40F-21BD03AE9A9B}" destId="{F7C5AD6B-0649-4D65-96B1-3BF4B2FB4374}" srcOrd="0" destOrd="0" presId="urn:microsoft.com/office/officeart/2018/2/layout/IconLabelList"/>
    <dgm:cxn modelId="{0CF64B2F-60A2-4109-8748-DEE5C84261A5}" type="presParOf" srcId="{F7C5AD6B-0649-4D65-96B1-3BF4B2FB4374}" destId="{05DA52E6-F43C-423C-8790-1F8412F7C0D2}" srcOrd="0" destOrd="0" presId="urn:microsoft.com/office/officeart/2018/2/layout/IconLabelList"/>
    <dgm:cxn modelId="{2C29AFB7-856F-4C29-8552-92C25E46C1F2}" type="presParOf" srcId="{F7C5AD6B-0649-4D65-96B1-3BF4B2FB4374}" destId="{98FFB4C3-3AFF-4F70-809E-52A368DF2FF6}" srcOrd="1" destOrd="0" presId="urn:microsoft.com/office/officeart/2018/2/layout/IconLabelList"/>
    <dgm:cxn modelId="{DA9AAD82-85C8-4CE5-9453-CC53DBC15D66}" type="presParOf" srcId="{F7C5AD6B-0649-4D65-96B1-3BF4B2FB4374}" destId="{6E461DAB-9C57-4D10-B0BF-8C4D1CC308A4}" srcOrd="2" destOrd="0" presId="urn:microsoft.com/office/officeart/2018/2/layout/IconLabelList"/>
    <dgm:cxn modelId="{41602465-5D07-4603-AA91-9640D0FDF1AC}" type="presParOf" srcId="{46C0C6AD-2B38-4DD0-B40F-21BD03AE9A9B}" destId="{D3B77D0C-85FB-4111-9655-56779CB9DDA1}" srcOrd="1" destOrd="0" presId="urn:microsoft.com/office/officeart/2018/2/layout/IconLabelList"/>
    <dgm:cxn modelId="{96970C33-E6DE-44DC-880B-79B8E27FC960}" type="presParOf" srcId="{46C0C6AD-2B38-4DD0-B40F-21BD03AE9A9B}" destId="{29229976-BEF3-4F99-BD3D-932E9BA1CE9B}" srcOrd="2" destOrd="0" presId="urn:microsoft.com/office/officeart/2018/2/layout/IconLabelList"/>
    <dgm:cxn modelId="{E133A613-8668-48AB-AA1B-8E397C1F87AD}" type="presParOf" srcId="{29229976-BEF3-4F99-BD3D-932E9BA1CE9B}" destId="{269A4BAD-1B8A-4A60-9261-33C4AEB0D6EC}" srcOrd="0" destOrd="0" presId="urn:microsoft.com/office/officeart/2018/2/layout/IconLabelList"/>
    <dgm:cxn modelId="{A5A1A846-D196-4A0B-BAB8-6D476EBECB42}" type="presParOf" srcId="{29229976-BEF3-4F99-BD3D-932E9BA1CE9B}" destId="{4926B55E-135D-4AA6-8F1B-EA18ADC660F4}" srcOrd="1" destOrd="0" presId="urn:microsoft.com/office/officeart/2018/2/layout/IconLabelList"/>
    <dgm:cxn modelId="{7003F47D-CA1D-4E84-B2F9-FCCDCE7F311A}" type="presParOf" srcId="{29229976-BEF3-4F99-BD3D-932E9BA1CE9B}" destId="{64803143-CB13-4499-828B-FF2C52DD3B6E}" srcOrd="2" destOrd="0" presId="urn:microsoft.com/office/officeart/2018/2/layout/IconLabelList"/>
    <dgm:cxn modelId="{19BD7003-7600-448A-B528-24CC29F93A8D}" type="presParOf" srcId="{46C0C6AD-2B38-4DD0-B40F-21BD03AE9A9B}" destId="{75912FA7-38C8-45DB-B02D-BA019D58D08C}" srcOrd="3" destOrd="0" presId="urn:microsoft.com/office/officeart/2018/2/layout/IconLabelList"/>
    <dgm:cxn modelId="{48D164AC-97FF-4DE5-8839-38DB5AE69299}" type="presParOf" srcId="{46C0C6AD-2B38-4DD0-B40F-21BD03AE9A9B}" destId="{FBE2D993-7EBC-4B17-B7E3-0705EEF5B85F}" srcOrd="4" destOrd="0" presId="urn:microsoft.com/office/officeart/2018/2/layout/IconLabelList"/>
    <dgm:cxn modelId="{C8F6808D-0D49-4DEE-93D4-C4A0752873A1}" type="presParOf" srcId="{FBE2D993-7EBC-4B17-B7E3-0705EEF5B85F}" destId="{A6D8BD61-1A10-4A26-A3E5-66E74DF636F1}" srcOrd="0" destOrd="0" presId="urn:microsoft.com/office/officeart/2018/2/layout/IconLabelList"/>
    <dgm:cxn modelId="{BE949F36-E943-4759-A02C-42F5DB95A38E}" type="presParOf" srcId="{FBE2D993-7EBC-4B17-B7E3-0705EEF5B85F}" destId="{662E7926-CFCD-4791-ACB1-001816D48A1B}" srcOrd="1" destOrd="0" presId="urn:microsoft.com/office/officeart/2018/2/layout/IconLabelList"/>
    <dgm:cxn modelId="{6AF2F629-4DD5-4D2A-9D73-46F07DF397EE}" type="presParOf" srcId="{FBE2D993-7EBC-4B17-B7E3-0705EEF5B85F}" destId="{4DBD2E70-3F60-42A1-84C0-B5609A84FE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B95FB7-E995-4220-A581-5F79A68455E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7F05F2F-6EAD-4138-8B3B-AFDF92C2DEA5}">
      <dgm:prSet custT="1"/>
      <dgm:spPr/>
      <dgm:t>
        <a:bodyPr/>
        <a:lstStyle/>
        <a:p>
          <a:r>
            <a:rPr lang="en-GB" sz="2400" dirty="0"/>
            <a:t>A list of stakeholders was put together by the Mozambique WaterAid office. </a:t>
          </a:r>
          <a:endParaRPr lang="en-US" sz="2400" dirty="0"/>
        </a:p>
      </dgm:t>
    </dgm:pt>
    <dgm:pt modelId="{F84F6CE1-E34A-4C15-A4E0-C9CE88386A5C}" type="parTrans" cxnId="{05AF2194-417B-467D-A795-E9EB14F53863}">
      <dgm:prSet/>
      <dgm:spPr/>
      <dgm:t>
        <a:bodyPr/>
        <a:lstStyle/>
        <a:p>
          <a:endParaRPr lang="en-US" sz="2400"/>
        </a:p>
      </dgm:t>
    </dgm:pt>
    <dgm:pt modelId="{0BFF085B-F52F-4D84-9613-2C5A3A04AD68}" type="sibTrans" cxnId="{05AF2194-417B-467D-A795-E9EB14F53863}">
      <dgm:prSet/>
      <dgm:spPr/>
      <dgm:t>
        <a:bodyPr/>
        <a:lstStyle/>
        <a:p>
          <a:endParaRPr lang="en-US" sz="2400"/>
        </a:p>
      </dgm:t>
    </dgm:pt>
    <dgm:pt modelId="{006CABF5-2736-4CB3-92EF-A3FD26D6BC88}">
      <dgm:prSet custT="1"/>
      <dgm:spPr/>
      <dgm:t>
        <a:bodyPr/>
        <a:lstStyle/>
        <a:p>
          <a:r>
            <a:rPr lang="en-GB" sz="2400" dirty="0"/>
            <a:t>Interviewees included officials from: the ministry of Education and Human Development; the ministry of Public Works, Housing and Water Resources; the ministry of Land and Environment; and an official from the Education for All movement. </a:t>
          </a:r>
          <a:endParaRPr lang="en-US" sz="2400" dirty="0"/>
        </a:p>
      </dgm:t>
    </dgm:pt>
    <dgm:pt modelId="{E518E842-3977-413C-AB48-F249A2331488}" type="parTrans" cxnId="{527E3755-6FF2-4750-9E88-BAB8C989B745}">
      <dgm:prSet/>
      <dgm:spPr/>
      <dgm:t>
        <a:bodyPr/>
        <a:lstStyle/>
        <a:p>
          <a:endParaRPr lang="en-US" sz="2400"/>
        </a:p>
      </dgm:t>
    </dgm:pt>
    <dgm:pt modelId="{E32C99FF-95EB-4CD9-8BF2-0FC274035564}" type="sibTrans" cxnId="{527E3755-6FF2-4750-9E88-BAB8C989B745}">
      <dgm:prSet/>
      <dgm:spPr/>
      <dgm:t>
        <a:bodyPr/>
        <a:lstStyle/>
        <a:p>
          <a:endParaRPr lang="en-US" sz="2400"/>
        </a:p>
      </dgm:t>
    </dgm:pt>
    <dgm:pt modelId="{F224DD2D-D0A8-4560-9D56-A5351C257385}">
      <dgm:prSet custT="1"/>
      <dgm:spPr/>
      <dgm:t>
        <a:bodyPr/>
        <a:lstStyle/>
        <a:p>
          <a:r>
            <a:rPr lang="en-GB" sz="2400" dirty="0"/>
            <a:t>These interviews were designed to gather perspectives from the structural point of view at the macro-level.</a:t>
          </a:r>
          <a:endParaRPr lang="en-US" sz="2400" dirty="0"/>
        </a:p>
      </dgm:t>
    </dgm:pt>
    <dgm:pt modelId="{10F79AED-9C2C-4624-96B2-98DD89E6A835}" type="parTrans" cxnId="{05AA8D6A-EDDD-447E-ADC3-8166EA07CCA0}">
      <dgm:prSet/>
      <dgm:spPr/>
      <dgm:t>
        <a:bodyPr/>
        <a:lstStyle/>
        <a:p>
          <a:endParaRPr lang="en-US" sz="2400"/>
        </a:p>
      </dgm:t>
    </dgm:pt>
    <dgm:pt modelId="{951B37A1-DE22-4D40-AFAB-59930A490750}" type="sibTrans" cxnId="{05AA8D6A-EDDD-447E-ADC3-8166EA07CCA0}">
      <dgm:prSet/>
      <dgm:spPr/>
      <dgm:t>
        <a:bodyPr/>
        <a:lstStyle/>
        <a:p>
          <a:endParaRPr lang="en-US" sz="2400"/>
        </a:p>
      </dgm:t>
    </dgm:pt>
    <dgm:pt modelId="{73AA0887-22E3-0C41-AD26-1C2726368835}" type="pres">
      <dgm:prSet presAssocID="{72B95FB7-E995-4220-A581-5F79A68455EB}" presName="vert0" presStyleCnt="0">
        <dgm:presLayoutVars>
          <dgm:dir/>
          <dgm:animOne val="branch"/>
          <dgm:animLvl val="lvl"/>
        </dgm:presLayoutVars>
      </dgm:prSet>
      <dgm:spPr/>
    </dgm:pt>
    <dgm:pt modelId="{1F6E522E-3D61-4A4C-9B8F-AAFF50C4A555}" type="pres">
      <dgm:prSet presAssocID="{87F05F2F-6EAD-4138-8B3B-AFDF92C2DEA5}" presName="thickLine" presStyleLbl="alignNode1" presStyleIdx="0" presStyleCnt="3"/>
      <dgm:spPr/>
    </dgm:pt>
    <dgm:pt modelId="{55BA4865-0CBC-B241-839E-05BC71940D71}" type="pres">
      <dgm:prSet presAssocID="{87F05F2F-6EAD-4138-8B3B-AFDF92C2DEA5}" presName="horz1" presStyleCnt="0"/>
      <dgm:spPr/>
    </dgm:pt>
    <dgm:pt modelId="{98513939-52CD-2B4C-8EB4-C093ABBC9541}" type="pres">
      <dgm:prSet presAssocID="{87F05F2F-6EAD-4138-8B3B-AFDF92C2DEA5}" presName="tx1" presStyleLbl="revTx" presStyleIdx="0" presStyleCnt="3"/>
      <dgm:spPr/>
    </dgm:pt>
    <dgm:pt modelId="{62BC0160-600A-4346-8703-877057B2E6C7}" type="pres">
      <dgm:prSet presAssocID="{87F05F2F-6EAD-4138-8B3B-AFDF92C2DEA5}" presName="vert1" presStyleCnt="0"/>
      <dgm:spPr/>
    </dgm:pt>
    <dgm:pt modelId="{2678E9CE-D445-294C-B70A-C4BDABA89EA2}" type="pres">
      <dgm:prSet presAssocID="{006CABF5-2736-4CB3-92EF-A3FD26D6BC88}" presName="thickLine" presStyleLbl="alignNode1" presStyleIdx="1" presStyleCnt="3" custLinFactNeighborX="219" custLinFactNeighborY="-16992"/>
      <dgm:spPr/>
    </dgm:pt>
    <dgm:pt modelId="{20AD7F32-896A-A248-B158-FF9589FF4438}" type="pres">
      <dgm:prSet presAssocID="{006CABF5-2736-4CB3-92EF-A3FD26D6BC88}" presName="horz1" presStyleCnt="0"/>
      <dgm:spPr/>
    </dgm:pt>
    <dgm:pt modelId="{AF5F8355-BB66-4944-9B09-CA4181BE15F1}" type="pres">
      <dgm:prSet presAssocID="{006CABF5-2736-4CB3-92EF-A3FD26D6BC88}" presName="tx1" presStyleLbl="revTx" presStyleIdx="1" presStyleCnt="3" custLinFactNeighborY="-10995"/>
      <dgm:spPr/>
    </dgm:pt>
    <dgm:pt modelId="{5F48B6D4-05B3-3348-90B5-840355D8AB04}" type="pres">
      <dgm:prSet presAssocID="{006CABF5-2736-4CB3-92EF-A3FD26D6BC88}" presName="vert1" presStyleCnt="0"/>
      <dgm:spPr/>
    </dgm:pt>
    <dgm:pt modelId="{9575D130-49DA-B84E-AF68-BF257FCFA3BE}" type="pres">
      <dgm:prSet presAssocID="{F224DD2D-D0A8-4560-9D56-A5351C257385}" presName="thickLine" presStyleLbl="alignNode1" presStyleIdx="2" presStyleCnt="3" custLinFactNeighborY="4998"/>
      <dgm:spPr/>
    </dgm:pt>
    <dgm:pt modelId="{40A5AF34-959A-8D49-AC21-B40DFF42FA04}" type="pres">
      <dgm:prSet presAssocID="{F224DD2D-D0A8-4560-9D56-A5351C257385}" presName="horz1" presStyleCnt="0"/>
      <dgm:spPr/>
    </dgm:pt>
    <dgm:pt modelId="{52DA8CEC-4D60-154F-AE25-EF089527D91D}" type="pres">
      <dgm:prSet presAssocID="{F224DD2D-D0A8-4560-9D56-A5351C257385}" presName="tx1" presStyleLbl="revTx" presStyleIdx="2" presStyleCnt="3" custLinFactNeighborY="25135"/>
      <dgm:spPr/>
    </dgm:pt>
    <dgm:pt modelId="{1D845737-03E4-C74F-A6EC-9D416C5D616D}" type="pres">
      <dgm:prSet presAssocID="{F224DD2D-D0A8-4560-9D56-A5351C257385}" presName="vert1" presStyleCnt="0"/>
      <dgm:spPr/>
    </dgm:pt>
  </dgm:ptLst>
  <dgm:cxnLst>
    <dgm:cxn modelId="{05AA8D6A-EDDD-447E-ADC3-8166EA07CCA0}" srcId="{72B95FB7-E995-4220-A581-5F79A68455EB}" destId="{F224DD2D-D0A8-4560-9D56-A5351C257385}" srcOrd="2" destOrd="0" parTransId="{10F79AED-9C2C-4624-96B2-98DD89E6A835}" sibTransId="{951B37A1-DE22-4D40-AFAB-59930A490750}"/>
    <dgm:cxn modelId="{527E3755-6FF2-4750-9E88-BAB8C989B745}" srcId="{72B95FB7-E995-4220-A581-5F79A68455EB}" destId="{006CABF5-2736-4CB3-92EF-A3FD26D6BC88}" srcOrd="1" destOrd="0" parTransId="{E518E842-3977-413C-AB48-F249A2331488}" sibTransId="{E32C99FF-95EB-4CD9-8BF2-0FC274035564}"/>
    <dgm:cxn modelId="{D29B937D-C063-6D40-B231-B156498BC6E1}" type="presOf" srcId="{006CABF5-2736-4CB3-92EF-A3FD26D6BC88}" destId="{AF5F8355-BB66-4944-9B09-CA4181BE15F1}" srcOrd="0" destOrd="0" presId="urn:microsoft.com/office/officeart/2008/layout/LinedList"/>
    <dgm:cxn modelId="{89C4B27D-E129-0449-8646-7330F3D530BB}" type="presOf" srcId="{F224DD2D-D0A8-4560-9D56-A5351C257385}" destId="{52DA8CEC-4D60-154F-AE25-EF089527D91D}" srcOrd="0" destOrd="0" presId="urn:microsoft.com/office/officeart/2008/layout/LinedList"/>
    <dgm:cxn modelId="{A2D6E992-08AF-514F-BCB3-C160F3835CC2}" type="presOf" srcId="{87F05F2F-6EAD-4138-8B3B-AFDF92C2DEA5}" destId="{98513939-52CD-2B4C-8EB4-C093ABBC9541}" srcOrd="0" destOrd="0" presId="urn:microsoft.com/office/officeart/2008/layout/LinedList"/>
    <dgm:cxn modelId="{05AF2194-417B-467D-A795-E9EB14F53863}" srcId="{72B95FB7-E995-4220-A581-5F79A68455EB}" destId="{87F05F2F-6EAD-4138-8B3B-AFDF92C2DEA5}" srcOrd="0" destOrd="0" parTransId="{F84F6CE1-E34A-4C15-A4E0-C9CE88386A5C}" sibTransId="{0BFF085B-F52F-4D84-9613-2C5A3A04AD68}"/>
    <dgm:cxn modelId="{B5435ED7-92BD-CC47-9D7F-35C1775E2E20}" type="presOf" srcId="{72B95FB7-E995-4220-A581-5F79A68455EB}" destId="{73AA0887-22E3-0C41-AD26-1C2726368835}" srcOrd="0" destOrd="0" presId="urn:microsoft.com/office/officeart/2008/layout/LinedList"/>
    <dgm:cxn modelId="{658E0FEE-9186-2F43-9674-FF86D2AE43C7}" type="presParOf" srcId="{73AA0887-22E3-0C41-AD26-1C2726368835}" destId="{1F6E522E-3D61-4A4C-9B8F-AAFF50C4A555}" srcOrd="0" destOrd="0" presId="urn:microsoft.com/office/officeart/2008/layout/LinedList"/>
    <dgm:cxn modelId="{0BB7CF1E-26AF-684E-9C91-A4F187D859EB}" type="presParOf" srcId="{73AA0887-22E3-0C41-AD26-1C2726368835}" destId="{55BA4865-0CBC-B241-839E-05BC71940D71}" srcOrd="1" destOrd="0" presId="urn:microsoft.com/office/officeart/2008/layout/LinedList"/>
    <dgm:cxn modelId="{52953EBA-D6C1-534F-BBB8-29B7C8BBA249}" type="presParOf" srcId="{55BA4865-0CBC-B241-839E-05BC71940D71}" destId="{98513939-52CD-2B4C-8EB4-C093ABBC9541}" srcOrd="0" destOrd="0" presId="urn:microsoft.com/office/officeart/2008/layout/LinedList"/>
    <dgm:cxn modelId="{2C8DF3BE-FC80-8842-86DA-D94A3F5AEE54}" type="presParOf" srcId="{55BA4865-0CBC-B241-839E-05BC71940D71}" destId="{62BC0160-600A-4346-8703-877057B2E6C7}" srcOrd="1" destOrd="0" presId="urn:microsoft.com/office/officeart/2008/layout/LinedList"/>
    <dgm:cxn modelId="{A30C4CD0-171A-5B45-A93E-15C22A62CC3E}" type="presParOf" srcId="{73AA0887-22E3-0C41-AD26-1C2726368835}" destId="{2678E9CE-D445-294C-B70A-C4BDABA89EA2}" srcOrd="2" destOrd="0" presId="urn:microsoft.com/office/officeart/2008/layout/LinedList"/>
    <dgm:cxn modelId="{4D809848-A0B0-1A45-ABE8-DA1AAF671DF9}" type="presParOf" srcId="{73AA0887-22E3-0C41-AD26-1C2726368835}" destId="{20AD7F32-896A-A248-B158-FF9589FF4438}" srcOrd="3" destOrd="0" presId="urn:microsoft.com/office/officeart/2008/layout/LinedList"/>
    <dgm:cxn modelId="{F23B7159-FE18-CF42-A4EE-F40844EC3D87}" type="presParOf" srcId="{20AD7F32-896A-A248-B158-FF9589FF4438}" destId="{AF5F8355-BB66-4944-9B09-CA4181BE15F1}" srcOrd="0" destOrd="0" presId="urn:microsoft.com/office/officeart/2008/layout/LinedList"/>
    <dgm:cxn modelId="{5B5A80E3-657D-3447-BBDD-0C8031D5E355}" type="presParOf" srcId="{20AD7F32-896A-A248-B158-FF9589FF4438}" destId="{5F48B6D4-05B3-3348-90B5-840355D8AB04}" srcOrd="1" destOrd="0" presId="urn:microsoft.com/office/officeart/2008/layout/LinedList"/>
    <dgm:cxn modelId="{63A69322-A9EE-2445-9E0E-DC4B8D9B0E59}" type="presParOf" srcId="{73AA0887-22E3-0C41-AD26-1C2726368835}" destId="{9575D130-49DA-B84E-AF68-BF257FCFA3BE}" srcOrd="4" destOrd="0" presId="urn:microsoft.com/office/officeart/2008/layout/LinedList"/>
    <dgm:cxn modelId="{AB659B43-360B-D645-A82B-724DDE5F83F4}" type="presParOf" srcId="{73AA0887-22E3-0C41-AD26-1C2726368835}" destId="{40A5AF34-959A-8D49-AC21-B40DFF42FA04}" srcOrd="5" destOrd="0" presId="urn:microsoft.com/office/officeart/2008/layout/LinedList"/>
    <dgm:cxn modelId="{6065237E-0D07-4B4C-B959-1915AAD24737}" type="presParOf" srcId="{40A5AF34-959A-8D49-AC21-B40DFF42FA04}" destId="{52DA8CEC-4D60-154F-AE25-EF089527D91D}" srcOrd="0" destOrd="0" presId="urn:microsoft.com/office/officeart/2008/layout/LinedList"/>
    <dgm:cxn modelId="{4B8E5B27-AA5A-BE44-B56F-728EA59FA0B0}" type="presParOf" srcId="{40A5AF34-959A-8D49-AC21-B40DFF42FA04}" destId="{1D845737-03E4-C74F-A6EC-9D416C5D616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7B1EC9-7DA0-4124-8344-2CA3A6AB12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E0D815A-9E0D-47BB-AC8B-2832FD74B6DA}">
      <dgm:prSet custT="1"/>
      <dgm:spPr/>
      <dgm:t>
        <a:bodyPr/>
        <a:lstStyle/>
        <a:p>
          <a:r>
            <a:rPr lang="en-GB" sz="2400" dirty="0"/>
            <a:t>The key themes of “Water, Sanitation and Hygiene”, “Schools”, “Gender”, “Climate Resilience” and “Extreme Weather” were identified. </a:t>
          </a:r>
          <a:endParaRPr lang="en-US" sz="2400" dirty="0"/>
        </a:p>
      </dgm:t>
    </dgm:pt>
    <dgm:pt modelId="{ADAFD3D1-49BA-4A65-A726-AF31BC18383D}" type="parTrans" cxnId="{84DE29C4-AF84-4969-9F46-279255684617}">
      <dgm:prSet/>
      <dgm:spPr/>
      <dgm:t>
        <a:bodyPr/>
        <a:lstStyle/>
        <a:p>
          <a:endParaRPr lang="en-US" sz="2400"/>
        </a:p>
      </dgm:t>
    </dgm:pt>
    <dgm:pt modelId="{6C80A2F7-9E27-4775-8746-060ADDD2A301}" type="sibTrans" cxnId="{84DE29C4-AF84-4969-9F46-279255684617}">
      <dgm:prSet/>
      <dgm:spPr/>
      <dgm:t>
        <a:bodyPr/>
        <a:lstStyle/>
        <a:p>
          <a:endParaRPr lang="en-US" sz="2400"/>
        </a:p>
      </dgm:t>
    </dgm:pt>
    <dgm:pt modelId="{2C7985B7-7A09-44F7-B042-B8AB2329E690}">
      <dgm:prSet custT="1"/>
      <dgm:spPr/>
      <dgm:t>
        <a:bodyPr/>
        <a:lstStyle/>
        <a:p>
          <a:r>
            <a:rPr lang="en-GB" sz="2400" dirty="0"/>
            <a:t>WASH remained the main topic and would get combined with these key themes and any subthemes that emerged from findings. </a:t>
          </a:r>
          <a:endParaRPr lang="en-US" sz="2400" dirty="0"/>
        </a:p>
      </dgm:t>
    </dgm:pt>
    <dgm:pt modelId="{26E37E87-424B-45ED-A290-63DD493D386E}" type="parTrans" cxnId="{DA503C96-99B1-499A-96D6-BFF4E15452D4}">
      <dgm:prSet/>
      <dgm:spPr/>
      <dgm:t>
        <a:bodyPr/>
        <a:lstStyle/>
        <a:p>
          <a:endParaRPr lang="en-US" sz="2400"/>
        </a:p>
      </dgm:t>
    </dgm:pt>
    <dgm:pt modelId="{79093DF2-F51C-4225-AAE4-C17A553397B3}" type="sibTrans" cxnId="{DA503C96-99B1-499A-96D6-BFF4E15452D4}">
      <dgm:prSet/>
      <dgm:spPr/>
      <dgm:t>
        <a:bodyPr/>
        <a:lstStyle/>
        <a:p>
          <a:endParaRPr lang="en-US" sz="2400"/>
        </a:p>
      </dgm:t>
    </dgm:pt>
    <dgm:pt modelId="{9D4F5DCD-35CE-4C84-B8B8-48FE3DB218BC}">
      <dgm:prSet custT="1"/>
      <dgm:spPr/>
      <dgm:t>
        <a:bodyPr/>
        <a:lstStyle/>
        <a:p>
          <a:r>
            <a:rPr lang="en-GB" sz="2400"/>
            <a:t>The MINEDH (2020) 2020-29 Strategic Educational Plan (SEP) and MINEDH (2020) 2020-22 Operational Plan (OP) were used for comparison to identify policy gaps. </a:t>
          </a:r>
          <a:endParaRPr lang="en-US" sz="2400"/>
        </a:p>
      </dgm:t>
    </dgm:pt>
    <dgm:pt modelId="{0E1425DB-B4F7-4743-A630-84A2B8F179D8}" type="parTrans" cxnId="{08DB728A-2725-4566-B4A2-C97DB471EFF9}">
      <dgm:prSet/>
      <dgm:spPr/>
      <dgm:t>
        <a:bodyPr/>
        <a:lstStyle/>
        <a:p>
          <a:endParaRPr lang="en-US" sz="2400"/>
        </a:p>
      </dgm:t>
    </dgm:pt>
    <dgm:pt modelId="{29B1D526-3D5F-4E9E-AE97-F59A45178E6A}" type="sibTrans" cxnId="{08DB728A-2725-4566-B4A2-C97DB471EFF9}">
      <dgm:prSet/>
      <dgm:spPr/>
      <dgm:t>
        <a:bodyPr/>
        <a:lstStyle/>
        <a:p>
          <a:endParaRPr lang="en-US" sz="2400"/>
        </a:p>
      </dgm:t>
    </dgm:pt>
    <dgm:pt modelId="{26530914-8BA6-1248-917D-2406D881EEBD}" type="pres">
      <dgm:prSet presAssocID="{FD7B1EC9-7DA0-4124-8344-2CA3A6AB120F}" presName="vert0" presStyleCnt="0">
        <dgm:presLayoutVars>
          <dgm:dir/>
          <dgm:animOne val="branch"/>
          <dgm:animLvl val="lvl"/>
        </dgm:presLayoutVars>
      </dgm:prSet>
      <dgm:spPr/>
    </dgm:pt>
    <dgm:pt modelId="{02BFF791-3CB7-4F4C-B92F-ADFA0651B866}" type="pres">
      <dgm:prSet presAssocID="{8E0D815A-9E0D-47BB-AC8B-2832FD74B6DA}" presName="thickLine" presStyleLbl="alignNode1" presStyleIdx="0" presStyleCnt="3"/>
      <dgm:spPr/>
    </dgm:pt>
    <dgm:pt modelId="{1BCC0222-C531-7643-B7E5-CB6C0F29412B}" type="pres">
      <dgm:prSet presAssocID="{8E0D815A-9E0D-47BB-AC8B-2832FD74B6DA}" presName="horz1" presStyleCnt="0"/>
      <dgm:spPr/>
    </dgm:pt>
    <dgm:pt modelId="{432BFBF6-EE0C-0D48-8010-4A70412CF1D2}" type="pres">
      <dgm:prSet presAssocID="{8E0D815A-9E0D-47BB-AC8B-2832FD74B6DA}" presName="tx1" presStyleLbl="revTx" presStyleIdx="0" presStyleCnt="3"/>
      <dgm:spPr/>
    </dgm:pt>
    <dgm:pt modelId="{8DF391AC-FB26-7F45-9236-8D7CB4D9B8D4}" type="pres">
      <dgm:prSet presAssocID="{8E0D815A-9E0D-47BB-AC8B-2832FD74B6DA}" presName="vert1" presStyleCnt="0"/>
      <dgm:spPr/>
    </dgm:pt>
    <dgm:pt modelId="{DEFDA66C-E582-E147-9B02-D088761163C9}" type="pres">
      <dgm:prSet presAssocID="{2C7985B7-7A09-44F7-B042-B8AB2329E690}" presName="thickLine" presStyleLbl="alignNode1" presStyleIdx="1" presStyleCnt="3"/>
      <dgm:spPr/>
    </dgm:pt>
    <dgm:pt modelId="{4A66F9F4-EAEA-8F4C-BAEE-FDC0D63A20DF}" type="pres">
      <dgm:prSet presAssocID="{2C7985B7-7A09-44F7-B042-B8AB2329E690}" presName="horz1" presStyleCnt="0"/>
      <dgm:spPr/>
    </dgm:pt>
    <dgm:pt modelId="{3BC93CDC-314E-B94C-94D3-AFE652C04605}" type="pres">
      <dgm:prSet presAssocID="{2C7985B7-7A09-44F7-B042-B8AB2329E690}" presName="tx1" presStyleLbl="revTx" presStyleIdx="1" presStyleCnt="3"/>
      <dgm:spPr/>
    </dgm:pt>
    <dgm:pt modelId="{950B979D-5452-7E4E-8038-41B6BF3E8FE7}" type="pres">
      <dgm:prSet presAssocID="{2C7985B7-7A09-44F7-B042-B8AB2329E690}" presName="vert1" presStyleCnt="0"/>
      <dgm:spPr/>
    </dgm:pt>
    <dgm:pt modelId="{550CB686-41F2-C649-BA38-2241A509C537}" type="pres">
      <dgm:prSet presAssocID="{9D4F5DCD-35CE-4C84-B8B8-48FE3DB218BC}" presName="thickLine" presStyleLbl="alignNode1" presStyleIdx="2" presStyleCnt="3"/>
      <dgm:spPr/>
    </dgm:pt>
    <dgm:pt modelId="{592DD9F0-6947-FE45-AF2E-5035CE90B570}" type="pres">
      <dgm:prSet presAssocID="{9D4F5DCD-35CE-4C84-B8B8-48FE3DB218BC}" presName="horz1" presStyleCnt="0"/>
      <dgm:spPr/>
    </dgm:pt>
    <dgm:pt modelId="{407F138E-8146-5948-9969-6B45CD2BD207}" type="pres">
      <dgm:prSet presAssocID="{9D4F5DCD-35CE-4C84-B8B8-48FE3DB218BC}" presName="tx1" presStyleLbl="revTx" presStyleIdx="2" presStyleCnt="3"/>
      <dgm:spPr/>
    </dgm:pt>
    <dgm:pt modelId="{89F25819-05FF-C142-90BC-954F8311F5BE}" type="pres">
      <dgm:prSet presAssocID="{9D4F5DCD-35CE-4C84-B8B8-48FE3DB218BC}" presName="vert1" presStyleCnt="0"/>
      <dgm:spPr/>
    </dgm:pt>
  </dgm:ptLst>
  <dgm:cxnLst>
    <dgm:cxn modelId="{C6C42125-4D62-6C42-A68D-BA4313D38749}" type="presOf" srcId="{FD7B1EC9-7DA0-4124-8344-2CA3A6AB120F}" destId="{26530914-8BA6-1248-917D-2406D881EEBD}" srcOrd="0" destOrd="0" presId="urn:microsoft.com/office/officeart/2008/layout/LinedList"/>
    <dgm:cxn modelId="{D568A26D-CD95-284F-983A-82BB945DBE89}" type="presOf" srcId="{9D4F5DCD-35CE-4C84-B8B8-48FE3DB218BC}" destId="{407F138E-8146-5948-9969-6B45CD2BD207}" srcOrd="0" destOrd="0" presId="urn:microsoft.com/office/officeart/2008/layout/LinedList"/>
    <dgm:cxn modelId="{08DB728A-2725-4566-B4A2-C97DB471EFF9}" srcId="{FD7B1EC9-7DA0-4124-8344-2CA3A6AB120F}" destId="{9D4F5DCD-35CE-4C84-B8B8-48FE3DB218BC}" srcOrd="2" destOrd="0" parTransId="{0E1425DB-B4F7-4743-A630-84A2B8F179D8}" sibTransId="{29B1D526-3D5F-4E9E-AE97-F59A45178E6A}"/>
    <dgm:cxn modelId="{DA503C96-99B1-499A-96D6-BFF4E15452D4}" srcId="{FD7B1EC9-7DA0-4124-8344-2CA3A6AB120F}" destId="{2C7985B7-7A09-44F7-B042-B8AB2329E690}" srcOrd="1" destOrd="0" parTransId="{26E37E87-424B-45ED-A290-63DD493D386E}" sibTransId="{79093DF2-F51C-4225-AAE4-C17A553397B3}"/>
    <dgm:cxn modelId="{7B6496A6-7EB2-B848-8519-F13FDD24BD28}" type="presOf" srcId="{8E0D815A-9E0D-47BB-AC8B-2832FD74B6DA}" destId="{432BFBF6-EE0C-0D48-8010-4A70412CF1D2}" srcOrd="0" destOrd="0" presId="urn:microsoft.com/office/officeart/2008/layout/LinedList"/>
    <dgm:cxn modelId="{22895EB3-59B0-2343-9AE7-753F9127BE63}" type="presOf" srcId="{2C7985B7-7A09-44F7-B042-B8AB2329E690}" destId="{3BC93CDC-314E-B94C-94D3-AFE652C04605}" srcOrd="0" destOrd="0" presId="urn:microsoft.com/office/officeart/2008/layout/LinedList"/>
    <dgm:cxn modelId="{84DE29C4-AF84-4969-9F46-279255684617}" srcId="{FD7B1EC9-7DA0-4124-8344-2CA3A6AB120F}" destId="{8E0D815A-9E0D-47BB-AC8B-2832FD74B6DA}" srcOrd="0" destOrd="0" parTransId="{ADAFD3D1-49BA-4A65-A726-AF31BC18383D}" sibTransId="{6C80A2F7-9E27-4775-8746-060ADDD2A301}"/>
    <dgm:cxn modelId="{5BAACD69-5C30-654E-ADE8-108D87F6CDF2}" type="presParOf" srcId="{26530914-8BA6-1248-917D-2406D881EEBD}" destId="{02BFF791-3CB7-4F4C-B92F-ADFA0651B866}" srcOrd="0" destOrd="0" presId="urn:microsoft.com/office/officeart/2008/layout/LinedList"/>
    <dgm:cxn modelId="{26F9F912-F7ED-E447-A336-2B7AC305239F}" type="presParOf" srcId="{26530914-8BA6-1248-917D-2406D881EEBD}" destId="{1BCC0222-C531-7643-B7E5-CB6C0F29412B}" srcOrd="1" destOrd="0" presId="urn:microsoft.com/office/officeart/2008/layout/LinedList"/>
    <dgm:cxn modelId="{34F7F974-F813-6848-B530-5EED4B4916CB}" type="presParOf" srcId="{1BCC0222-C531-7643-B7E5-CB6C0F29412B}" destId="{432BFBF6-EE0C-0D48-8010-4A70412CF1D2}" srcOrd="0" destOrd="0" presId="urn:microsoft.com/office/officeart/2008/layout/LinedList"/>
    <dgm:cxn modelId="{8BDDB33D-7BDF-BB48-84B9-83039F08CDE1}" type="presParOf" srcId="{1BCC0222-C531-7643-B7E5-CB6C0F29412B}" destId="{8DF391AC-FB26-7F45-9236-8D7CB4D9B8D4}" srcOrd="1" destOrd="0" presId="urn:microsoft.com/office/officeart/2008/layout/LinedList"/>
    <dgm:cxn modelId="{89B22F02-915B-5D48-B5D0-9B4E624DFFE4}" type="presParOf" srcId="{26530914-8BA6-1248-917D-2406D881EEBD}" destId="{DEFDA66C-E582-E147-9B02-D088761163C9}" srcOrd="2" destOrd="0" presId="urn:microsoft.com/office/officeart/2008/layout/LinedList"/>
    <dgm:cxn modelId="{DF83AA5C-8453-B24E-AC2E-02B93288948F}" type="presParOf" srcId="{26530914-8BA6-1248-917D-2406D881EEBD}" destId="{4A66F9F4-EAEA-8F4C-BAEE-FDC0D63A20DF}" srcOrd="3" destOrd="0" presId="urn:microsoft.com/office/officeart/2008/layout/LinedList"/>
    <dgm:cxn modelId="{C055E6BF-32A8-1C4E-AAB7-A4537E7585F1}" type="presParOf" srcId="{4A66F9F4-EAEA-8F4C-BAEE-FDC0D63A20DF}" destId="{3BC93CDC-314E-B94C-94D3-AFE652C04605}" srcOrd="0" destOrd="0" presId="urn:microsoft.com/office/officeart/2008/layout/LinedList"/>
    <dgm:cxn modelId="{CDEEE3FB-1837-DF4B-9E20-0F4F6C88295E}" type="presParOf" srcId="{4A66F9F4-EAEA-8F4C-BAEE-FDC0D63A20DF}" destId="{950B979D-5452-7E4E-8038-41B6BF3E8FE7}" srcOrd="1" destOrd="0" presId="urn:microsoft.com/office/officeart/2008/layout/LinedList"/>
    <dgm:cxn modelId="{1EAD8CCF-AB24-BD43-B99A-E9A032EDE474}" type="presParOf" srcId="{26530914-8BA6-1248-917D-2406D881EEBD}" destId="{550CB686-41F2-C649-BA38-2241A509C537}" srcOrd="4" destOrd="0" presId="urn:microsoft.com/office/officeart/2008/layout/LinedList"/>
    <dgm:cxn modelId="{9BA75C61-2EE7-F74A-9F4A-C50F5A94CEC3}" type="presParOf" srcId="{26530914-8BA6-1248-917D-2406D881EEBD}" destId="{592DD9F0-6947-FE45-AF2E-5035CE90B570}" srcOrd="5" destOrd="0" presId="urn:microsoft.com/office/officeart/2008/layout/LinedList"/>
    <dgm:cxn modelId="{4E3A3663-E257-2F45-9A57-D0EFEF1AC292}" type="presParOf" srcId="{592DD9F0-6947-FE45-AF2E-5035CE90B570}" destId="{407F138E-8146-5948-9969-6B45CD2BD207}" srcOrd="0" destOrd="0" presId="urn:microsoft.com/office/officeart/2008/layout/LinedList"/>
    <dgm:cxn modelId="{3CC376C3-C64E-2647-9CDC-05B442E365A9}" type="presParOf" srcId="{592DD9F0-6947-FE45-AF2E-5035CE90B570}" destId="{89F25819-05FF-C142-90BC-954F8311F5B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4074D7-3F3D-48D5-B9DB-ADC3B0FEF6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770347A-9884-4E0F-B5E4-FF422966D50F}">
      <dgm:prSet/>
      <dgm:spPr/>
      <dgm:t>
        <a:bodyPr/>
        <a:lstStyle/>
        <a:p>
          <a:pPr>
            <a:lnSpc>
              <a:spcPct val="100000"/>
            </a:lnSpc>
          </a:pPr>
          <a:r>
            <a:rPr lang="en-GB" dirty="0"/>
            <a:t>Although 50 teachers were invited to partake in the survey, only 15 could do so.</a:t>
          </a:r>
          <a:endParaRPr lang="en-US" dirty="0"/>
        </a:p>
      </dgm:t>
    </dgm:pt>
    <dgm:pt modelId="{A21770E2-A344-4467-83BE-F4B091AC676F}" type="parTrans" cxnId="{86773D0A-1937-40A7-A266-7BCEB4CFBEFB}">
      <dgm:prSet/>
      <dgm:spPr/>
      <dgm:t>
        <a:bodyPr/>
        <a:lstStyle/>
        <a:p>
          <a:endParaRPr lang="en-US"/>
        </a:p>
      </dgm:t>
    </dgm:pt>
    <dgm:pt modelId="{1597EB0D-ED4B-492C-9F56-7F459D8B0AE5}" type="sibTrans" cxnId="{86773D0A-1937-40A7-A266-7BCEB4CFBEFB}">
      <dgm:prSet/>
      <dgm:spPr/>
      <dgm:t>
        <a:bodyPr/>
        <a:lstStyle/>
        <a:p>
          <a:endParaRPr lang="en-US"/>
        </a:p>
      </dgm:t>
    </dgm:pt>
    <dgm:pt modelId="{A375E792-849E-4C39-BC70-1222C1F377CB}">
      <dgm:prSet/>
      <dgm:spPr/>
      <dgm:t>
        <a:bodyPr/>
        <a:lstStyle/>
        <a:p>
          <a:pPr>
            <a:lnSpc>
              <a:spcPct val="100000"/>
            </a:lnSpc>
          </a:pPr>
          <a:r>
            <a:rPr lang="en-GB"/>
            <a:t>Unclear whether my understanding/interpretation of governmental documents was accurate due to the use of “Google Translate”.</a:t>
          </a:r>
          <a:endParaRPr lang="en-US"/>
        </a:p>
      </dgm:t>
    </dgm:pt>
    <dgm:pt modelId="{E5DC99F4-1E92-4BAF-98EC-0B924BFC1273}" type="parTrans" cxnId="{E9D2A6D4-861B-4D29-8935-13B346983467}">
      <dgm:prSet/>
      <dgm:spPr/>
      <dgm:t>
        <a:bodyPr/>
        <a:lstStyle/>
        <a:p>
          <a:endParaRPr lang="en-US"/>
        </a:p>
      </dgm:t>
    </dgm:pt>
    <dgm:pt modelId="{79E1ECCE-567C-46AC-BAE3-FC2D537FD681}" type="sibTrans" cxnId="{E9D2A6D4-861B-4D29-8935-13B346983467}">
      <dgm:prSet/>
      <dgm:spPr/>
      <dgm:t>
        <a:bodyPr/>
        <a:lstStyle/>
        <a:p>
          <a:endParaRPr lang="en-US"/>
        </a:p>
      </dgm:t>
    </dgm:pt>
    <dgm:pt modelId="{0C654165-EF13-4B23-BA07-61B2F3BC57D4}">
      <dgm:prSet/>
      <dgm:spPr/>
      <dgm:t>
        <a:bodyPr/>
        <a:lstStyle/>
        <a:p>
          <a:pPr>
            <a:lnSpc>
              <a:spcPct val="100000"/>
            </a:lnSpc>
          </a:pPr>
          <a:r>
            <a:rPr lang="en-GB"/>
            <a:t>60% were primary school teachers and 40% were secondary school teachers; 80% of the respondents were from rurally located schools whilst only 20% were from urban schools. </a:t>
          </a:r>
          <a:endParaRPr lang="en-US"/>
        </a:p>
      </dgm:t>
    </dgm:pt>
    <dgm:pt modelId="{FBFC51E2-3485-4003-9282-C0B8633ED43D}" type="parTrans" cxnId="{2D11607D-C80A-470F-B102-C639F5D90F64}">
      <dgm:prSet/>
      <dgm:spPr/>
      <dgm:t>
        <a:bodyPr/>
        <a:lstStyle/>
        <a:p>
          <a:endParaRPr lang="en-US"/>
        </a:p>
      </dgm:t>
    </dgm:pt>
    <dgm:pt modelId="{81700A56-DD78-4BCB-8E18-CB8DB29F37A6}" type="sibTrans" cxnId="{2D11607D-C80A-470F-B102-C639F5D90F64}">
      <dgm:prSet/>
      <dgm:spPr/>
      <dgm:t>
        <a:bodyPr/>
        <a:lstStyle/>
        <a:p>
          <a:endParaRPr lang="en-US"/>
        </a:p>
      </dgm:t>
    </dgm:pt>
    <dgm:pt modelId="{DAE1120E-5562-45E4-A0A3-89C43EB03D29}" type="pres">
      <dgm:prSet presAssocID="{E84074D7-3F3D-48D5-B9DB-ADC3B0FEF6D2}" presName="root" presStyleCnt="0">
        <dgm:presLayoutVars>
          <dgm:dir/>
          <dgm:resizeHandles val="exact"/>
        </dgm:presLayoutVars>
      </dgm:prSet>
      <dgm:spPr/>
    </dgm:pt>
    <dgm:pt modelId="{3EFDA28F-0E1F-4D2A-A16A-5411828A4037}" type="pres">
      <dgm:prSet presAssocID="{1770347A-9884-4E0F-B5E4-FF422966D50F}" presName="compNode" presStyleCnt="0"/>
      <dgm:spPr/>
    </dgm:pt>
    <dgm:pt modelId="{6B0BF558-638D-4EE5-8DB8-73D7A1EAC3D2}" type="pres">
      <dgm:prSet presAssocID="{1770347A-9884-4E0F-B5E4-FF422966D50F}" presName="bgRect" presStyleLbl="bgShp" presStyleIdx="0" presStyleCnt="3"/>
      <dgm:spPr/>
    </dgm:pt>
    <dgm:pt modelId="{0D81EB14-CA16-4D3D-88BB-D9D7CD03175C}" type="pres">
      <dgm:prSet presAssocID="{1770347A-9884-4E0F-B5E4-FF422966D5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870B6D7F-84A5-4536-B1A8-39F64C8C34A6}" type="pres">
      <dgm:prSet presAssocID="{1770347A-9884-4E0F-B5E4-FF422966D50F}" presName="spaceRect" presStyleCnt="0"/>
      <dgm:spPr/>
    </dgm:pt>
    <dgm:pt modelId="{A7E50C78-2E3F-41C3-A0FA-C8BB99B2D2D3}" type="pres">
      <dgm:prSet presAssocID="{1770347A-9884-4E0F-B5E4-FF422966D50F}" presName="parTx" presStyleLbl="revTx" presStyleIdx="0" presStyleCnt="3">
        <dgm:presLayoutVars>
          <dgm:chMax val="0"/>
          <dgm:chPref val="0"/>
        </dgm:presLayoutVars>
      </dgm:prSet>
      <dgm:spPr/>
    </dgm:pt>
    <dgm:pt modelId="{87130CCA-C787-43A2-ADA6-7581B4E441F9}" type="pres">
      <dgm:prSet presAssocID="{1597EB0D-ED4B-492C-9F56-7F459D8B0AE5}" presName="sibTrans" presStyleCnt="0"/>
      <dgm:spPr/>
    </dgm:pt>
    <dgm:pt modelId="{8E614B4E-340C-4307-A41B-FAB9430A2A21}" type="pres">
      <dgm:prSet presAssocID="{A375E792-849E-4C39-BC70-1222C1F377CB}" presName="compNode" presStyleCnt="0"/>
      <dgm:spPr/>
    </dgm:pt>
    <dgm:pt modelId="{1765C2A0-8A2F-45E5-A123-3168D7BC10CF}" type="pres">
      <dgm:prSet presAssocID="{A375E792-849E-4C39-BC70-1222C1F377CB}" presName="bgRect" presStyleLbl="bgShp" presStyleIdx="1" presStyleCnt="3"/>
      <dgm:spPr/>
    </dgm:pt>
    <dgm:pt modelId="{538AB302-25F9-40F8-A240-B7E466B88AB4}" type="pres">
      <dgm:prSet presAssocID="{A375E792-849E-4C39-BC70-1222C1F377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4943976-1C2F-4067-9722-7634F3F7A1F1}" type="pres">
      <dgm:prSet presAssocID="{A375E792-849E-4C39-BC70-1222C1F377CB}" presName="spaceRect" presStyleCnt="0"/>
      <dgm:spPr/>
    </dgm:pt>
    <dgm:pt modelId="{5196AD4C-7599-482B-9803-DCD44E4E0A19}" type="pres">
      <dgm:prSet presAssocID="{A375E792-849E-4C39-BC70-1222C1F377CB}" presName="parTx" presStyleLbl="revTx" presStyleIdx="1" presStyleCnt="3">
        <dgm:presLayoutVars>
          <dgm:chMax val="0"/>
          <dgm:chPref val="0"/>
        </dgm:presLayoutVars>
      </dgm:prSet>
      <dgm:spPr/>
    </dgm:pt>
    <dgm:pt modelId="{6C886DC0-3BCF-49CD-8812-5FF7B38285E6}" type="pres">
      <dgm:prSet presAssocID="{79E1ECCE-567C-46AC-BAE3-FC2D537FD681}" presName="sibTrans" presStyleCnt="0"/>
      <dgm:spPr/>
    </dgm:pt>
    <dgm:pt modelId="{431E38E8-E46E-4B91-89F5-2CB784AF0A20}" type="pres">
      <dgm:prSet presAssocID="{0C654165-EF13-4B23-BA07-61B2F3BC57D4}" presName="compNode" presStyleCnt="0"/>
      <dgm:spPr/>
    </dgm:pt>
    <dgm:pt modelId="{52B4DB23-D9B6-4B0A-90C1-F5119B02D280}" type="pres">
      <dgm:prSet presAssocID="{0C654165-EF13-4B23-BA07-61B2F3BC57D4}" presName="bgRect" presStyleLbl="bgShp" presStyleIdx="2" presStyleCnt="3"/>
      <dgm:spPr/>
    </dgm:pt>
    <dgm:pt modelId="{6DA31499-0BB3-420F-AFE1-40AD051FDA7B}" type="pres">
      <dgm:prSet presAssocID="{0C654165-EF13-4B23-BA07-61B2F3BC57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520263B3-45A4-44FC-B67F-B5D5C45CDB65}" type="pres">
      <dgm:prSet presAssocID="{0C654165-EF13-4B23-BA07-61B2F3BC57D4}" presName="spaceRect" presStyleCnt="0"/>
      <dgm:spPr/>
    </dgm:pt>
    <dgm:pt modelId="{5E7A487C-DB4F-4009-A1A8-B4F7816D34A0}" type="pres">
      <dgm:prSet presAssocID="{0C654165-EF13-4B23-BA07-61B2F3BC57D4}" presName="parTx" presStyleLbl="revTx" presStyleIdx="2" presStyleCnt="3">
        <dgm:presLayoutVars>
          <dgm:chMax val="0"/>
          <dgm:chPref val="0"/>
        </dgm:presLayoutVars>
      </dgm:prSet>
      <dgm:spPr/>
    </dgm:pt>
  </dgm:ptLst>
  <dgm:cxnLst>
    <dgm:cxn modelId="{2705BD05-8D31-4F8C-B26E-A25690C49625}" type="presOf" srcId="{0C654165-EF13-4B23-BA07-61B2F3BC57D4}" destId="{5E7A487C-DB4F-4009-A1A8-B4F7816D34A0}" srcOrd="0" destOrd="0" presId="urn:microsoft.com/office/officeart/2018/2/layout/IconVerticalSolidList"/>
    <dgm:cxn modelId="{86773D0A-1937-40A7-A266-7BCEB4CFBEFB}" srcId="{E84074D7-3F3D-48D5-B9DB-ADC3B0FEF6D2}" destId="{1770347A-9884-4E0F-B5E4-FF422966D50F}" srcOrd="0" destOrd="0" parTransId="{A21770E2-A344-4467-83BE-F4B091AC676F}" sibTransId="{1597EB0D-ED4B-492C-9F56-7F459D8B0AE5}"/>
    <dgm:cxn modelId="{AF4D8D54-1A4D-4112-8527-D2FBB96FBC1A}" type="presOf" srcId="{A375E792-849E-4C39-BC70-1222C1F377CB}" destId="{5196AD4C-7599-482B-9803-DCD44E4E0A19}" srcOrd="0" destOrd="0" presId="urn:microsoft.com/office/officeart/2018/2/layout/IconVerticalSolidList"/>
    <dgm:cxn modelId="{2D11607D-C80A-470F-B102-C639F5D90F64}" srcId="{E84074D7-3F3D-48D5-B9DB-ADC3B0FEF6D2}" destId="{0C654165-EF13-4B23-BA07-61B2F3BC57D4}" srcOrd="2" destOrd="0" parTransId="{FBFC51E2-3485-4003-9282-C0B8633ED43D}" sibTransId="{81700A56-DD78-4BCB-8E18-CB8DB29F37A6}"/>
    <dgm:cxn modelId="{299C8488-7D16-419D-8DD4-C9BC291E57FE}" type="presOf" srcId="{1770347A-9884-4E0F-B5E4-FF422966D50F}" destId="{A7E50C78-2E3F-41C3-A0FA-C8BB99B2D2D3}" srcOrd="0" destOrd="0" presId="urn:microsoft.com/office/officeart/2018/2/layout/IconVerticalSolidList"/>
    <dgm:cxn modelId="{FA8F46B2-C975-4B11-A97E-6C519BEBCC48}" type="presOf" srcId="{E84074D7-3F3D-48D5-B9DB-ADC3B0FEF6D2}" destId="{DAE1120E-5562-45E4-A0A3-89C43EB03D29}" srcOrd="0" destOrd="0" presId="urn:microsoft.com/office/officeart/2018/2/layout/IconVerticalSolidList"/>
    <dgm:cxn modelId="{E9D2A6D4-861B-4D29-8935-13B346983467}" srcId="{E84074D7-3F3D-48D5-B9DB-ADC3B0FEF6D2}" destId="{A375E792-849E-4C39-BC70-1222C1F377CB}" srcOrd="1" destOrd="0" parTransId="{E5DC99F4-1E92-4BAF-98EC-0B924BFC1273}" sibTransId="{79E1ECCE-567C-46AC-BAE3-FC2D537FD681}"/>
    <dgm:cxn modelId="{9C5D83F9-F3CD-4F82-A01C-4B69F6EFD9AF}" type="presParOf" srcId="{DAE1120E-5562-45E4-A0A3-89C43EB03D29}" destId="{3EFDA28F-0E1F-4D2A-A16A-5411828A4037}" srcOrd="0" destOrd="0" presId="urn:microsoft.com/office/officeart/2018/2/layout/IconVerticalSolidList"/>
    <dgm:cxn modelId="{3D53295E-4876-4AB4-B165-10797480543F}" type="presParOf" srcId="{3EFDA28F-0E1F-4D2A-A16A-5411828A4037}" destId="{6B0BF558-638D-4EE5-8DB8-73D7A1EAC3D2}" srcOrd="0" destOrd="0" presId="urn:microsoft.com/office/officeart/2018/2/layout/IconVerticalSolidList"/>
    <dgm:cxn modelId="{06F2FBFA-35EC-46A0-93CF-959EE0F83BCD}" type="presParOf" srcId="{3EFDA28F-0E1F-4D2A-A16A-5411828A4037}" destId="{0D81EB14-CA16-4D3D-88BB-D9D7CD03175C}" srcOrd="1" destOrd="0" presId="urn:microsoft.com/office/officeart/2018/2/layout/IconVerticalSolidList"/>
    <dgm:cxn modelId="{E9DDC9B1-0BC4-4BBD-932C-4593AF560A64}" type="presParOf" srcId="{3EFDA28F-0E1F-4D2A-A16A-5411828A4037}" destId="{870B6D7F-84A5-4536-B1A8-39F64C8C34A6}" srcOrd="2" destOrd="0" presId="urn:microsoft.com/office/officeart/2018/2/layout/IconVerticalSolidList"/>
    <dgm:cxn modelId="{F8EDAFCF-871B-467A-B1A2-5E295F90F940}" type="presParOf" srcId="{3EFDA28F-0E1F-4D2A-A16A-5411828A4037}" destId="{A7E50C78-2E3F-41C3-A0FA-C8BB99B2D2D3}" srcOrd="3" destOrd="0" presId="urn:microsoft.com/office/officeart/2018/2/layout/IconVerticalSolidList"/>
    <dgm:cxn modelId="{E0CBA611-9DCB-4B58-80B3-C110E457C457}" type="presParOf" srcId="{DAE1120E-5562-45E4-A0A3-89C43EB03D29}" destId="{87130CCA-C787-43A2-ADA6-7581B4E441F9}" srcOrd="1" destOrd="0" presId="urn:microsoft.com/office/officeart/2018/2/layout/IconVerticalSolidList"/>
    <dgm:cxn modelId="{3F93F256-A374-4FDF-B05D-0A74115791B0}" type="presParOf" srcId="{DAE1120E-5562-45E4-A0A3-89C43EB03D29}" destId="{8E614B4E-340C-4307-A41B-FAB9430A2A21}" srcOrd="2" destOrd="0" presId="urn:microsoft.com/office/officeart/2018/2/layout/IconVerticalSolidList"/>
    <dgm:cxn modelId="{EA38C752-DB24-486E-AB59-E268E7EE11CE}" type="presParOf" srcId="{8E614B4E-340C-4307-A41B-FAB9430A2A21}" destId="{1765C2A0-8A2F-45E5-A123-3168D7BC10CF}" srcOrd="0" destOrd="0" presId="urn:microsoft.com/office/officeart/2018/2/layout/IconVerticalSolidList"/>
    <dgm:cxn modelId="{20BAEBCF-D4DA-4221-B551-5E207E30014E}" type="presParOf" srcId="{8E614B4E-340C-4307-A41B-FAB9430A2A21}" destId="{538AB302-25F9-40F8-A240-B7E466B88AB4}" srcOrd="1" destOrd="0" presId="urn:microsoft.com/office/officeart/2018/2/layout/IconVerticalSolidList"/>
    <dgm:cxn modelId="{868DE454-0B89-4612-8952-78A2FF4591D8}" type="presParOf" srcId="{8E614B4E-340C-4307-A41B-FAB9430A2A21}" destId="{84943976-1C2F-4067-9722-7634F3F7A1F1}" srcOrd="2" destOrd="0" presId="urn:microsoft.com/office/officeart/2018/2/layout/IconVerticalSolidList"/>
    <dgm:cxn modelId="{09EDCDE1-093F-483B-A92D-279368908DC2}" type="presParOf" srcId="{8E614B4E-340C-4307-A41B-FAB9430A2A21}" destId="{5196AD4C-7599-482B-9803-DCD44E4E0A19}" srcOrd="3" destOrd="0" presId="urn:microsoft.com/office/officeart/2018/2/layout/IconVerticalSolidList"/>
    <dgm:cxn modelId="{7EA87554-6DD3-4C13-903D-476C8AB78AFB}" type="presParOf" srcId="{DAE1120E-5562-45E4-A0A3-89C43EB03D29}" destId="{6C886DC0-3BCF-49CD-8812-5FF7B38285E6}" srcOrd="3" destOrd="0" presId="urn:microsoft.com/office/officeart/2018/2/layout/IconVerticalSolidList"/>
    <dgm:cxn modelId="{0AC7C322-7722-49B7-B862-73EBAC900013}" type="presParOf" srcId="{DAE1120E-5562-45E4-A0A3-89C43EB03D29}" destId="{431E38E8-E46E-4B91-89F5-2CB784AF0A20}" srcOrd="4" destOrd="0" presId="urn:microsoft.com/office/officeart/2018/2/layout/IconVerticalSolidList"/>
    <dgm:cxn modelId="{2A7CBEF6-3D9D-4B6F-8EDC-F645F17AA41D}" type="presParOf" srcId="{431E38E8-E46E-4B91-89F5-2CB784AF0A20}" destId="{52B4DB23-D9B6-4B0A-90C1-F5119B02D280}" srcOrd="0" destOrd="0" presId="urn:microsoft.com/office/officeart/2018/2/layout/IconVerticalSolidList"/>
    <dgm:cxn modelId="{4E4FB94F-6DC6-4338-B421-D993CF4F40CC}" type="presParOf" srcId="{431E38E8-E46E-4B91-89F5-2CB784AF0A20}" destId="{6DA31499-0BB3-420F-AFE1-40AD051FDA7B}" srcOrd="1" destOrd="0" presId="urn:microsoft.com/office/officeart/2018/2/layout/IconVerticalSolidList"/>
    <dgm:cxn modelId="{28A10F31-11B9-46FA-A1CF-13265F50CB57}" type="presParOf" srcId="{431E38E8-E46E-4B91-89F5-2CB784AF0A20}" destId="{520263B3-45A4-44FC-B67F-B5D5C45CDB65}" srcOrd="2" destOrd="0" presId="urn:microsoft.com/office/officeart/2018/2/layout/IconVerticalSolidList"/>
    <dgm:cxn modelId="{D2A088B8-471B-4168-8A50-6B158E5843BB}" type="presParOf" srcId="{431E38E8-E46E-4B91-89F5-2CB784AF0A20}" destId="{5E7A487C-DB4F-4009-A1A8-B4F7816D34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03C11-8E3A-4D44-8F0E-022948FA46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C468B6-5931-4D35-ADCC-E70060DFB0D1}">
      <dgm:prSet/>
      <dgm:spPr/>
      <dgm:t>
        <a:bodyPr/>
        <a:lstStyle/>
        <a:p>
          <a:r>
            <a:rPr lang="en-GB" b="1"/>
            <a:t>Community hygiene needs must be dealt with separately to avoid sharing a scarce resource, for the safety and dignity of students, staff, and community members. </a:t>
          </a:r>
          <a:endParaRPr lang="en-US"/>
        </a:p>
      </dgm:t>
    </dgm:pt>
    <dgm:pt modelId="{32C17519-D209-4526-A807-9814417B91F8}" type="parTrans" cxnId="{64EEAB51-7C98-4F8D-8C51-C1C17ADDF1FB}">
      <dgm:prSet/>
      <dgm:spPr/>
      <dgm:t>
        <a:bodyPr/>
        <a:lstStyle/>
        <a:p>
          <a:endParaRPr lang="en-US"/>
        </a:p>
      </dgm:t>
    </dgm:pt>
    <dgm:pt modelId="{1EB4ADA8-B5B5-4FF0-A9ED-9BA991EE8F91}" type="sibTrans" cxnId="{64EEAB51-7C98-4F8D-8C51-C1C17ADDF1FB}">
      <dgm:prSet/>
      <dgm:spPr/>
      <dgm:t>
        <a:bodyPr/>
        <a:lstStyle/>
        <a:p>
          <a:endParaRPr lang="en-US"/>
        </a:p>
      </dgm:t>
    </dgm:pt>
    <dgm:pt modelId="{2808FC7D-4346-4FF7-BA85-C43F3EF82A6A}">
      <dgm:prSet/>
      <dgm:spPr/>
      <dgm:t>
        <a:bodyPr/>
        <a:lstStyle/>
        <a:p>
          <a:r>
            <a:rPr lang="en-GB" b="1"/>
            <a:t>Efforts that combat taboos that prevent girls from attending school need to steer away from the female focus and actively involve boys and men. </a:t>
          </a:r>
          <a:endParaRPr lang="en-US"/>
        </a:p>
      </dgm:t>
    </dgm:pt>
    <dgm:pt modelId="{536AC32C-E99D-4DDF-A48E-820F6AD88CF9}" type="parTrans" cxnId="{D87D1936-0FA8-4A07-960F-A296B2B090E0}">
      <dgm:prSet/>
      <dgm:spPr/>
      <dgm:t>
        <a:bodyPr/>
        <a:lstStyle/>
        <a:p>
          <a:endParaRPr lang="en-US"/>
        </a:p>
      </dgm:t>
    </dgm:pt>
    <dgm:pt modelId="{9AAB0332-49EA-4776-989E-410EA6FBB07D}" type="sibTrans" cxnId="{D87D1936-0FA8-4A07-960F-A296B2B090E0}">
      <dgm:prSet/>
      <dgm:spPr/>
      <dgm:t>
        <a:bodyPr/>
        <a:lstStyle/>
        <a:p>
          <a:endParaRPr lang="en-US"/>
        </a:p>
      </dgm:t>
    </dgm:pt>
    <dgm:pt modelId="{CE4AE126-1569-4BCE-928C-D7AD4E3996DF}">
      <dgm:prSet/>
      <dgm:spPr/>
      <dgm:t>
        <a:bodyPr/>
        <a:lstStyle/>
        <a:p>
          <a:r>
            <a:rPr lang="en-GB" b="1"/>
            <a:t>MHM education needs to be compulsory and include boys, potentially via health clubs. </a:t>
          </a:r>
          <a:endParaRPr lang="en-US"/>
        </a:p>
      </dgm:t>
    </dgm:pt>
    <dgm:pt modelId="{7C8591E8-3D98-43DC-AAB9-C2359C7C347E}" type="parTrans" cxnId="{1182519D-55D6-476F-940C-FF7794734581}">
      <dgm:prSet/>
      <dgm:spPr/>
      <dgm:t>
        <a:bodyPr/>
        <a:lstStyle/>
        <a:p>
          <a:endParaRPr lang="en-US"/>
        </a:p>
      </dgm:t>
    </dgm:pt>
    <dgm:pt modelId="{F33B355D-FA1B-4178-8A54-E320AB2AE8C0}" type="sibTrans" cxnId="{1182519D-55D6-476F-940C-FF7794734581}">
      <dgm:prSet/>
      <dgm:spPr/>
      <dgm:t>
        <a:bodyPr/>
        <a:lstStyle/>
        <a:p>
          <a:endParaRPr lang="en-US"/>
        </a:p>
      </dgm:t>
    </dgm:pt>
    <dgm:pt modelId="{938CD501-EF09-464A-9939-872BABADE127}" type="pres">
      <dgm:prSet presAssocID="{DBB03C11-8E3A-4D44-8F0E-022948FA46A7}" presName="linear" presStyleCnt="0">
        <dgm:presLayoutVars>
          <dgm:animLvl val="lvl"/>
          <dgm:resizeHandles val="exact"/>
        </dgm:presLayoutVars>
      </dgm:prSet>
      <dgm:spPr/>
    </dgm:pt>
    <dgm:pt modelId="{43AFBB13-D935-6E48-86FE-86858C1A3E74}" type="pres">
      <dgm:prSet presAssocID="{32C468B6-5931-4D35-ADCC-E70060DFB0D1}" presName="parentText" presStyleLbl="node1" presStyleIdx="0" presStyleCnt="3">
        <dgm:presLayoutVars>
          <dgm:chMax val="0"/>
          <dgm:bulletEnabled val="1"/>
        </dgm:presLayoutVars>
      </dgm:prSet>
      <dgm:spPr/>
    </dgm:pt>
    <dgm:pt modelId="{B86D5500-4C5A-5A4A-A597-4E148C975CE7}" type="pres">
      <dgm:prSet presAssocID="{1EB4ADA8-B5B5-4FF0-A9ED-9BA991EE8F91}" presName="spacer" presStyleCnt="0"/>
      <dgm:spPr/>
    </dgm:pt>
    <dgm:pt modelId="{408BE5F3-69A6-4A4C-AD69-5432B5611EE4}" type="pres">
      <dgm:prSet presAssocID="{2808FC7D-4346-4FF7-BA85-C43F3EF82A6A}" presName="parentText" presStyleLbl="node1" presStyleIdx="1" presStyleCnt="3">
        <dgm:presLayoutVars>
          <dgm:chMax val="0"/>
          <dgm:bulletEnabled val="1"/>
        </dgm:presLayoutVars>
      </dgm:prSet>
      <dgm:spPr/>
    </dgm:pt>
    <dgm:pt modelId="{A51E1C20-0B26-244F-A89D-3A889CEB86E9}" type="pres">
      <dgm:prSet presAssocID="{9AAB0332-49EA-4776-989E-410EA6FBB07D}" presName="spacer" presStyleCnt="0"/>
      <dgm:spPr/>
    </dgm:pt>
    <dgm:pt modelId="{0B0C5988-E0D8-2E46-A409-9B02E84FC574}" type="pres">
      <dgm:prSet presAssocID="{CE4AE126-1569-4BCE-928C-D7AD4E3996DF}" presName="parentText" presStyleLbl="node1" presStyleIdx="2" presStyleCnt="3">
        <dgm:presLayoutVars>
          <dgm:chMax val="0"/>
          <dgm:bulletEnabled val="1"/>
        </dgm:presLayoutVars>
      </dgm:prSet>
      <dgm:spPr/>
    </dgm:pt>
  </dgm:ptLst>
  <dgm:cxnLst>
    <dgm:cxn modelId="{E58DA213-A0F9-D941-990D-E94219C0D4E3}" type="presOf" srcId="{2808FC7D-4346-4FF7-BA85-C43F3EF82A6A}" destId="{408BE5F3-69A6-4A4C-AD69-5432B5611EE4}" srcOrd="0" destOrd="0" presId="urn:microsoft.com/office/officeart/2005/8/layout/vList2"/>
    <dgm:cxn modelId="{D87D1936-0FA8-4A07-960F-A296B2B090E0}" srcId="{DBB03C11-8E3A-4D44-8F0E-022948FA46A7}" destId="{2808FC7D-4346-4FF7-BA85-C43F3EF82A6A}" srcOrd="1" destOrd="0" parTransId="{536AC32C-E99D-4DDF-A48E-820F6AD88CF9}" sibTransId="{9AAB0332-49EA-4776-989E-410EA6FBB07D}"/>
    <dgm:cxn modelId="{64EEAB51-7C98-4F8D-8C51-C1C17ADDF1FB}" srcId="{DBB03C11-8E3A-4D44-8F0E-022948FA46A7}" destId="{32C468B6-5931-4D35-ADCC-E70060DFB0D1}" srcOrd="0" destOrd="0" parTransId="{32C17519-D209-4526-A807-9814417B91F8}" sibTransId="{1EB4ADA8-B5B5-4FF0-A9ED-9BA991EE8F91}"/>
    <dgm:cxn modelId="{569CB38F-20DA-FF48-AEA1-B263689EAE6B}" type="presOf" srcId="{DBB03C11-8E3A-4D44-8F0E-022948FA46A7}" destId="{938CD501-EF09-464A-9939-872BABADE127}" srcOrd="0" destOrd="0" presId="urn:microsoft.com/office/officeart/2005/8/layout/vList2"/>
    <dgm:cxn modelId="{1EC0529B-D355-364E-B728-6D14FBAC57EB}" type="presOf" srcId="{32C468B6-5931-4D35-ADCC-E70060DFB0D1}" destId="{43AFBB13-D935-6E48-86FE-86858C1A3E74}" srcOrd="0" destOrd="0" presId="urn:microsoft.com/office/officeart/2005/8/layout/vList2"/>
    <dgm:cxn modelId="{1182519D-55D6-476F-940C-FF7794734581}" srcId="{DBB03C11-8E3A-4D44-8F0E-022948FA46A7}" destId="{CE4AE126-1569-4BCE-928C-D7AD4E3996DF}" srcOrd="2" destOrd="0" parTransId="{7C8591E8-3D98-43DC-AAB9-C2359C7C347E}" sibTransId="{F33B355D-FA1B-4178-8A54-E320AB2AE8C0}"/>
    <dgm:cxn modelId="{2AB9CAF4-657D-E243-AAA9-90B511CA9E69}" type="presOf" srcId="{CE4AE126-1569-4BCE-928C-D7AD4E3996DF}" destId="{0B0C5988-E0D8-2E46-A409-9B02E84FC574}" srcOrd="0" destOrd="0" presId="urn:microsoft.com/office/officeart/2005/8/layout/vList2"/>
    <dgm:cxn modelId="{A9F1D59C-33C3-4B40-A5EF-8558A6A7DC0E}" type="presParOf" srcId="{938CD501-EF09-464A-9939-872BABADE127}" destId="{43AFBB13-D935-6E48-86FE-86858C1A3E74}" srcOrd="0" destOrd="0" presId="urn:microsoft.com/office/officeart/2005/8/layout/vList2"/>
    <dgm:cxn modelId="{E09FE04D-FF48-714C-9C1E-756AC2B06DE5}" type="presParOf" srcId="{938CD501-EF09-464A-9939-872BABADE127}" destId="{B86D5500-4C5A-5A4A-A597-4E148C975CE7}" srcOrd="1" destOrd="0" presId="urn:microsoft.com/office/officeart/2005/8/layout/vList2"/>
    <dgm:cxn modelId="{B27D8E9E-4688-C047-A207-215FBCD24B3A}" type="presParOf" srcId="{938CD501-EF09-464A-9939-872BABADE127}" destId="{408BE5F3-69A6-4A4C-AD69-5432B5611EE4}" srcOrd="2" destOrd="0" presId="urn:microsoft.com/office/officeart/2005/8/layout/vList2"/>
    <dgm:cxn modelId="{07C6D687-4C22-134A-ADB1-A41EFA790189}" type="presParOf" srcId="{938CD501-EF09-464A-9939-872BABADE127}" destId="{A51E1C20-0B26-244F-A89D-3A889CEB86E9}" srcOrd="3" destOrd="0" presId="urn:microsoft.com/office/officeart/2005/8/layout/vList2"/>
    <dgm:cxn modelId="{FB5CDBD2-8194-364C-A6B0-0E1420D7F595}" type="presParOf" srcId="{938CD501-EF09-464A-9939-872BABADE127}" destId="{0B0C5988-E0D8-2E46-A409-9B02E84FC5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DDF158-81DC-4FBA-BFB8-3E9C43DF8A5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95CCB6-6385-495F-BD9C-1831ECD442D6}">
      <dgm:prSet custT="1"/>
      <dgm:spPr/>
      <dgm:t>
        <a:bodyPr/>
        <a:lstStyle/>
        <a:p>
          <a:pPr>
            <a:lnSpc>
              <a:spcPct val="100000"/>
            </a:lnSpc>
          </a:pPr>
          <a:r>
            <a:rPr lang="en-GB" sz="1800" dirty="0"/>
            <a:t>60% said that their water source got damaged, 13% reporting they hadn’t been fixed yet. </a:t>
          </a:r>
          <a:endParaRPr lang="en-US" sz="1800" dirty="0"/>
        </a:p>
      </dgm:t>
    </dgm:pt>
    <dgm:pt modelId="{E2C2F243-3717-4086-9307-3947EB970D15}" type="parTrans" cxnId="{511F9181-CEFE-43AF-8263-CA465431F154}">
      <dgm:prSet/>
      <dgm:spPr/>
      <dgm:t>
        <a:bodyPr/>
        <a:lstStyle/>
        <a:p>
          <a:endParaRPr lang="en-US"/>
        </a:p>
      </dgm:t>
    </dgm:pt>
    <dgm:pt modelId="{AE37B4B7-1F84-4C9A-B8CE-F60A391DAB60}" type="sibTrans" cxnId="{511F9181-CEFE-43AF-8263-CA465431F154}">
      <dgm:prSet/>
      <dgm:spPr/>
      <dgm:t>
        <a:bodyPr/>
        <a:lstStyle/>
        <a:p>
          <a:endParaRPr lang="en-US"/>
        </a:p>
      </dgm:t>
    </dgm:pt>
    <dgm:pt modelId="{46C51004-D5B8-41B9-ABC3-67C3F63FB6C4}">
      <dgm:prSet custT="1"/>
      <dgm:spPr/>
      <dgm:t>
        <a:bodyPr/>
        <a:lstStyle/>
        <a:p>
          <a:pPr>
            <a:lnSpc>
              <a:spcPct val="100000"/>
            </a:lnSpc>
          </a:pPr>
          <a:r>
            <a:rPr lang="en-GB" sz="1800" dirty="0"/>
            <a:t>Out of all WASH facilities, the most resilient were hand washing facilities, as 93% reported no damage and the 7% that said did have since been fixed. </a:t>
          </a:r>
          <a:endParaRPr lang="en-US" sz="1800" dirty="0"/>
        </a:p>
      </dgm:t>
    </dgm:pt>
    <dgm:pt modelId="{AF3EE5F4-1089-4B0A-BBD6-37CE64E33D74}" type="parTrans" cxnId="{4660407D-FC92-4413-B9BC-A491B8055764}">
      <dgm:prSet/>
      <dgm:spPr/>
      <dgm:t>
        <a:bodyPr/>
        <a:lstStyle/>
        <a:p>
          <a:endParaRPr lang="en-US"/>
        </a:p>
      </dgm:t>
    </dgm:pt>
    <dgm:pt modelId="{1246D95A-3073-4A85-9CBE-CE947D93D14D}" type="sibTrans" cxnId="{4660407D-FC92-4413-B9BC-A491B8055764}">
      <dgm:prSet/>
      <dgm:spPr/>
      <dgm:t>
        <a:bodyPr/>
        <a:lstStyle/>
        <a:p>
          <a:endParaRPr lang="en-US"/>
        </a:p>
      </dgm:t>
    </dgm:pt>
    <dgm:pt modelId="{4DE02D46-8C52-4E3C-A030-952B62488E9B}" type="pres">
      <dgm:prSet presAssocID="{2DDDF158-81DC-4FBA-BFB8-3E9C43DF8A5D}" presName="root" presStyleCnt="0">
        <dgm:presLayoutVars>
          <dgm:dir/>
          <dgm:resizeHandles val="exact"/>
        </dgm:presLayoutVars>
      </dgm:prSet>
      <dgm:spPr/>
    </dgm:pt>
    <dgm:pt modelId="{D664E5BF-EF32-44BC-A8B9-6A512D5E2EAC}" type="pres">
      <dgm:prSet presAssocID="{C695CCB6-6385-495F-BD9C-1831ECD442D6}" presName="compNode" presStyleCnt="0"/>
      <dgm:spPr/>
    </dgm:pt>
    <dgm:pt modelId="{C39B56FC-E4C8-4647-8CAE-9F5AE5FE66C4}" type="pres">
      <dgm:prSet presAssocID="{C695CCB6-6385-495F-BD9C-1831ECD442D6}" presName="bgRect" presStyleLbl="bgShp" presStyleIdx="0" presStyleCnt="2"/>
      <dgm:spPr/>
    </dgm:pt>
    <dgm:pt modelId="{EAF2ACCF-64EC-40D3-B21A-DF597F5BC142}" type="pres">
      <dgm:prSet presAssocID="{C695CCB6-6385-495F-BD9C-1831ECD442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
        </a:ext>
      </dgm:extLst>
    </dgm:pt>
    <dgm:pt modelId="{C46244D5-0C80-4601-95A7-3C5B66C98767}" type="pres">
      <dgm:prSet presAssocID="{C695CCB6-6385-495F-BD9C-1831ECD442D6}" presName="spaceRect" presStyleCnt="0"/>
      <dgm:spPr/>
    </dgm:pt>
    <dgm:pt modelId="{2D21C3B0-5E18-4965-A460-50F5CC71CDFA}" type="pres">
      <dgm:prSet presAssocID="{C695CCB6-6385-495F-BD9C-1831ECD442D6}" presName="parTx" presStyleLbl="revTx" presStyleIdx="0" presStyleCnt="2">
        <dgm:presLayoutVars>
          <dgm:chMax val="0"/>
          <dgm:chPref val="0"/>
        </dgm:presLayoutVars>
      </dgm:prSet>
      <dgm:spPr/>
    </dgm:pt>
    <dgm:pt modelId="{DCE48B88-B5D4-497B-84B4-F933F1C5CC94}" type="pres">
      <dgm:prSet presAssocID="{AE37B4B7-1F84-4C9A-B8CE-F60A391DAB60}" presName="sibTrans" presStyleCnt="0"/>
      <dgm:spPr/>
    </dgm:pt>
    <dgm:pt modelId="{7BA80B3F-8C00-419E-8AA9-3C9BCDF8330E}" type="pres">
      <dgm:prSet presAssocID="{46C51004-D5B8-41B9-ABC3-67C3F63FB6C4}" presName="compNode" presStyleCnt="0"/>
      <dgm:spPr/>
    </dgm:pt>
    <dgm:pt modelId="{8E5EBC5B-187B-4377-B51A-977547F4F923}" type="pres">
      <dgm:prSet presAssocID="{46C51004-D5B8-41B9-ABC3-67C3F63FB6C4}" presName="bgRect" presStyleLbl="bgShp" presStyleIdx="1" presStyleCnt="2"/>
      <dgm:spPr/>
    </dgm:pt>
    <dgm:pt modelId="{76FE79FB-5406-4A9E-AF19-460EBCD897CA}" type="pres">
      <dgm:prSet presAssocID="{46C51004-D5B8-41B9-ABC3-67C3F63FB6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k"/>
        </a:ext>
      </dgm:extLst>
    </dgm:pt>
    <dgm:pt modelId="{7507797C-A9A7-4D01-B0AC-417CD1D27606}" type="pres">
      <dgm:prSet presAssocID="{46C51004-D5B8-41B9-ABC3-67C3F63FB6C4}" presName="spaceRect" presStyleCnt="0"/>
      <dgm:spPr/>
    </dgm:pt>
    <dgm:pt modelId="{48C1C42D-2566-408A-AD6F-3716553D7D58}" type="pres">
      <dgm:prSet presAssocID="{46C51004-D5B8-41B9-ABC3-67C3F63FB6C4}" presName="parTx" presStyleLbl="revTx" presStyleIdx="1" presStyleCnt="2">
        <dgm:presLayoutVars>
          <dgm:chMax val="0"/>
          <dgm:chPref val="0"/>
        </dgm:presLayoutVars>
      </dgm:prSet>
      <dgm:spPr/>
    </dgm:pt>
  </dgm:ptLst>
  <dgm:cxnLst>
    <dgm:cxn modelId="{5E48913A-34CF-4C43-9538-FD77B5027316}" type="presOf" srcId="{C695CCB6-6385-495F-BD9C-1831ECD442D6}" destId="{2D21C3B0-5E18-4965-A460-50F5CC71CDFA}" srcOrd="0" destOrd="0" presId="urn:microsoft.com/office/officeart/2018/2/layout/IconVerticalSolidList"/>
    <dgm:cxn modelId="{94F8956F-DCC2-D444-AD99-55784B370212}" type="presOf" srcId="{2DDDF158-81DC-4FBA-BFB8-3E9C43DF8A5D}" destId="{4DE02D46-8C52-4E3C-A030-952B62488E9B}" srcOrd="0" destOrd="0" presId="urn:microsoft.com/office/officeart/2018/2/layout/IconVerticalSolidList"/>
    <dgm:cxn modelId="{0F432A76-9CC0-0340-82B5-ED48470EC0E1}" type="presOf" srcId="{46C51004-D5B8-41B9-ABC3-67C3F63FB6C4}" destId="{48C1C42D-2566-408A-AD6F-3716553D7D58}" srcOrd="0" destOrd="0" presId="urn:microsoft.com/office/officeart/2018/2/layout/IconVerticalSolidList"/>
    <dgm:cxn modelId="{4660407D-FC92-4413-B9BC-A491B8055764}" srcId="{2DDDF158-81DC-4FBA-BFB8-3E9C43DF8A5D}" destId="{46C51004-D5B8-41B9-ABC3-67C3F63FB6C4}" srcOrd="1" destOrd="0" parTransId="{AF3EE5F4-1089-4B0A-BBD6-37CE64E33D74}" sibTransId="{1246D95A-3073-4A85-9CBE-CE947D93D14D}"/>
    <dgm:cxn modelId="{511F9181-CEFE-43AF-8263-CA465431F154}" srcId="{2DDDF158-81DC-4FBA-BFB8-3E9C43DF8A5D}" destId="{C695CCB6-6385-495F-BD9C-1831ECD442D6}" srcOrd="0" destOrd="0" parTransId="{E2C2F243-3717-4086-9307-3947EB970D15}" sibTransId="{AE37B4B7-1F84-4C9A-B8CE-F60A391DAB60}"/>
    <dgm:cxn modelId="{58B3BAB5-1148-6B41-8230-440490C35FE0}" type="presParOf" srcId="{4DE02D46-8C52-4E3C-A030-952B62488E9B}" destId="{D664E5BF-EF32-44BC-A8B9-6A512D5E2EAC}" srcOrd="0" destOrd="0" presId="urn:microsoft.com/office/officeart/2018/2/layout/IconVerticalSolidList"/>
    <dgm:cxn modelId="{277500F3-35D0-1346-AB18-BFD84A278B60}" type="presParOf" srcId="{D664E5BF-EF32-44BC-A8B9-6A512D5E2EAC}" destId="{C39B56FC-E4C8-4647-8CAE-9F5AE5FE66C4}" srcOrd="0" destOrd="0" presId="urn:microsoft.com/office/officeart/2018/2/layout/IconVerticalSolidList"/>
    <dgm:cxn modelId="{59D79B6D-E9FE-4649-81DC-9A63DDC92C60}" type="presParOf" srcId="{D664E5BF-EF32-44BC-A8B9-6A512D5E2EAC}" destId="{EAF2ACCF-64EC-40D3-B21A-DF597F5BC142}" srcOrd="1" destOrd="0" presId="urn:microsoft.com/office/officeart/2018/2/layout/IconVerticalSolidList"/>
    <dgm:cxn modelId="{58FE1D29-01F6-204A-B662-F76861293B5A}" type="presParOf" srcId="{D664E5BF-EF32-44BC-A8B9-6A512D5E2EAC}" destId="{C46244D5-0C80-4601-95A7-3C5B66C98767}" srcOrd="2" destOrd="0" presId="urn:microsoft.com/office/officeart/2018/2/layout/IconVerticalSolidList"/>
    <dgm:cxn modelId="{D044C3C4-C95A-BE45-9830-E523082DA997}" type="presParOf" srcId="{D664E5BF-EF32-44BC-A8B9-6A512D5E2EAC}" destId="{2D21C3B0-5E18-4965-A460-50F5CC71CDFA}" srcOrd="3" destOrd="0" presId="urn:microsoft.com/office/officeart/2018/2/layout/IconVerticalSolidList"/>
    <dgm:cxn modelId="{FA8A87B0-C675-084B-9A89-9A38D429FFAC}" type="presParOf" srcId="{4DE02D46-8C52-4E3C-A030-952B62488E9B}" destId="{DCE48B88-B5D4-497B-84B4-F933F1C5CC94}" srcOrd="1" destOrd="0" presId="urn:microsoft.com/office/officeart/2018/2/layout/IconVerticalSolidList"/>
    <dgm:cxn modelId="{588CA95B-DDCC-4547-B261-C0B35819B5AA}" type="presParOf" srcId="{4DE02D46-8C52-4E3C-A030-952B62488E9B}" destId="{7BA80B3F-8C00-419E-8AA9-3C9BCDF8330E}" srcOrd="2" destOrd="0" presId="urn:microsoft.com/office/officeart/2018/2/layout/IconVerticalSolidList"/>
    <dgm:cxn modelId="{4D197699-A890-114F-A92E-B680E27BAD42}" type="presParOf" srcId="{7BA80B3F-8C00-419E-8AA9-3C9BCDF8330E}" destId="{8E5EBC5B-187B-4377-B51A-977547F4F923}" srcOrd="0" destOrd="0" presId="urn:microsoft.com/office/officeart/2018/2/layout/IconVerticalSolidList"/>
    <dgm:cxn modelId="{4C3F052B-3BCE-F949-8D95-D86A2A80DBD7}" type="presParOf" srcId="{7BA80B3F-8C00-419E-8AA9-3C9BCDF8330E}" destId="{76FE79FB-5406-4A9E-AF19-460EBCD897CA}" srcOrd="1" destOrd="0" presId="urn:microsoft.com/office/officeart/2018/2/layout/IconVerticalSolidList"/>
    <dgm:cxn modelId="{36BCC558-4141-114D-9269-2D75BA8C8EE5}" type="presParOf" srcId="{7BA80B3F-8C00-419E-8AA9-3C9BCDF8330E}" destId="{7507797C-A9A7-4D01-B0AC-417CD1D27606}" srcOrd="2" destOrd="0" presId="urn:microsoft.com/office/officeart/2018/2/layout/IconVerticalSolidList"/>
    <dgm:cxn modelId="{CF26138F-6556-DB4D-908A-00829BACB8BA}" type="presParOf" srcId="{7BA80B3F-8C00-419E-8AA9-3C9BCDF8330E}" destId="{48C1C42D-2566-408A-AD6F-3716553D7D5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7C7043-3C57-49E5-A7BD-3B94BA9BC5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31CE9FE-D2FE-4E96-B7B4-FA296A76CFC0}">
      <dgm:prSet/>
      <dgm:spPr/>
      <dgm:t>
        <a:bodyPr/>
        <a:lstStyle/>
        <a:p>
          <a:r>
            <a:rPr lang="en-GB"/>
            <a:t>Overall, actively considered. </a:t>
          </a:r>
          <a:endParaRPr lang="en-US"/>
        </a:p>
      </dgm:t>
    </dgm:pt>
    <dgm:pt modelId="{E26E889E-77F8-49D0-91B4-08CFE3B086ED}" type="parTrans" cxnId="{2B336330-84E1-4F96-A937-5A10159F54E8}">
      <dgm:prSet/>
      <dgm:spPr/>
      <dgm:t>
        <a:bodyPr/>
        <a:lstStyle/>
        <a:p>
          <a:endParaRPr lang="en-US"/>
        </a:p>
      </dgm:t>
    </dgm:pt>
    <dgm:pt modelId="{B42D05D4-1C70-4795-9D28-9682450FCF4F}" type="sibTrans" cxnId="{2B336330-84E1-4F96-A937-5A10159F54E8}">
      <dgm:prSet/>
      <dgm:spPr/>
      <dgm:t>
        <a:bodyPr/>
        <a:lstStyle/>
        <a:p>
          <a:endParaRPr lang="en-US"/>
        </a:p>
      </dgm:t>
    </dgm:pt>
    <dgm:pt modelId="{93EFF58B-2109-464F-821E-EFB69C3D6BCA}">
      <dgm:prSet/>
      <dgm:spPr/>
      <dgm:t>
        <a:bodyPr/>
        <a:lstStyle/>
        <a:p>
          <a:r>
            <a:rPr lang="en-GB"/>
            <a:t>No mention of climate resilience in OP.</a:t>
          </a:r>
          <a:endParaRPr lang="en-US"/>
        </a:p>
      </dgm:t>
    </dgm:pt>
    <dgm:pt modelId="{F7563A5A-862E-45A6-898B-D5B403A002B0}" type="parTrans" cxnId="{A35A80EB-1888-4AE4-A16A-CA94BFCA4BED}">
      <dgm:prSet/>
      <dgm:spPr/>
      <dgm:t>
        <a:bodyPr/>
        <a:lstStyle/>
        <a:p>
          <a:endParaRPr lang="en-US"/>
        </a:p>
      </dgm:t>
    </dgm:pt>
    <dgm:pt modelId="{7C64ED7C-8847-4857-AFDC-9C93801F6C49}" type="sibTrans" cxnId="{A35A80EB-1888-4AE4-A16A-CA94BFCA4BED}">
      <dgm:prSet/>
      <dgm:spPr/>
      <dgm:t>
        <a:bodyPr/>
        <a:lstStyle/>
        <a:p>
          <a:endParaRPr lang="en-US"/>
        </a:p>
      </dgm:t>
    </dgm:pt>
    <dgm:pt modelId="{51068F3B-7ADF-4DE6-BAD4-10AA64B26ACB}">
      <dgm:prSet/>
      <dgm:spPr/>
      <dgm:t>
        <a:bodyPr/>
        <a:lstStyle/>
        <a:p>
          <a:r>
            <a:rPr lang="en-GB"/>
            <a:t>Schools need infrastructural upgrade for resilience, particularly in rural settings.</a:t>
          </a:r>
          <a:endParaRPr lang="en-US"/>
        </a:p>
      </dgm:t>
    </dgm:pt>
    <dgm:pt modelId="{2858B4DB-F163-4F80-A79F-2594D645C977}" type="parTrans" cxnId="{56EE5403-CB37-49E7-9B14-233E39DCDEF3}">
      <dgm:prSet/>
      <dgm:spPr/>
      <dgm:t>
        <a:bodyPr/>
        <a:lstStyle/>
        <a:p>
          <a:endParaRPr lang="en-US"/>
        </a:p>
      </dgm:t>
    </dgm:pt>
    <dgm:pt modelId="{3AB48149-CA45-4D84-8190-22AF2662CFE0}" type="sibTrans" cxnId="{56EE5403-CB37-49E7-9B14-233E39DCDEF3}">
      <dgm:prSet/>
      <dgm:spPr/>
      <dgm:t>
        <a:bodyPr/>
        <a:lstStyle/>
        <a:p>
          <a:endParaRPr lang="en-US"/>
        </a:p>
      </dgm:t>
    </dgm:pt>
    <dgm:pt modelId="{22D63967-08FC-47B2-86D9-76785E902903}">
      <dgm:prSet/>
      <dgm:spPr/>
      <dgm:t>
        <a:bodyPr/>
        <a:lstStyle/>
        <a:p>
          <a:r>
            <a:rPr lang="en-GB"/>
            <a:t>Infrastructure is only resilient if maintained.</a:t>
          </a:r>
          <a:endParaRPr lang="en-US"/>
        </a:p>
      </dgm:t>
    </dgm:pt>
    <dgm:pt modelId="{C91AFE99-2F98-4DC4-B0E7-DDBCD1154826}" type="parTrans" cxnId="{F7435E56-B1FE-4FF0-AD7B-31CD985506B1}">
      <dgm:prSet/>
      <dgm:spPr/>
      <dgm:t>
        <a:bodyPr/>
        <a:lstStyle/>
        <a:p>
          <a:endParaRPr lang="en-US"/>
        </a:p>
      </dgm:t>
    </dgm:pt>
    <dgm:pt modelId="{5D332ABF-BBD3-4A5D-A09E-C4C13630A116}" type="sibTrans" cxnId="{F7435E56-B1FE-4FF0-AD7B-31CD985506B1}">
      <dgm:prSet/>
      <dgm:spPr/>
      <dgm:t>
        <a:bodyPr/>
        <a:lstStyle/>
        <a:p>
          <a:endParaRPr lang="en-US"/>
        </a:p>
      </dgm:t>
    </dgm:pt>
    <dgm:pt modelId="{C9E68651-542E-7846-906E-73241879DE1E}" type="pres">
      <dgm:prSet presAssocID="{E57C7043-3C57-49E5-A7BD-3B94BA9BC50B}" presName="linear" presStyleCnt="0">
        <dgm:presLayoutVars>
          <dgm:animLvl val="lvl"/>
          <dgm:resizeHandles val="exact"/>
        </dgm:presLayoutVars>
      </dgm:prSet>
      <dgm:spPr/>
    </dgm:pt>
    <dgm:pt modelId="{311DE205-765F-7444-92E4-750EFB9E5026}" type="pres">
      <dgm:prSet presAssocID="{231CE9FE-D2FE-4E96-B7B4-FA296A76CFC0}" presName="parentText" presStyleLbl="node1" presStyleIdx="0" presStyleCnt="4">
        <dgm:presLayoutVars>
          <dgm:chMax val="0"/>
          <dgm:bulletEnabled val="1"/>
        </dgm:presLayoutVars>
      </dgm:prSet>
      <dgm:spPr/>
    </dgm:pt>
    <dgm:pt modelId="{0F8B40B3-283A-3144-A5C8-FAD8204F2F0C}" type="pres">
      <dgm:prSet presAssocID="{B42D05D4-1C70-4795-9D28-9682450FCF4F}" presName="spacer" presStyleCnt="0"/>
      <dgm:spPr/>
    </dgm:pt>
    <dgm:pt modelId="{B66BA96F-2B7C-9642-A991-A38CBB239157}" type="pres">
      <dgm:prSet presAssocID="{93EFF58B-2109-464F-821E-EFB69C3D6BCA}" presName="parentText" presStyleLbl="node1" presStyleIdx="1" presStyleCnt="4">
        <dgm:presLayoutVars>
          <dgm:chMax val="0"/>
          <dgm:bulletEnabled val="1"/>
        </dgm:presLayoutVars>
      </dgm:prSet>
      <dgm:spPr/>
    </dgm:pt>
    <dgm:pt modelId="{A5EC3FA8-3BCA-4440-A9B1-8DB0220CC8A3}" type="pres">
      <dgm:prSet presAssocID="{7C64ED7C-8847-4857-AFDC-9C93801F6C49}" presName="spacer" presStyleCnt="0"/>
      <dgm:spPr/>
    </dgm:pt>
    <dgm:pt modelId="{E36879BB-76DF-E045-B367-6CD196DC3DD4}" type="pres">
      <dgm:prSet presAssocID="{51068F3B-7ADF-4DE6-BAD4-10AA64B26ACB}" presName="parentText" presStyleLbl="node1" presStyleIdx="2" presStyleCnt="4">
        <dgm:presLayoutVars>
          <dgm:chMax val="0"/>
          <dgm:bulletEnabled val="1"/>
        </dgm:presLayoutVars>
      </dgm:prSet>
      <dgm:spPr/>
    </dgm:pt>
    <dgm:pt modelId="{BF5B027B-938C-4F4F-886D-3D6C89FF5E2F}" type="pres">
      <dgm:prSet presAssocID="{3AB48149-CA45-4D84-8190-22AF2662CFE0}" presName="spacer" presStyleCnt="0"/>
      <dgm:spPr/>
    </dgm:pt>
    <dgm:pt modelId="{55F80428-2D78-8D48-A6E2-E220E3EF46E8}" type="pres">
      <dgm:prSet presAssocID="{22D63967-08FC-47B2-86D9-76785E902903}" presName="parentText" presStyleLbl="node1" presStyleIdx="3" presStyleCnt="4">
        <dgm:presLayoutVars>
          <dgm:chMax val="0"/>
          <dgm:bulletEnabled val="1"/>
        </dgm:presLayoutVars>
      </dgm:prSet>
      <dgm:spPr/>
    </dgm:pt>
  </dgm:ptLst>
  <dgm:cxnLst>
    <dgm:cxn modelId="{56EE5403-CB37-49E7-9B14-233E39DCDEF3}" srcId="{E57C7043-3C57-49E5-A7BD-3B94BA9BC50B}" destId="{51068F3B-7ADF-4DE6-BAD4-10AA64B26ACB}" srcOrd="2" destOrd="0" parTransId="{2858B4DB-F163-4F80-A79F-2594D645C977}" sibTransId="{3AB48149-CA45-4D84-8190-22AF2662CFE0}"/>
    <dgm:cxn modelId="{2B336330-84E1-4F96-A937-5A10159F54E8}" srcId="{E57C7043-3C57-49E5-A7BD-3B94BA9BC50B}" destId="{231CE9FE-D2FE-4E96-B7B4-FA296A76CFC0}" srcOrd="0" destOrd="0" parTransId="{E26E889E-77F8-49D0-91B4-08CFE3B086ED}" sibTransId="{B42D05D4-1C70-4795-9D28-9682450FCF4F}"/>
    <dgm:cxn modelId="{10666A5C-2D19-6E47-9E30-DB4A9017CEA9}" type="presOf" srcId="{51068F3B-7ADF-4DE6-BAD4-10AA64B26ACB}" destId="{E36879BB-76DF-E045-B367-6CD196DC3DD4}" srcOrd="0" destOrd="0" presId="urn:microsoft.com/office/officeart/2005/8/layout/vList2"/>
    <dgm:cxn modelId="{A3990F4E-0503-7148-9BDC-457B580F0C90}" type="presOf" srcId="{22D63967-08FC-47B2-86D9-76785E902903}" destId="{55F80428-2D78-8D48-A6E2-E220E3EF46E8}" srcOrd="0" destOrd="0" presId="urn:microsoft.com/office/officeart/2005/8/layout/vList2"/>
    <dgm:cxn modelId="{F7435E56-B1FE-4FF0-AD7B-31CD985506B1}" srcId="{E57C7043-3C57-49E5-A7BD-3B94BA9BC50B}" destId="{22D63967-08FC-47B2-86D9-76785E902903}" srcOrd="3" destOrd="0" parTransId="{C91AFE99-2F98-4DC4-B0E7-DDBCD1154826}" sibTransId="{5D332ABF-BBD3-4A5D-A09E-C4C13630A116}"/>
    <dgm:cxn modelId="{F69E5779-AE08-3B49-903F-D55416C1050B}" type="presOf" srcId="{231CE9FE-D2FE-4E96-B7B4-FA296A76CFC0}" destId="{311DE205-765F-7444-92E4-750EFB9E5026}" srcOrd="0" destOrd="0" presId="urn:microsoft.com/office/officeart/2005/8/layout/vList2"/>
    <dgm:cxn modelId="{9A703297-6D39-ED4E-8893-6760A56950AF}" type="presOf" srcId="{E57C7043-3C57-49E5-A7BD-3B94BA9BC50B}" destId="{C9E68651-542E-7846-906E-73241879DE1E}" srcOrd="0" destOrd="0" presId="urn:microsoft.com/office/officeart/2005/8/layout/vList2"/>
    <dgm:cxn modelId="{E0922DC6-6F13-1447-9FE5-3FFD5D63B413}" type="presOf" srcId="{93EFF58B-2109-464F-821E-EFB69C3D6BCA}" destId="{B66BA96F-2B7C-9642-A991-A38CBB239157}" srcOrd="0" destOrd="0" presId="urn:microsoft.com/office/officeart/2005/8/layout/vList2"/>
    <dgm:cxn modelId="{A35A80EB-1888-4AE4-A16A-CA94BFCA4BED}" srcId="{E57C7043-3C57-49E5-A7BD-3B94BA9BC50B}" destId="{93EFF58B-2109-464F-821E-EFB69C3D6BCA}" srcOrd="1" destOrd="0" parTransId="{F7563A5A-862E-45A6-898B-D5B403A002B0}" sibTransId="{7C64ED7C-8847-4857-AFDC-9C93801F6C49}"/>
    <dgm:cxn modelId="{62686D65-FF56-B347-BA65-8B57B2933E40}" type="presParOf" srcId="{C9E68651-542E-7846-906E-73241879DE1E}" destId="{311DE205-765F-7444-92E4-750EFB9E5026}" srcOrd="0" destOrd="0" presId="urn:microsoft.com/office/officeart/2005/8/layout/vList2"/>
    <dgm:cxn modelId="{559FB572-281F-BA4B-B78E-4C9EAB6F01CF}" type="presParOf" srcId="{C9E68651-542E-7846-906E-73241879DE1E}" destId="{0F8B40B3-283A-3144-A5C8-FAD8204F2F0C}" srcOrd="1" destOrd="0" presId="urn:microsoft.com/office/officeart/2005/8/layout/vList2"/>
    <dgm:cxn modelId="{4B5FC58A-D128-3649-9152-AC321D7FA3D5}" type="presParOf" srcId="{C9E68651-542E-7846-906E-73241879DE1E}" destId="{B66BA96F-2B7C-9642-A991-A38CBB239157}" srcOrd="2" destOrd="0" presId="urn:microsoft.com/office/officeart/2005/8/layout/vList2"/>
    <dgm:cxn modelId="{703A863F-1FB7-B94B-A4F7-B313647759E1}" type="presParOf" srcId="{C9E68651-542E-7846-906E-73241879DE1E}" destId="{A5EC3FA8-3BCA-4440-A9B1-8DB0220CC8A3}" srcOrd="3" destOrd="0" presId="urn:microsoft.com/office/officeart/2005/8/layout/vList2"/>
    <dgm:cxn modelId="{8E069818-8AA1-8342-9AAF-024649B89918}" type="presParOf" srcId="{C9E68651-542E-7846-906E-73241879DE1E}" destId="{E36879BB-76DF-E045-B367-6CD196DC3DD4}" srcOrd="4" destOrd="0" presId="urn:microsoft.com/office/officeart/2005/8/layout/vList2"/>
    <dgm:cxn modelId="{A44205BE-41A4-2A43-91AE-8CA4F3685BAD}" type="presParOf" srcId="{C9E68651-542E-7846-906E-73241879DE1E}" destId="{BF5B027B-938C-4F4F-886D-3D6C89FF5E2F}" srcOrd="5" destOrd="0" presId="urn:microsoft.com/office/officeart/2005/8/layout/vList2"/>
    <dgm:cxn modelId="{43DC398C-CF01-0843-A5AB-8FED5FCECB41}" type="presParOf" srcId="{C9E68651-542E-7846-906E-73241879DE1E}" destId="{55F80428-2D78-8D48-A6E2-E220E3EF46E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5CDA2-7061-D14E-984D-ACCA23E777E4}">
      <dsp:nvSpPr>
        <dsp:cNvPr id="0" name=""/>
        <dsp:cNvSpPr/>
      </dsp:nvSpPr>
      <dsp:spPr>
        <a:xfrm>
          <a:off x="0" y="229041"/>
          <a:ext cx="7728267" cy="875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Access to safe water, sanitation, and hygiene (WASH) is pivotal for safe, quality education and sustainable development. </a:t>
          </a:r>
          <a:endParaRPr lang="en-US" sz="2200" kern="1200"/>
        </a:p>
      </dsp:txBody>
      <dsp:txXfrm>
        <a:off x="42722" y="271763"/>
        <a:ext cx="7642823" cy="789716"/>
      </dsp:txXfrm>
    </dsp:sp>
    <dsp:sp modelId="{628A652F-BFD6-2944-BFC8-256C91E8EE15}">
      <dsp:nvSpPr>
        <dsp:cNvPr id="0" name=""/>
        <dsp:cNvSpPr/>
      </dsp:nvSpPr>
      <dsp:spPr>
        <a:xfrm>
          <a:off x="0" y="1167561"/>
          <a:ext cx="7728267" cy="875160"/>
        </a:xfrm>
        <a:prstGeom prst="roundRect">
          <a:avLst/>
        </a:prstGeom>
        <a:solidFill>
          <a:schemeClr val="accent2">
            <a:hueOff val="488613"/>
            <a:satOff val="-7883"/>
            <a:lumOff val="-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Addressing WASH successfully in schools reaches a large amount of the population – at school and at home. </a:t>
          </a:r>
          <a:endParaRPr lang="en-US" sz="2200" kern="1200"/>
        </a:p>
      </dsp:txBody>
      <dsp:txXfrm>
        <a:off x="42722" y="1210283"/>
        <a:ext cx="7642823" cy="789716"/>
      </dsp:txXfrm>
    </dsp:sp>
    <dsp:sp modelId="{D20C833E-0DB6-F549-A5F8-EF40F5D1C115}">
      <dsp:nvSpPr>
        <dsp:cNvPr id="0" name=""/>
        <dsp:cNvSpPr/>
      </dsp:nvSpPr>
      <dsp:spPr>
        <a:xfrm>
          <a:off x="0" y="2106081"/>
          <a:ext cx="7728267" cy="875160"/>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WASH in schools is only safe for all if age, gender, and disability are adapted to.</a:t>
          </a:r>
          <a:endParaRPr lang="en-US" sz="2200" kern="1200"/>
        </a:p>
      </dsp:txBody>
      <dsp:txXfrm>
        <a:off x="42722" y="2148803"/>
        <a:ext cx="7642823" cy="789716"/>
      </dsp:txXfrm>
    </dsp:sp>
    <dsp:sp modelId="{D5911DA1-900B-0A4E-BB6D-4A20928C1672}">
      <dsp:nvSpPr>
        <dsp:cNvPr id="0" name=""/>
        <dsp:cNvSpPr/>
      </dsp:nvSpPr>
      <dsp:spPr>
        <a:xfrm>
          <a:off x="0" y="3044602"/>
          <a:ext cx="7728267" cy="875160"/>
        </a:xfrm>
        <a:prstGeom prst="roundRect">
          <a:avLst/>
        </a:prstGeom>
        <a:solidFill>
          <a:schemeClr val="accent2">
            <a:hueOff val="1465840"/>
            <a:satOff val="-23650"/>
            <a:lumOff val="-41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Climate resilient WASH -&gt; sustainably safe WASH. </a:t>
          </a:r>
          <a:endParaRPr lang="en-US" sz="2200" kern="1200" dirty="0"/>
        </a:p>
      </dsp:txBody>
      <dsp:txXfrm>
        <a:off x="42722" y="3087324"/>
        <a:ext cx="7642823" cy="789716"/>
      </dsp:txXfrm>
    </dsp:sp>
    <dsp:sp modelId="{77A48944-C56D-4B40-9686-BB42B86810B1}">
      <dsp:nvSpPr>
        <dsp:cNvPr id="0" name=""/>
        <dsp:cNvSpPr/>
      </dsp:nvSpPr>
      <dsp:spPr>
        <a:xfrm>
          <a:off x="0" y="3983122"/>
          <a:ext cx="7728267" cy="87516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Climate resilient WASH -&gt; climate resilient people. </a:t>
          </a:r>
          <a:endParaRPr lang="en-US" sz="2200" kern="1200" dirty="0"/>
        </a:p>
      </dsp:txBody>
      <dsp:txXfrm>
        <a:off x="42722" y="4025844"/>
        <a:ext cx="7642823" cy="7897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FB9CD-CE66-D14F-9409-9BD06E681DFD}">
      <dsp:nvSpPr>
        <dsp:cNvPr id="0" name=""/>
        <dsp:cNvSpPr/>
      </dsp:nvSpPr>
      <dsp:spPr>
        <a:xfrm>
          <a:off x="0" y="4056893"/>
          <a:ext cx="7104549" cy="1272720"/>
        </a:xfrm>
        <a:prstGeom prst="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The documents used to analyse policy were the Strategic Education Plan (SEP) 2020-29 and the Operational Plan (OP) 2020-22</a:t>
          </a:r>
        </a:p>
      </dsp:txBody>
      <dsp:txXfrm>
        <a:off x="0" y="4056893"/>
        <a:ext cx="7104549" cy="1272720"/>
      </dsp:txXfrm>
    </dsp:sp>
    <dsp:sp modelId="{FA1CE6C4-E7E9-934E-A895-CA3F13C7ACDC}">
      <dsp:nvSpPr>
        <dsp:cNvPr id="0" name=""/>
        <dsp:cNvSpPr/>
      </dsp:nvSpPr>
      <dsp:spPr>
        <a:xfrm rot="10800000">
          <a:off x="0" y="1338"/>
          <a:ext cx="7104549" cy="4095498"/>
        </a:xfrm>
        <a:prstGeom prst="upArrowCallout">
          <a:avLst/>
        </a:prstGeom>
        <a:solidFill>
          <a:schemeClr val="accent1">
            <a:shade val="80000"/>
            <a:hueOff val="195272"/>
            <a:satOff val="-880"/>
            <a:lumOff val="263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Identified </a:t>
          </a:r>
          <a:r>
            <a:rPr lang="en-US" sz="2200" i="1" kern="1200" dirty="0"/>
            <a:t>type one </a:t>
          </a:r>
          <a:r>
            <a:rPr lang="en-US" sz="2200" kern="1200" dirty="0"/>
            <a:t>and </a:t>
          </a:r>
          <a:r>
            <a:rPr lang="en-US" sz="2200" i="1" kern="1200" dirty="0"/>
            <a:t>type two </a:t>
          </a:r>
          <a:r>
            <a:rPr lang="en-US" sz="2200" kern="1200" dirty="0"/>
            <a:t>policy gaps from comparing governmental documents to </a:t>
          </a:r>
          <a:r>
            <a:rPr lang="en-GB" sz="2200" kern="1200" dirty="0"/>
            <a:t>hypothesised</a:t>
          </a:r>
          <a:r>
            <a:rPr lang="en-US" sz="2200" kern="1200" dirty="0"/>
            <a:t> policy gaps from findings.</a:t>
          </a:r>
        </a:p>
      </dsp:txBody>
      <dsp:txXfrm rot="-10800000">
        <a:off x="0" y="1338"/>
        <a:ext cx="7104549" cy="1437520"/>
      </dsp:txXfrm>
    </dsp:sp>
    <dsp:sp modelId="{7462A4C9-952F-B049-AFEE-958119785DDC}">
      <dsp:nvSpPr>
        <dsp:cNvPr id="0" name=""/>
        <dsp:cNvSpPr/>
      </dsp:nvSpPr>
      <dsp:spPr>
        <a:xfrm>
          <a:off x="0" y="1438858"/>
          <a:ext cx="3552274" cy="122455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Type one policy gap</a:t>
          </a:r>
          <a:r>
            <a:rPr lang="en-US" sz="1900" kern="1200" dirty="0"/>
            <a:t>:</a:t>
          </a:r>
        </a:p>
        <a:p>
          <a:pPr marL="0" lvl="0" indent="0" algn="ctr" defTabSz="844550">
            <a:lnSpc>
              <a:spcPct val="90000"/>
            </a:lnSpc>
            <a:spcBef>
              <a:spcPct val="0"/>
            </a:spcBef>
            <a:spcAft>
              <a:spcPct val="35000"/>
            </a:spcAft>
            <a:buNone/>
          </a:pPr>
          <a:r>
            <a:rPr lang="en-US" sz="1900" kern="1200" dirty="0"/>
            <a:t>there is no existing policy on the matter</a:t>
          </a:r>
        </a:p>
      </dsp:txBody>
      <dsp:txXfrm>
        <a:off x="0" y="1438858"/>
        <a:ext cx="3552274" cy="1224554"/>
      </dsp:txXfrm>
    </dsp:sp>
    <dsp:sp modelId="{245C2A44-A28E-FF49-BEF1-CA5D8240350D}">
      <dsp:nvSpPr>
        <dsp:cNvPr id="0" name=""/>
        <dsp:cNvSpPr/>
      </dsp:nvSpPr>
      <dsp:spPr>
        <a:xfrm>
          <a:off x="3552274" y="1438858"/>
          <a:ext cx="3552274" cy="122455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Type two policy gap</a:t>
          </a:r>
          <a:r>
            <a:rPr lang="en-US" sz="1900" kern="1200" dirty="0"/>
            <a:t>: </a:t>
          </a:r>
        </a:p>
        <a:p>
          <a:pPr marL="0" lvl="0" indent="0" algn="ctr" defTabSz="844550">
            <a:lnSpc>
              <a:spcPct val="90000"/>
            </a:lnSpc>
            <a:spcBef>
              <a:spcPct val="0"/>
            </a:spcBef>
            <a:spcAft>
              <a:spcPct val="35000"/>
            </a:spcAft>
            <a:buNone/>
          </a:pPr>
          <a:r>
            <a:rPr lang="en-US" sz="1900" kern="1200" dirty="0"/>
            <a:t>there is a gap between formulation and implementation </a:t>
          </a:r>
        </a:p>
      </dsp:txBody>
      <dsp:txXfrm>
        <a:off x="3552274" y="1438858"/>
        <a:ext cx="3552274" cy="12245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DED05-2712-4A5B-8E84-E52FC7E4B4B8}">
      <dsp:nvSpPr>
        <dsp:cNvPr id="0" name=""/>
        <dsp:cNvSpPr/>
      </dsp:nvSpPr>
      <dsp:spPr>
        <a:xfrm>
          <a:off x="0" y="2846"/>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82ABA-0542-4C0D-8F7B-27275CD246C1}">
      <dsp:nvSpPr>
        <dsp:cNvPr id="0" name=""/>
        <dsp:cNvSpPr/>
      </dsp:nvSpPr>
      <dsp:spPr>
        <a:xfrm>
          <a:off x="436383" y="327429"/>
          <a:ext cx="793425" cy="793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709D5-9A7B-4E8F-A1F0-C44FBE572064}">
      <dsp:nvSpPr>
        <dsp:cNvPr id="0" name=""/>
        <dsp:cNvSpPr/>
      </dsp:nvSpPr>
      <dsp:spPr>
        <a:xfrm>
          <a:off x="1666192" y="2846"/>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a:t>There needs to be policy enforcing the distribution of resources which significantly differentiate between safe and unsafe WASH, key resource examples being soap, water treatment tablets and locks for doors. </a:t>
          </a:r>
          <a:endParaRPr lang="en-US" sz="2200" kern="1200"/>
        </a:p>
      </dsp:txBody>
      <dsp:txXfrm>
        <a:off x="1666192" y="2846"/>
        <a:ext cx="10422888" cy="1442591"/>
      </dsp:txXfrm>
    </dsp:sp>
    <dsp:sp modelId="{9DB34669-759C-4CFB-B809-53AFAB786E24}">
      <dsp:nvSpPr>
        <dsp:cNvPr id="0" name=""/>
        <dsp:cNvSpPr/>
      </dsp:nvSpPr>
      <dsp:spPr>
        <a:xfrm>
          <a:off x="0" y="1806085"/>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B6202-E072-476B-B8AC-E9055387E6E8}">
      <dsp:nvSpPr>
        <dsp:cNvPr id="0" name=""/>
        <dsp:cNvSpPr/>
      </dsp:nvSpPr>
      <dsp:spPr>
        <a:xfrm>
          <a:off x="436375" y="3671602"/>
          <a:ext cx="793425" cy="7934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8415A-415C-41FF-A6B7-40DEB12E6A6D}">
      <dsp:nvSpPr>
        <dsp:cNvPr id="0" name=""/>
        <dsp:cNvSpPr/>
      </dsp:nvSpPr>
      <dsp:spPr>
        <a:xfrm>
          <a:off x="1666192" y="1806085"/>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a:t>Policy requires establishing that recognises and enforces the equal prioritisation of teacher WASH needs. </a:t>
          </a:r>
          <a:endParaRPr lang="en-US" sz="2200" kern="1200"/>
        </a:p>
      </dsp:txBody>
      <dsp:txXfrm>
        <a:off x="1666192" y="1806085"/>
        <a:ext cx="10422888" cy="1442591"/>
      </dsp:txXfrm>
    </dsp:sp>
    <dsp:sp modelId="{D4FBDE95-851E-4617-BE4D-71E2676E1D9F}">
      <dsp:nvSpPr>
        <dsp:cNvPr id="0" name=""/>
        <dsp:cNvSpPr/>
      </dsp:nvSpPr>
      <dsp:spPr>
        <a:xfrm>
          <a:off x="0" y="3609323"/>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3BAA8-9EF5-432C-9871-3DC30DA1DDB2}">
      <dsp:nvSpPr>
        <dsp:cNvPr id="0" name=""/>
        <dsp:cNvSpPr/>
      </dsp:nvSpPr>
      <dsp:spPr>
        <a:xfrm>
          <a:off x="402520" y="3950838"/>
          <a:ext cx="793425" cy="793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D7227-BFAA-4E44-8FD5-D0C4504074DC}">
      <dsp:nvSpPr>
        <dsp:cNvPr id="0" name=""/>
        <dsp:cNvSpPr/>
      </dsp:nvSpPr>
      <dsp:spPr>
        <a:xfrm>
          <a:off x="1666192" y="3609323"/>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a:t>There needs to be policy enforcing an official curriculum for Health Clubs which includes educational WASH practices for students and teachers. </a:t>
          </a:r>
          <a:endParaRPr lang="en-US" sz="2200" kern="1200"/>
        </a:p>
      </dsp:txBody>
      <dsp:txXfrm>
        <a:off x="1666192" y="3609323"/>
        <a:ext cx="10422888" cy="1442591"/>
      </dsp:txXfrm>
    </dsp:sp>
    <dsp:sp modelId="{C9A078E3-AD84-42B6-BE17-78C738ABA709}">
      <dsp:nvSpPr>
        <dsp:cNvPr id="0" name=""/>
        <dsp:cNvSpPr/>
      </dsp:nvSpPr>
      <dsp:spPr>
        <a:xfrm>
          <a:off x="0" y="5412562"/>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3E225-D7F3-4D39-BDDD-36B4D8DC84C2}">
      <dsp:nvSpPr>
        <dsp:cNvPr id="0" name=""/>
        <dsp:cNvSpPr/>
      </dsp:nvSpPr>
      <dsp:spPr>
        <a:xfrm>
          <a:off x="436383" y="5737145"/>
          <a:ext cx="793425" cy="7934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68C3E-F498-484D-91CC-129371B3F86E}">
      <dsp:nvSpPr>
        <dsp:cNvPr id="0" name=""/>
        <dsp:cNvSpPr/>
      </dsp:nvSpPr>
      <dsp:spPr>
        <a:xfrm>
          <a:off x="1666192" y="5412562"/>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a:t>The existing policy that recognises the intersectional requirements of WASH facilities needs implementing from the design phase and from the early stages of the SEP transition. </a:t>
          </a:r>
          <a:endParaRPr lang="en-US" sz="2200" kern="1200"/>
        </a:p>
      </dsp:txBody>
      <dsp:txXfrm>
        <a:off x="1666192" y="5412562"/>
        <a:ext cx="10422888" cy="14425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DED05-2712-4A5B-8E84-E52FC7E4B4B8}">
      <dsp:nvSpPr>
        <dsp:cNvPr id="0" name=""/>
        <dsp:cNvSpPr/>
      </dsp:nvSpPr>
      <dsp:spPr>
        <a:xfrm>
          <a:off x="0" y="2846"/>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82ABA-0542-4C0D-8F7B-27275CD246C1}">
      <dsp:nvSpPr>
        <dsp:cNvPr id="0" name=""/>
        <dsp:cNvSpPr/>
      </dsp:nvSpPr>
      <dsp:spPr>
        <a:xfrm>
          <a:off x="436383" y="327429"/>
          <a:ext cx="793425" cy="7934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709D5-9A7B-4E8F-A1F0-C44FBE572064}">
      <dsp:nvSpPr>
        <dsp:cNvPr id="0" name=""/>
        <dsp:cNvSpPr/>
      </dsp:nvSpPr>
      <dsp:spPr>
        <a:xfrm>
          <a:off x="1666192" y="2846"/>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dirty="0">
              <a:effectLst/>
              <a:latin typeface="Calibri" panose="020F0502020204030204" pitchFamily="34" charset="0"/>
              <a:ea typeface="Calibri" panose="020F0502020204030204" pitchFamily="34" charset="0"/>
              <a:cs typeface="Times New Roman" panose="02020603050405020304" pitchFamily="18" charset="0"/>
            </a:rPr>
            <a:t>Clear policy is required for integrating teaching climate resilient WASH practices, uniformly distributed climate resilient WASH facilities, and maintenance of climate resilient infrastructure. </a:t>
          </a:r>
          <a:endParaRPr lang="en-US" sz="2200" kern="1200" dirty="0"/>
        </a:p>
      </dsp:txBody>
      <dsp:txXfrm>
        <a:off x="1666192" y="2846"/>
        <a:ext cx="10422888" cy="1442591"/>
      </dsp:txXfrm>
    </dsp:sp>
    <dsp:sp modelId="{9DB34669-759C-4CFB-B809-53AFAB786E24}">
      <dsp:nvSpPr>
        <dsp:cNvPr id="0" name=""/>
        <dsp:cNvSpPr/>
      </dsp:nvSpPr>
      <dsp:spPr>
        <a:xfrm>
          <a:off x="0" y="1806085"/>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B6202-E072-476B-B8AC-E9055387E6E8}">
      <dsp:nvSpPr>
        <dsp:cNvPr id="0" name=""/>
        <dsp:cNvSpPr/>
      </dsp:nvSpPr>
      <dsp:spPr>
        <a:xfrm>
          <a:off x="436383" y="2130668"/>
          <a:ext cx="793425" cy="7934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8415A-415C-41FF-A6B7-40DEB12E6A6D}">
      <dsp:nvSpPr>
        <dsp:cNvPr id="0" name=""/>
        <dsp:cNvSpPr/>
      </dsp:nvSpPr>
      <dsp:spPr>
        <a:xfrm>
          <a:off x="1666192" y="1806085"/>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dirty="0"/>
            <a:t>Policy tackling geographic disparities in WASH interventions needs implementing, particularly in applying climate resilient WASH as different locations translate to different experiences. Rural-Urban disparities will exacerbate this. </a:t>
          </a:r>
          <a:endParaRPr lang="en-US" sz="2200" kern="1200" dirty="0"/>
        </a:p>
      </dsp:txBody>
      <dsp:txXfrm>
        <a:off x="1666192" y="1806085"/>
        <a:ext cx="10422888" cy="1442591"/>
      </dsp:txXfrm>
    </dsp:sp>
    <dsp:sp modelId="{D4FBDE95-851E-4617-BE4D-71E2676E1D9F}">
      <dsp:nvSpPr>
        <dsp:cNvPr id="0" name=""/>
        <dsp:cNvSpPr/>
      </dsp:nvSpPr>
      <dsp:spPr>
        <a:xfrm>
          <a:off x="0" y="3613637"/>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3BAA8-9EF5-432C-9871-3DC30DA1DDB2}">
      <dsp:nvSpPr>
        <dsp:cNvPr id="0" name=""/>
        <dsp:cNvSpPr/>
      </dsp:nvSpPr>
      <dsp:spPr>
        <a:xfrm>
          <a:off x="436383" y="3933906"/>
          <a:ext cx="793425" cy="7934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D7227-BFAA-4E44-8FD5-D0C4504074DC}">
      <dsp:nvSpPr>
        <dsp:cNvPr id="0" name=""/>
        <dsp:cNvSpPr/>
      </dsp:nvSpPr>
      <dsp:spPr>
        <a:xfrm>
          <a:off x="1666192" y="3609323"/>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dirty="0"/>
            <a:t>Adherence to the WHO’s </a:t>
          </a:r>
          <a:r>
            <a:rPr lang="en-GB" sz="2200" kern="1200" dirty="0" err="1"/>
            <a:t>toilet:student</a:t>
          </a:r>
          <a:r>
            <a:rPr lang="en-GB" sz="2200" kern="1200" dirty="0"/>
            <a:t> ratios require policy establishment and implementation. </a:t>
          </a:r>
          <a:endParaRPr lang="en-US" sz="2200" kern="1200" dirty="0"/>
        </a:p>
      </dsp:txBody>
      <dsp:txXfrm>
        <a:off x="1666192" y="3609323"/>
        <a:ext cx="10422888" cy="1442591"/>
      </dsp:txXfrm>
    </dsp:sp>
    <dsp:sp modelId="{C9A078E3-AD84-42B6-BE17-78C738ABA709}">
      <dsp:nvSpPr>
        <dsp:cNvPr id="0" name=""/>
        <dsp:cNvSpPr/>
      </dsp:nvSpPr>
      <dsp:spPr>
        <a:xfrm>
          <a:off x="0" y="5412562"/>
          <a:ext cx="12089081" cy="14425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3E225-D7F3-4D39-BDDD-36B4D8DC84C2}">
      <dsp:nvSpPr>
        <dsp:cNvPr id="0" name=""/>
        <dsp:cNvSpPr/>
      </dsp:nvSpPr>
      <dsp:spPr>
        <a:xfrm>
          <a:off x="436383" y="5737145"/>
          <a:ext cx="793425" cy="7934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68C3E-F498-484D-91CC-129371B3F86E}">
      <dsp:nvSpPr>
        <dsp:cNvPr id="0" name=""/>
        <dsp:cNvSpPr/>
      </dsp:nvSpPr>
      <dsp:spPr>
        <a:xfrm>
          <a:off x="1666192" y="5412562"/>
          <a:ext cx="10422888" cy="144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74" tIns="152674" rIns="152674" bIns="152674" numCol="1" spcCol="1270" anchor="ctr" anchorCtr="0">
          <a:noAutofit/>
        </a:bodyPr>
        <a:lstStyle/>
        <a:p>
          <a:pPr marL="0" lvl="0" indent="0" algn="l" defTabSz="977900">
            <a:lnSpc>
              <a:spcPct val="100000"/>
            </a:lnSpc>
            <a:spcBef>
              <a:spcPct val="0"/>
            </a:spcBef>
            <a:spcAft>
              <a:spcPct val="35000"/>
            </a:spcAft>
            <a:buNone/>
          </a:pPr>
          <a:r>
            <a:rPr lang="en-GB" sz="2200" kern="1200" dirty="0"/>
            <a:t>Maintenance needs its own budget and policy is required to dictate and enforce clear allocation of responsibility. </a:t>
          </a:r>
          <a:endParaRPr lang="en-US" sz="2200" kern="1200" dirty="0"/>
        </a:p>
      </dsp:txBody>
      <dsp:txXfrm>
        <a:off x="1666192" y="5412562"/>
        <a:ext cx="10422888" cy="1442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6CA4A-05D2-D846-91A8-1937E606842E}">
      <dsp:nvSpPr>
        <dsp:cNvPr id="0" name=""/>
        <dsp:cNvSpPr/>
      </dsp:nvSpPr>
      <dsp:spPr>
        <a:xfrm>
          <a:off x="0" y="3829498"/>
          <a:ext cx="1932066" cy="1256926"/>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99136" rIns="137409" bIns="199136" numCol="1" spcCol="1270" anchor="ctr" anchorCtr="0">
          <a:noAutofit/>
        </a:bodyPr>
        <a:lstStyle/>
        <a:p>
          <a:pPr marL="0" lvl="0" indent="0" algn="ctr" defTabSz="1244600">
            <a:lnSpc>
              <a:spcPct val="90000"/>
            </a:lnSpc>
            <a:spcBef>
              <a:spcPct val="0"/>
            </a:spcBef>
            <a:spcAft>
              <a:spcPct val="35000"/>
            </a:spcAft>
            <a:buNone/>
          </a:pPr>
          <a:r>
            <a:rPr lang="en-US" sz="2800" kern="1200"/>
            <a:t>Identify</a:t>
          </a:r>
        </a:p>
      </dsp:txBody>
      <dsp:txXfrm>
        <a:off x="0" y="3829498"/>
        <a:ext cx="1932066" cy="1256926"/>
      </dsp:txXfrm>
    </dsp:sp>
    <dsp:sp modelId="{075005D9-35DB-104A-A301-72F7C140C184}">
      <dsp:nvSpPr>
        <dsp:cNvPr id="0" name=""/>
        <dsp:cNvSpPr/>
      </dsp:nvSpPr>
      <dsp:spPr>
        <a:xfrm>
          <a:off x="1932066" y="3829498"/>
          <a:ext cx="5796200" cy="1256926"/>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66700" rIns="117574" bIns="266700" numCol="1" spcCol="1270" anchor="ctr" anchorCtr="0">
          <a:noAutofit/>
        </a:bodyPr>
        <a:lstStyle/>
        <a:p>
          <a:pPr marL="0" lvl="0" indent="0" algn="l" defTabSz="933450">
            <a:lnSpc>
              <a:spcPct val="90000"/>
            </a:lnSpc>
            <a:spcBef>
              <a:spcPct val="0"/>
            </a:spcBef>
            <a:spcAft>
              <a:spcPct val="35000"/>
            </a:spcAft>
            <a:buNone/>
          </a:pPr>
          <a:r>
            <a:rPr lang="en-US" sz="2100" kern="1200"/>
            <a:t>Identify the gaps in educational policy concerning WASH</a:t>
          </a:r>
        </a:p>
      </dsp:txBody>
      <dsp:txXfrm>
        <a:off x="1932066" y="3829498"/>
        <a:ext cx="5796200" cy="1256926"/>
      </dsp:txXfrm>
    </dsp:sp>
    <dsp:sp modelId="{F2330968-D5ED-E74C-B378-F156E4C62841}">
      <dsp:nvSpPr>
        <dsp:cNvPr id="0" name=""/>
        <dsp:cNvSpPr/>
      </dsp:nvSpPr>
      <dsp:spPr>
        <a:xfrm rot="10800000">
          <a:off x="0" y="1915198"/>
          <a:ext cx="1932066" cy="1933153"/>
        </a:xfrm>
        <a:prstGeom prst="upArrowCallout">
          <a:avLst>
            <a:gd name="adj1" fmla="val 5000"/>
            <a:gd name="adj2" fmla="val 10000"/>
            <a:gd name="adj3" fmla="val 15000"/>
            <a:gd name="adj4" fmla="val 64977"/>
          </a:avLst>
        </a:prstGeom>
        <a:solidFill>
          <a:schemeClr val="accent5">
            <a:hueOff val="5589159"/>
            <a:satOff val="-4817"/>
            <a:lumOff val="6373"/>
            <a:alphaOff val="0"/>
          </a:schemeClr>
        </a:solidFill>
        <a:ln w="10795" cap="flat" cmpd="sng" algn="ctr">
          <a:solidFill>
            <a:schemeClr val="accent5">
              <a:hueOff val="5589159"/>
              <a:satOff val="-4817"/>
              <a:lumOff val="6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99136" rIns="137409" bIns="199136" numCol="1" spcCol="1270" anchor="ctr" anchorCtr="0">
          <a:noAutofit/>
        </a:bodyPr>
        <a:lstStyle/>
        <a:p>
          <a:pPr marL="0" lvl="0" indent="0" algn="ctr" defTabSz="1244600">
            <a:lnSpc>
              <a:spcPct val="90000"/>
            </a:lnSpc>
            <a:spcBef>
              <a:spcPct val="0"/>
            </a:spcBef>
            <a:spcAft>
              <a:spcPct val="35000"/>
            </a:spcAft>
            <a:buNone/>
          </a:pPr>
          <a:r>
            <a:rPr lang="en-US" sz="2800" kern="1200"/>
            <a:t>Investigate</a:t>
          </a:r>
        </a:p>
      </dsp:txBody>
      <dsp:txXfrm rot="-10800000">
        <a:off x="0" y="1915198"/>
        <a:ext cx="1932066" cy="1256549"/>
      </dsp:txXfrm>
    </dsp:sp>
    <dsp:sp modelId="{B9D5FAF1-1962-7447-AC40-790B0DE526C0}">
      <dsp:nvSpPr>
        <dsp:cNvPr id="0" name=""/>
        <dsp:cNvSpPr/>
      </dsp:nvSpPr>
      <dsp:spPr>
        <a:xfrm>
          <a:off x="1932066" y="1915198"/>
          <a:ext cx="5796200" cy="1256549"/>
        </a:xfrm>
        <a:prstGeom prst="rect">
          <a:avLst/>
        </a:prstGeom>
        <a:solidFill>
          <a:schemeClr val="accent5">
            <a:tint val="40000"/>
            <a:alpha val="90000"/>
            <a:hueOff val="5783681"/>
            <a:satOff val="10001"/>
            <a:lumOff val="1236"/>
            <a:alphaOff val="0"/>
          </a:schemeClr>
        </a:solidFill>
        <a:ln w="10795" cap="flat" cmpd="sng" algn="ctr">
          <a:solidFill>
            <a:schemeClr val="accent5">
              <a:tint val="40000"/>
              <a:alpha val="90000"/>
              <a:hueOff val="5783681"/>
              <a:satOff val="10001"/>
              <a:lumOff val="1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66700" rIns="117574" bIns="266700" numCol="1" spcCol="1270" anchor="ctr" anchorCtr="0">
          <a:noAutofit/>
        </a:bodyPr>
        <a:lstStyle/>
        <a:p>
          <a:pPr marL="0" lvl="0" indent="0" algn="l" defTabSz="933450">
            <a:lnSpc>
              <a:spcPct val="90000"/>
            </a:lnSpc>
            <a:spcBef>
              <a:spcPct val="0"/>
            </a:spcBef>
            <a:spcAft>
              <a:spcPct val="35000"/>
            </a:spcAft>
            <a:buNone/>
          </a:pPr>
          <a:r>
            <a:rPr lang="en-US" sz="2100" kern="1200"/>
            <a:t>Investigate the consideration of climate resilience for WASH integration in schools by stakeholders</a:t>
          </a:r>
        </a:p>
      </dsp:txBody>
      <dsp:txXfrm>
        <a:off x="1932066" y="1915198"/>
        <a:ext cx="5796200" cy="1256549"/>
      </dsp:txXfrm>
    </dsp:sp>
    <dsp:sp modelId="{F8562FCB-9EBB-894C-9509-7EC74D2C7B7E}">
      <dsp:nvSpPr>
        <dsp:cNvPr id="0" name=""/>
        <dsp:cNvSpPr/>
      </dsp:nvSpPr>
      <dsp:spPr>
        <a:xfrm rot="10800000">
          <a:off x="0" y="899"/>
          <a:ext cx="1932066" cy="1933153"/>
        </a:xfrm>
        <a:prstGeom prst="upArrowCallout">
          <a:avLst>
            <a:gd name="adj1" fmla="val 5000"/>
            <a:gd name="adj2" fmla="val 10000"/>
            <a:gd name="adj3" fmla="val 15000"/>
            <a:gd name="adj4" fmla="val 64977"/>
          </a:avLst>
        </a:prstGeom>
        <a:solidFill>
          <a:schemeClr val="accent5">
            <a:hueOff val="11178319"/>
            <a:satOff val="-9634"/>
            <a:lumOff val="12746"/>
            <a:alphaOff val="0"/>
          </a:schemeClr>
        </a:solidFill>
        <a:ln w="10795" cap="flat" cmpd="sng" algn="ctr">
          <a:solidFill>
            <a:schemeClr val="accent5">
              <a:hueOff val="11178319"/>
              <a:satOff val="-9634"/>
              <a:lumOff val="127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99136" rIns="137409" bIns="199136" numCol="1" spcCol="1270" anchor="ctr" anchorCtr="0">
          <a:noAutofit/>
        </a:bodyPr>
        <a:lstStyle/>
        <a:p>
          <a:pPr marL="0" lvl="0" indent="0" algn="ctr" defTabSz="1244600">
            <a:lnSpc>
              <a:spcPct val="90000"/>
            </a:lnSpc>
            <a:spcBef>
              <a:spcPct val="0"/>
            </a:spcBef>
            <a:spcAft>
              <a:spcPct val="35000"/>
            </a:spcAft>
            <a:buNone/>
          </a:pPr>
          <a:r>
            <a:rPr lang="en-US" sz="2800" kern="1200"/>
            <a:t>Assess</a:t>
          </a:r>
        </a:p>
      </dsp:txBody>
      <dsp:txXfrm rot="-10800000">
        <a:off x="0" y="899"/>
        <a:ext cx="1932066" cy="1256549"/>
      </dsp:txXfrm>
    </dsp:sp>
    <dsp:sp modelId="{9DFBBF13-C678-AA47-A215-AEAC4D8C346A}">
      <dsp:nvSpPr>
        <dsp:cNvPr id="0" name=""/>
        <dsp:cNvSpPr/>
      </dsp:nvSpPr>
      <dsp:spPr>
        <a:xfrm>
          <a:off x="1932066" y="899"/>
          <a:ext cx="5796200" cy="1256549"/>
        </a:xfrm>
        <a:prstGeom prst="rect">
          <a:avLst/>
        </a:prstGeom>
        <a:solidFill>
          <a:schemeClr val="accent5">
            <a:tint val="40000"/>
            <a:alpha val="90000"/>
            <a:hueOff val="11567362"/>
            <a:satOff val="20002"/>
            <a:lumOff val="2473"/>
            <a:alphaOff val="0"/>
          </a:schemeClr>
        </a:solidFill>
        <a:ln w="10795" cap="flat" cmpd="sng" algn="ctr">
          <a:solidFill>
            <a:schemeClr val="accent5">
              <a:tint val="40000"/>
              <a:alpha val="90000"/>
              <a:hueOff val="11567362"/>
              <a:satOff val="20002"/>
              <a:lumOff val="24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66700" rIns="117574" bIns="266700" numCol="1" spcCol="1270" anchor="ctr" anchorCtr="0">
          <a:noAutofit/>
        </a:bodyPr>
        <a:lstStyle/>
        <a:p>
          <a:pPr marL="0" lvl="0" indent="0" algn="l" defTabSz="933450">
            <a:lnSpc>
              <a:spcPct val="90000"/>
            </a:lnSpc>
            <a:spcBef>
              <a:spcPct val="0"/>
            </a:spcBef>
            <a:spcAft>
              <a:spcPct val="35000"/>
            </a:spcAft>
            <a:buNone/>
          </a:pPr>
          <a:r>
            <a:rPr lang="en-US" sz="2100" kern="1200"/>
            <a:t>Assess areas in need of improvement regarding WASH facilities and practice in schools </a:t>
          </a:r>
        </a:p>
      </dsp:txBody>
      <dsp:txXfrm>
        <a:off x="1932066" y="899"/>
        <a:ext cx="5796200" cy="1256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A52E6-F43C-423C-8790-1F8412F7C0D2}">
      <dsp:nvSpPr>
        <dsp:cNvPr id="0" name=""/>
        <dsp:cNvSpPr/>
      </dsp:nvSpPr>
      <dsp:spPr>
        <a:xfrm>
          <a:off x="825410" y="1068967"/>
          <a:ext cx="976732" cy="976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461DAB-9C57-4D10-B0BF-8C4D1CC308A4}">
      <dsp:nvSpPr>
        <dsp:cNvPr id="0" name=""/>
        <dsp:cNvSpPr/>
      </dsp:nvSpPr>
      <dsp:spPr>
        <a:xfrm>
          <a:off x="228518" y="2488356"/>
          <a:ext cx="2170516"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Surveys were chosen to increase the likelihood of teacher participation. They were exclusively for teachers. </a:t>
          </a:r>
        </a:p>
      </dsp:txBody>
      <dsp:txXfrm>
        <a:off x="228518" y="2488356"/>
        <a:ext cx="2170516" cy="1530000"/>
      </dsp:txXfrm>
    </dsp:sp>
    <dsp:sp modelId="{269A4BAD-1B8A-4A60-9261-33C4AEB0D6EC}">
      <dsp:nvSpPr>
        <dsp:cNvPr id="0" name=""/>
        <dsp:cNvSpPr/>
      </dsp:nvSpPr>
      <dsp:spPr>
        <a:xfrm>
          <a:off x="3375767" y="1068967"/>
          <a:ext cx="976732" cy="976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803143-CB13-4499-828B-FF2C52DD3B6E}">
      <dsp:nvSpPr>
        <dsp:cNvPr id="0" name=""/>
        <dsp:cNvSpPr/>
      </dsp:nvSpPr>
      <dsp:spPr>
        <a:xfrm>
          <a:off x="2778875" y="2488356"/>
          <a:ext cx="2170516"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surveys were distributed to 50 teachers and were online. Stratified random sampling was used.</a:t>
          </a:r>
        </a:p>
      </dsp:txBody>
      <dsp:txXfrm>
        <a:off x="2778875" y="2488356"/>
        <a:ext cx="2170516" cy="1530000"/>
      </dsp:txXfrm>
    </dsp:sp>
    <dsp:sp modelId="{A6D8BD61-1A10-4A26-A3E5-66E74DF636F1}">
      <dsp:nvSpPr>
        <dsp:cNvPr id="0" name=""/>
        <dsp:cNvSpPr/>
      </dsp:nvSpPr>
      <dsp:spPr>
        <a:xfrm>
          <a:off x="5926124" y="1068967"/>
          <a:ext cx="976732" cy="976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D2E70-3F60-42A1-84C0-B5609A84FEBF}">
      <dsp:nvSpPr>
        <dsp:cNvPr id="0" name=""/>
        <dsp:cNvSpPr/>
      </dsp:nvSpPr>
      <dsp:spPr>
        <a:xfrm>
          <a:off x="5329232" y="2488356"/>
          <a:ext cx="2170516"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The types of questions partially in line with UNICEF and WHO’s (2016) survey for monitoring WASH. </a:t>
          </a:r>
          <a:endParaRPr lang="en-US" sz="1800" kern="1200"/>
        </a:p>
      </dsp:txBody>
      <dsp:txXfrm>
        <a:off x="5329232" y="2488356"/>
        <a:ext cx="2170516" cy="153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E522E-3D61-4A4C-9B8F-AAFF50C4A555}">
      <dsp:nvSpPr>
        <dsp:cNvPr id="0" name=""/>
        <dsp:cNvSpPr/>
      </dsp:nvSpPr>
      <dsp:spPr>
        <a:xfrm>
          <a:off x="0" y="2484"/>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513939-52CD-2B4C-8EB4-C093ABBC9541}">
      <dsp:nvSpPr>
        <dsp:cNvPr id="0" name=""/>
        <dsp:cNvSpPr/>
      </dsp:nvSpPr>
      <dsp:spPr>
        <a:xfrm>
          <a:off x="0" y="2484"/>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A list of stakeholders was put together by the Mozambique WaterAid office. </a:t>
          </a:r>
          <a:endParaRPr lang="en-US" sz="2400" kern="1200" dirty="0"/>
        </a:p>
      </dsp:txBody>
      <dsp:txXfrm>
        <a:off x="0" y="2484"/>
        <a:ext cx="7728267" cy="1694118"/>
      </dsp:txXfrm>
    </dsp:sp>
    <dsp:sp modelId="{2678E9CE-D445-294C-B70A-C4BDABA89EA2}">
      <dsp:nvSpPr>
        <dsp:cNvPr id="0" name=""/>
        <dsp:cNvSpPr/>
      </dsp:nvSpPr>
      <dsp:spPr>
        <a:xfrm>
          <a:off x="0" y="1408738"/>
          <a:ext cx="772826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F8355-BB66-4944-9B09-CA4181BE15F1}">
      <dsp:nvSpPr>
        <dsp:cNvPr id="0" name=""/>
        <dsp:cNvSpPr/>
      </dsp:nvSpPr>
      <dsp:spPr>
        <a:xfrm>
          <a:off x="0" y="1510334"/>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Interviewees included officials from: the ministry of Education and Human Development; the ministry of Public Works, Housing and Water Resources; the ministry of Land and Environment; and an official from the Education for All movement. </a:t>
          </a:r>
          <a:endParaRPr lang="en-US" sz="2400" kern="1200" dirty="0"/>
        </a:p>
      </dsp:txBody>
      <dsp:txXfrm>
        <a:off x="0" y="1510334"/>
        <a:ext cx="7728267" cy="1694118"/>
      </dsp:txXfrm>
    </dsp:sp>
    <dsp:sp modelId="{9575D130-49DA-B84E-AF68-BF257FCFA3BE}">
      <dsp:nvSpPr>
        <dsp:cNvPr id="0" name=""/>
        <dsp:cNvSpPr/>
      </dsp:nvSpPr>
      <dsp:spPr>
        <a:xfrm>
          <a:off x="0" y="3475393"/>
          <a:ext cx="7728267" cy="0"/>
        </a:xfrm>
        <a:prstGeom prst="line">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A8CEC-4D60-154F-AE25-EF089527D91D}">
      <dsp:nvSpPr>
        <dsp:cNvPr id="0" name=""/>
        <dsp:cNvSpPr/>
      </dsp:nvSpPr>
      <dsp:spPr>
        <a:xfrm>
          <a:off x="0" y="3393205"/>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These interviews were designed to gather perspectives from the structural point of view at the macro-level.</a:t>
          </a:r>
          <a:endParaRPr lang="en-US" sz="2400" kern="1200" dirty="0"/>
        </a:p>
      </dsp:txBody>
      <dsp:txXfrm>
        <a:off x="0" y="3393205"/>
        <a:ext cx="7728267" cy="1694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FF791-3CB7-4F4C-B92F-ADFA0651B866}">
      <dsp:nvSpPr>
        <dsp:cNvPr id="0" name=""/>
        <dsp:cNvSpPr/>
      </dsp:nvSpPr>
      <dsp:spPr>
        <a:xfrm>
          <a:off x="0" y="2500"/>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2BFBF6-EE0C-0D48-8010-4A70412CF1D2}">
      <dsp:nvSpPr>
        <dsp:cNvPr id="0" name=""/>
        <dsp:cNvSpPr/>
      </dsp:nvSpPr>
      <dsp:spPr>
        <a:xfrm>
          <a:off x="0" y="2500"/>
          <a:ext cx="73152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 key themes of “Water, Sanitation and Hygiene”, “Schools”, “Gender”, “Climate Resilience” and “Extreme Weather” were identified. </a:t>
          </a:r>
          <a:endParaRPr lang="en-US" sz="2400" kern="1200" dirty="0"/>
        </a:p>
      </dsp:txBody>
      <dsp:txXfrm>
        <a:off x="0" y="2500"/>
        <a:ext cx="7315200" cy="1705213"/>
      </dsp:txXfrm>
    </dsp:sp>
    <dsp:sp modelId="{DEFDA66C-E582-E147-9B02-D088761163C9}">
      <dsp:nvSpPr>
        <dsp:cNvPr id="0" name=""/>
        <dsp:cNvSpPr/>
      </dsp:nvSpPr>
      <dsp:spPr>
        <a:xfrm>
          <a:off x="0" y="1707713"/>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93CDC-314E-B94C-94D3-AFE652C04605}">
      <dsp:nvSpPr>
        <dsp:cNvPr id="0" name=""/>
        <dsp:cNvSpPr/>
      </dsp:nvSpPr>
      <dsp:spPr>
        <a:xfrm>
          <a:off x="0" y="1707713"/>
          <a:ext cx="73152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WASH remained the main topic and would get combined with these key themes and any subthemes that emerged from findings. </a:t>
          </a:r>
          <a:endParaRPr lang="en-US" sz="2400" kern="1200" dirty="0"/>
        </a:p>
      </dsp:txBody>
      <dsp:txXfrm>
        <a:off x="0" y="1707713"/>
        <a:ext cx="7315200" cy="1705213"/>
      </dsp:txXfrm>
    </dsp:sp>
    <dsp:sp modelId="{550CB686-41F2-C649-BA38-2241A509C537}">
      <dsp:nvSpPr>
        <dsp:cNvPr id="0" name=""/>
        <dsp:cNvSpPr/>
      </dsp:nvSpPr>
      <dsp:spPr>
        <a:xfrm>
          <a:off x="0" y="3412926"/>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F138E-8146-5948-9969-6B45CD2BD207}">
      <dsp:nvSpPr>
        <dsp:cNvPr id="0" name=""/>
        <dsp:cNvSpPr/>
      </dsp:nvSpPr>
      <dsp:spPr>
        <a:xfrm>
          <a:off x="0" y="3412926"/>
          <a:ext cx="73152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The MINEDH (2020) 2020-29 Strategic Educational Plan (SEP) and MINEDH (2020) 2020-22 Operational Plan (OP) were used for comparison to identify policy gaps. </a:t>
          </a:r>
          <a:endParaRPr lang="en-US" sz="2400" kern="1200"/>
        </a:p>
      </dsp:txBody>
      <dsp:txXfrm>
        <a:off x="0" y="3412926"/>
        <a:ext cx="7315200" cy="1705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BF558-638D-4EE5-8DB8-73D7A1EAC3D2}">
      <dsp:nvSpPr>
        <dsp:cNvPr id="0" name=""/>
        <dsp:cNvSpPr/>
      </dsp:nvSpPr>
      <dsp:spPr>
        <a:xfrm>
          <a:off x="0" y="615"/>
          <a:ext cx="7293610" cy="14401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1EB14-CA16-4D3D-88BB-D9D7CD03175C}">
      <dsp:nvSpPr>
        <dsp:cNvPr id="0" name=""/>
        <dsp:cNvSpPr/>
      </dsp:nvSpPr>
      <dsp:spPr>
        <a:xfrm>
          <a:off x="435651" y="324653"/>
          <a:ext cx="792093" cy="792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E50C78-2E3F-41C3-A0FA-C8BB99B2D2D3}">
      <dsp:nvSpPr>
        <dsp:cNvPr id="0" name=""/>
        <dsp:cNvSpPr/>
      </dsp:nvSpPr>
      <dsp:spPr>
        <a:xfrm>
          <a:off x="1663397" y="615"/>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800100">
            <a:lnSpc>
              <a:spcPct val="100000"/>
            </a:lnSpc>
            <a:spcBef>
              <a:spcPct val="0"/>
            </a:spcBef>
            <a:spcAft>
              <a:spcPct val="35000"/>
            </a:spcAft>
            <a:buNone/>
          </a:pPr>
          <a:r>
            <a:rPr lang="en-GB" sz="1800" kern="1200" dirty="0"/>
            <a:t>Although 50 teachers were invited to partake in the survey, only 15 could do so.</a:t>
          </a:r>
          <a:endParaRPr lang="en-US" sz="1800" kern="1200" dirty="0"/>
        </a:p>
      </dsp:txBody>
      <dsp:txXfrm>
        <a:off x="1663397" y="615"/>
        <a:ext cx="5630212" cy="1440170"/>
      </dsp:txXfrm>
    </dsp:sp>
    <dsp:sp modelId="{1765C2A0-8A2F-45E5-A123-3168D7BC10CF}">
      <dsp:nvSpPr>
        <dsp:cNvPr id="0" name=""/>
        <dsp:cNvSpPr/>
      </dsp:nvSpPr>
      <dsp:spPr>
        <a:xfrm>
          <a:off x="0" y="1800829"/>
          <a:ext cx="7293610" cy="14401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AB302-25F9-40F8-A240-B7E466B88AB4}">
      <dsp:nvSpPr>
        <dsp:cNvPr id="0" name=""/>
        <dsp:cNvSpPr/>
      </dsp:nvSpPr>
      <dsp:spPr>
        <a:xfrm>
          <a:off x="435651" y="2124867"/>
          <a:ext cx="792093" cy="792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96AD4C-7599-482B-9803-DCD44E4E0A19}">
      <dsp:nvSpPr>
        <dsp:cNvPr id="0" name=""/>
        <dsp:cNvSpPr/>
      </dsp:nvSpPr>
      <dsp:spPr>
        <a:xfrm>
          <a:off x="1663397" y="1800829"/>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800100">
            <a:lnSpc>
              <a:spcPct val="100000"/>
            </a:lnSpc>
            <a:spcBef>
              <a:spcPct val="0"/>
            </a:spcBef>
            <a:spcAft>
              <a:spcPct val="35000"/>
            </a:spcAft>
            <a:buNone/>
          </a:pPr>
          <a:r>
            <a:rPr lang="en-GB" sz="1800" kern="1200"/>
            <a:t>Unclear whether my understanding/interpretation of governmental documents was accurate due to the use of “Google Translate”.</a:t>
          </a:r>
          <a:endParaRPr lang="en-US" sz="1800" kern="1200"/>
        </a:p>
      </dsp:txBody>
      <dsp:txXfrm>
        <a:off x="1663397" y="1800829"/>
        <a:ext cx="5630212" cy="1440170"/>
      </dsp:txXfrm>
    </dsp:sp>
    <dsp:sp modelId="{52B4DB23-D9B6-4B0A-90C1-F5119B02D280}">
      <dsp:nvSpPr>
        <dsp:cNvPr id="0" name=""/>
        <dsp:cNvSpPr/>
      </dsp:nvSpPr>
      <dsp:spPr>
        <a:xfrm>
          <a:off x="0" y="3601042"/>
          <a:ext cx="7293610" cy="14401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31499-0BB3-420F-AFE1-40AD051FDA7B}">
      <dsp:nvSpPr>
        <dsp:cNvPr id="0" name=""/>
        <dsp:cNvSpPr/>
      </dsp:nvSpPr>
      <dsp:spPr>
        <a:xfrm>
          <a:off x="435651" y="3925081"/>
          <a:ext cx="792093" cy="792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7A487C-DB4F-4009-A1A8-B4F7816D34A0}">
      <dsp:nvSpPr>
        <dsp:cNvPr id="0" name=""/>
        <dsp:cNvSpPr/>
      </dsp:nvSpPr>
      <dsp:spPr>
        <a:xfrm>
          <a:off x="1663397" y="3601042"/>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800100">
            <a:lnSpc>
              <a:spcPct val="100000"/>
            </a:lnSpc>
            <a:spcBef>
              <a:spcPct val="0"/>
            </a:spcBef>
            <a:spcAft>
              <a:spcPct val="35000"/>
            </a:spcAft>
            <a:buNone/>
          </a:pPr>
          <a:r>
            <a:rPr lang="en-GB" sz="1800" kern="1200"/>
            <a:t>60% were primary school teachers and 40% were secondary school teachers; 80% of the respondents were from rurally located schools whilst only 20% were from urban schools. </a:t>
          </a:r>
          <a:endParaRPr lang="en-US" sz="1800" kern="1200"/>
        </a:p>
      </dsp:txBody>
      <dsp:txXfrm>
        <a:off x="1663397" y="3601042"/>
        <a:ext cx="5630212" cy="1440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FBB13-D935-6E48-86FE-86858C1A3E74}">
      <dsp:nvSpPr>
        <dsp:cNvPr id="0" name=""/>
        <dsp:cNvSpPr/>
      </dsp:nvSpPr>
      <dsp:spPr>
        <a:xfrm>
          <a:off x="0" y="31815"/>
          <a:ext cx="7315200" cy="164150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a:t>Community hygiene needs must be dealt with separately to avoid sharing a scarce resource, for the safety and dignity of students, staff, and community members. </a:t>
          </a:r>
          <a:endParaRPr lang="en-US" sz="2300" kern="1200"/>
        </a:p>
      </dsp:txBody>
      <dsp:txXfrm>
        <a:off x="80132" y="111947"/>
        <a:ext cx="7154936" cy="1481245"/>
      </dsp:txXfrm>
    </dsp:sp>
    <dsp:sp modelId="{408BE5F3-69A6-4A4C-AD69-5432B5611EE4}">
      <dsp:nvSpPr>
        <dsp:cNvPr id="0" name=""/>
        <dsp:cNvSpPr/>
      </dsp:nvSpPr>
      <dsp:spPr>
        <a:xfrm>
          <a:off x="0" y="1739565"/>
          <a:ext cx="7315200" cy="164150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a:t>Efforts that combat taboos that prevent girls from attending school need to steer away from the female focus and actively involve boys and men. </a:t>
          </a:r>
          <a:endParaRPr lang="en-US" sz="2300" kern="1200"/>
        </a:p>
      </dsp:txBody>
      <dsp:txXfrm>
        <a:off x="80132" y="1819697"/>
        <a:ext cx="7154936" cy="1481245"/>
      </dsp:txXfrm>
    </dsp:sp>
    <dsp:sp modelId="{0B0C5988-E0D8-2E46-A409-9B02E84FC574}">
      <dsp:nvSpPr>
        <dsp:cNvPr id="0" name=""/>
        <dsp:cNvSpPr/>
      </dsp:nvSpPr>
      <dsp:spPr>
        <a:xfrm>
          <a:off x="0" y="3447315"/>
          <a:ext cx="7315200" cy="164150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a:t>MHM education needs to be compulsory and include boys, potentially via health clubs. </a:t>
          </a:r>
          <a:endParaRPr lang="en-US" sz="2300" kern="1200"/>
        </a:p>
      </dsp:txBody>
      <dsp:txXfrm>
        <a:off x="80132" y="3527447"/>
        <a:ext cx="7154936" cy="14812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B56FC-E4C8-4647-8CAE-9F5AE5FE66C4}">
      <dsp:nvSpPr>
        <dsp:cNvPr id="0" name=""/>
        <dsp:cNvSpPr/>
      </dsp:nvSpPr>
      <dsp:spPr>
        <a:xfrm>
          <a:off x="0" y="318618"/>
          <a:ext cx="7167890" cy="1068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2ACCF-64EC-40D3-B21A-DF597F5BC142}">
      <dsp:nvSpPr>
        <dsp:cNvPr id="0" name=""/>
        <dsp:cNvSpPr/>
      </dsp:nvSpPr>
      <dsp:spPr>
        <a:xfrm>
          <a:off x="323163" y="558988"/>
          <a:ext cx="587570" cy="587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1C3B0-5E18-4965-A460-50F5CC71CDFA}">
      <dsp:nvSpPr>
        <dsp:cNvPr id="0" name=""/>
        <dsp:cNvSpPr/>
      </dsp:nvSpPr>
      <dsp:spPr>
        <a:xfrm>
          <a:off x="1233898" y="318618"/>
          <a:ext cx="5933991" cy="1068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3" tIns="113063" rIns="113063" bIns="113063" numCol="1" spcCol="1270" anchor="ctr" anchorCtr="0">
          <a:noAutofit/>
        </a:bodyPr>
        <a:lstStyle/>
        <a:p>
          <a:pPr marL="0" lvl="0" indent="0" algn="l" defTabSz="800100">
            <a:lnSpc>
              <a:spcPct val="100000"/>
            </a:lnSpc>
            <a:spcBef>
              <a:spcPct val="0"/>
            </a:spcBef>
            <a:spcAft>
              <a:spcPct val="35000"/>
            </a:spcAft>
            <a:buNone/>
          </a:pPr>
          <a:r>
            <a:rPr lang="en-GB" sz="1800" kern="1200" dirty="0"/>
            <a:t>60% said that their water source got damaged, 13% reporting they hadn’t been fixed yet. </a:t>
          </a:r>
          <a:endParaRPr lang="en-US" sz="1800" kern="1200" dirty="0"/>
        </a:p>
      </dsp:txBody>
      <dsp:txXfrm>
        <a:off x="1233898" y="318618"/>
        <a:ext cx="5933991" cy="1068310"/>
      </dsp:txXfrm>
    </dsp:sp>
    <dsp:sp modelId="{8E5EBC5B-187B-4377-B51A-977547F4F923}">
      <dsp:nvSpPr>
        <dsp:cNvPr id="0" name=""/>
        <dsp:cNvSpPr/>
      </dsp:nvSpPr>
      <dsp:spPr>
        <a:xfrm>
          <a:off x="0" y="1611836"/>
          <a:ext cx="7167890" cy="1068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E79FB-5406-4A9E-AF19-460EBCD897CA}">
      <dsp:nvSpPr>
        <dsp:cNvPr id="0" name=""/>
        <dsp:cNvSpPr/>
      </dsp:nvSpPr>
      <dsp:spPr>
        <a:xfrm>
          <a:off x="323163" y="1852205"/>
          <a:ext cx="587570" cy="587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1C42D-2566-408A-AD6F-3716553D7D58}">
      <dsp:nvSpPr>
        <dsp:cNvPr id="0" name=""/>
        <dsp:cNvSpPr/>
      </dsp:nvSpPr>
      <dsp:spPr>
        <a:xfrm>
          <a:off x="1233898" y="1611836"/>
          <a:ext cx="5933991" cy="1068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3" tIns="113063" rIns="113063" bIns="113063" numCol="1" spcCol="1270" anchor="ctr" anchorCtr="0">
          <a:noAutofit/>
        </a:bodyPr>
        <a:lstStyle/>
        <a:p>
          <a:pPr marL="0" lvl="0" indent="0" algn="l" defTabSz="800100">
            <a:lnSpc>
              <a:spcPct val="100000"/>
            </a:lnSpc>
            <a:spcBef>
              <a:spcPct val="0"/>
            </a:spcBef>
            <a:spcAft>
              <a:spcPct val="35000"/>
            </a:spcAft>
            <a:buNone/>
          </a:pPr>
          <a:r>
            <a:rPr lang="en-GB" sz="1800" kern="1200" dirty="0"/>
            <a:t>Out of all WASH facilities, the most resilient were hand washing facilities, as 93% reported no damage and the 7% that said did have since been fixed. </a:t>
          </a:r>
          <a:endParaRPr lang="en-US" sz="1800" kern="1200" dirty="0"/>
        </a:p>
      </dsp:txBody>
      <dsp:txXfrm>
        <a:off x="1233898" y="1611836"/>
        <a:ext cx="5933991" cy="1068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DE205-765F-7444-92E4-750EFB9E5026}">
      <dsp:nvSpPr>
        <dsp:cNvPr id="0" name=""/>
        <dsp:cNvSpPr/>
      </dsp:nvSpPr>
      <dsp:spPr>
        <a:xfrm>
          <a:off x="0" y="47210"/>
          <a:ext cx="7315200" cy="11917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Overall, actively considered. </a:t>
          </a:r>
          <a:endParaRPr lang="en-US" sz="3000" kern="1200"/>
        </a:p>
      </dsp:txBody>
      <dsp:txXfrm>
        <a:off x="58177" y="105387"/>
        <a:ext cx="7198846" cy="1075400"/>
      </dsp:txXfrm>
    </dsp:sp>
    <dsp:sp modelId="{B66BA96F-2B7C-9642-A991-A38CBB239157}">
      <dsp:nvSpPr>
        <dsp:cNvPr id="0" name=""/>
        <dsp:cNvSpPr/>
      </dsp:nvSpPr>
      <dsp:spPr>
        <a:xfrm>
          <a:off x="0" y="1325365"/>
          <a:ext cx="7315200" cy="11917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No mention of climate resilience in OP.</a:t>
          </a:r>
          <a:endParaRPr lang="en-US" sz="3000" kern="1200"/>
        </a:p>
      </dsp:txBody>
      <dsp:txXfrm>
        <a:off x="58177" y="1383542"/>
        <a:ext cx="7198846" cy="1075400"/>
      </dsp:txXfrm>
    </dsp:sp>
    <dsp:sp modelId="{E36879BB-76DF-E045-B367-6CD196DC3DD4}">
      <dsp:nvSpPr>
        <dsp:cNvPr id="0" name=""/>
        <dsp:cNvSpPr/>
      </dsp:nvSpPr>
      <dsp:spPr>
        <a:xfrm>
          <a:off x="0" y="2603520"/>
          <a:ext cx="7315200" cy="11917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Schools need infrastructural upgrade for resilience, particularly in rural settings.</a:t>
          </a:r>
          <a:endParaRPr lang="en-US" sz="3000" kern="1200"/>
        </a:p>
      </dsp:txBody>
      <dsp:txXfrm>
        <a:off x="58177" y="2661697"/>
        <a:ext cx="7198846" cy="1075400"/>
      </dsp:txXfrm>
    </dsp:sp>
    <dsp:sp modelId="{55F80428-2D78-8D48-A6E2-E220E3EF46E8}">
      <dsp:nvSpPr>
        <dsp:cNvPr id="0" name=""/>
        <dsp:cNvSpPr/>
      </dsp:nvSpPr>
      <dsp:spPr>
        <a:xfrm>
          <a:off x="0" y="3881674"/>
          <a:ext cx="7315200" cy="11917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Infrastructure is only resilient if maintained.</a:t>
          </a:r>
          <a:endParaRPr lang="en-US" sz="3000" kern="1200"/>
        </a:p>
      </dsp:txBody>
      <dsp:txXfrm>
        <a:off x="58177" y="3939851"/>
        <a:ext cx="7198846" cy="1075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3EEC-E372-0341-B737-7D04060F28AB}" type="datetimeFigureOut">
              <a:rPr lang="en-GB" smtClean="0"/>
              <a:t>25/11/2022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252EF-11C2-AC45-9B14-61DC6192977C}" type="slidenum">
              <a:rPr lang="en-GB" smtClean="0"/>
              <a:t>‹#›</a:t>
            </a:fld>
            <a:endParaRPr lang="en-GB"/>
          </a:p>
        </p:txBody>
      </p:sp>
    </p:spTree>
    <p:extLst>
      <p:ext uri="{BB962C8B-B14F-4D97-AF65-F5344CB8AC3E}">
        <p14:creationId xmlns:p14="http://schemas.microsoft.com/office/powerpoint/2010/main" val="419381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Bom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GB" sz="1800" dirty="0">
                <a:effectLst/>
                <a:latin typeface="Calibri" panose="020F0502020204030204" pitchFamily="34" charset="0"/>
                <a:ea typeface="Calibri" panose="020F0502020204030204" pitchFamily="34" charset="0"/>
                <a:cs typeface="Times New Roman" panose="02020603050405020304" pitchFamily="18" charset="0"/>
              </a:rPr>
              <a:t>, my name is Jemima and I am the postgraduate student who has been conducting this research in partnership with WaterAid. The following presentation should last approximately 30 minutes, and I will be happy to answer any questions at the end.</a:t>
            </a:r>
          </a:p>
        </p:txBody>
      </p:sp>
      <p:sp>
        <p:nvSpPr>
          <p:cNvPr id="4" name="Slide Number Placeholder 3"/>
          <p:cNvSpPr>
            <a:spLocks noGrp="1"/>
          </p:cNvSpPr>
          <p:nvPr>
            <p:ph type="sldNum" sz="quarter" idx="5"/>
          </p:nvPr>
        </p:nvSpPr>
        <p:spPr/>
        <p:txBody>
          <a:bodyPr/>
          <a:lstStyle/>
          <a:p>
            <a:fld id="{31D252EF-11C2-AC45-9B14-61DC6192977C}" type="slidenum">
              <a:rPr lang="en-GB" smtClean="0"/>
              <a:t>1</a:t>
            </a:fld>
            <a:endParaRPr lang="en-GB"/>
          </a:p>
        </p:txBody>
      </p:sp>
    </p:spTree>
    <p:extLst>
      <p:ext uri="{BB962C8B-B14F-4D97-AF65-F5344CB8AC3E}">
        <p14:creationId xmlns:p14="http://schemas.microsoft.com/office/powerpoint/2010/main" val="113526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Water. My survey results showed that improved water sources need fitting with equal importance given to water quality – only 32% of respondents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coud</a:t>
            </a:r>
            <a:r>
              <a:rPr lang="en-GB" sz="1800" dirty="0">
                <a:effectLst/>
                <a:latin typeface="Calibri" panose="020F0502020204030204" pitchFamily="34" charset="0"/>
                <a:ea typeface="Calibri" panose="020F0502020204030204" pitchFamily="34" charset="0"/>
                <a:cs typeface="Times New Roman" panose="02020603050405020304" pitchFamily="18" charset="0"/>
              </a:rPr>
              <a:t> say they have piped water, which is the preferred option. However this does not necessarily translate to safe water, and given the rest either had no drinking water or their sources were unsafe, it is important that there are at least options such as water treatment tablets to treat the water. Yet only 33% could report that their water was treated. 54% were unaware of whether their water was treated, which presents a risk to the health of the school community. Given these findings, I concluded that teachers and students will likely benefit from health clubs which raise awareness and teach when to, and how to treat water.</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10</a:t>
            </a:fld>
            <a:endParaRPr lang="en-GB"/>
          </a:p>
        </p:txBody>
      </p:sp>
    </p:spTree>
    <p:extLst>
      <p:ext uri="{BB962C8B-B14F-4D97-AF65-F5344CB8AC3E}">
        <p14:creationId xmlns:p14="http://schemas.microsoft.com/office/powerpoint/2010/main" val="73164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Water accessibility is also an important topic. Attempts to combat poor community WASH by sharing an already scarce resource needs mitigating, as 10 out of the 15 participants could say that their water was shared with the wider community. Although it is true that schools will have an outreach into the community, and vice-versa, this is a troubling statistic in the context of 1. Water availability when half of the respondents declared it constant throughout the school year. 2. The context of Water points, when the most common answers reported were 1 or 2 per school. 3. The context of a lack of maintenance. And 4. The context of overcrowded classrooms. </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11</a:t>
            </a:fld>
            <a:endParaRPr lang="en-GB"/>
          </a:p>
        </p:txBody>
      </p:sp>
    </p:spTree>
    <p:extLst>
      <p:ext uri="{BB962C8B-B14F-4D97-AF65-F5344CB8AC3E}">
        <p14:creationId xmlns:p14="http://schemas.microsoft.com/office/powerpoint/2010/main" val="8455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Regarding sanitation, my findings found that every school requires toilets, as 27% reported they had none, or an improvement of the current toilets, as only 13% could report flush/pour flush toilets. These findings clearly indicated that schools are failing to adhere to the recommended WHO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toilet:student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ratios of 1:25 toilets for female student and 1:50 toilets for male students. Maintenance was a theme here as well, as damaged toilets only get fixed for 40% of the respondents. </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12</a:t>
            </a:fld>
            <a:endParaRPr lang="en-GB"/>
          </a:p>
        </p:txBody>
      </p:sp>
    </p:spTree>
    <p:extLst>
      <p:ext uri="{BB962C8B-B14F-4D97-AF65-F5344CB8AC3E}">
        <p14:creationId xmlns:p14="http://schemas.microsoft.com/office/powerpoint/2010/main" val="397175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feeds into the lack of toilet security, which was defined as when there is: 1. No toilet; 2. The risk of open defecation if there is no toilet; and 3. Having access to a toilet that is not private and is unusable or unsafe. All three aspects of toilet insecurity requires addressing simultaneously with special attention to girls. It also became clear that teachers are not getting much attention in this regard either, as only 1 participant reported all 3 female staff toilets and all 3 male staff toilets. Overall,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toilet:teacher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toilet:student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ratios need improving for the safety, privacy and dignity of the school community – three characteristics that other research has found to be more important to WASH users than the actual quality of facilities provided.</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13</a:t>
            </a:fld>
            <a:endParaRPr lang="en-GB"/>
          </a:p>
        </p:txBody>
      </p:sp>
    </p:spTree>
    <p:extLst>
      <p:ext uri="{BB962C8B-B14F-4D97-AF65-F5344CB8AC3E}">
        <p14:creationId xmlns:p14="http://schemas.microsoft.com/office/powerpoint/2010/main" val="2701627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Continuing on with this theme of improvements required for the safety, privacy and dignity of users, facilities also need to be accessible for all. My findings showed that only 12 girl-only and 12 boy-only toilets were reported in total, that were accessible to those with a visual or physical disability. Once again the issue of wider community needs must be dealt with separately, for the safety of all. One method of preventing the sharing of the scarce resources could be by building facilities on a school premises, which should be vital for the protection of young children especially. Yet 40% of sanitation facilities were reported off-premises.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14</a:t>
            </a:fld>
            <a:endParaRPr lang="en-GB"/>
          </a:p>
        </p:txBody>
      </p:sp>
    </p:spTree>
    <p:extLst>
      <p:ext uri="{BB962C8B-B14F-4D97-AF65-F5344CB8AC3E}">
        <p14:creationId xmlns:p14="http://schemas.microsoft.com/office/powerpoint/2010/main" val="3038776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Regarding hygiene, the covid-19 pandemic has meant that there has been an increase in hand-washing facilities which is a big win towards the pursuit of improved WASH facilities. However from my participants, only 9 respondents could report that their schools has handwashing stations, 6 of which are the ones with access to soap additional to water.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importance of improving privacy and safety of facilities continues as a theme from sanitation to hygiene too. Only 6 participants could report bathing areas for girls, 1 reported menstrual hygiene materials and 8 reported menstrual hygiene management education as their sole resource.</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15</a:t>
            </a:fld>
            <a:endParaRPr lang="en-GB"/>
          </a:p>
        </p:txBody>
      </p:sp>
    </p:spTree>
    <p:extLst>
      <p:ext uri="{BB962C8B-B14F-4D97-AF65-F5344CB8AC3E}">
        <p14:creationId xmlns:p14="http://schemas.microsoft.com/office/powerpoint/2010/main" val="2357956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Once again, wider communities using school facilities stretches resources that have no space to do so. Stakeholder interviews also expressed the need for efforts that combat taboos which prevent girls from attending schools, but in order to be effective my research portrayed that these must avoid the female focus and actively encourage the involvement of boys and men – this could be through methods such as compulsory MHM education for all via health clubs. </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16</a:t>
            </a:fld>
            <a:endParaRPr lang="en-GB"/>
          </a:p>
        </p:txBody>
      </p:sp>
    </p:spTree>
    <p:extLst>
      <p:ext uri="{BB962C8B-B14F-4D97-AF65-F5344CB8AC3E}">
        <p14:creationId xmlns:p14="http://schemas.microsoft.com/office/powerpoint/2010/main" val="2167274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that my main findings from aim one have been presented, I am going to move onto my second aim which involved answering “how much did stakeholders take into consideration climate resilience for WASH integration in schools?”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17</a:t>
            </a:fld>
            <a:endParaRPr lang="en-GB"/>
          </a:p>
        </p:txBody>
      </p:sp>
    </p:spTree>
    <p:extLst>
      <p:ext uri="{BB962C8B-B14F-4D97-AF65-F5344CB8AC3E}">
        <p14:creationId xmlns:p14="http://schemas.microsoft.com/office/powerpoint/2010/main" val="2260266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So far It has been established that infrastructural accessibility, maintenance and security are three major themes needing improvement. acting on these requires more consideration for resilience than ever before. Extreme weather events are increasing in magnitude and frequency due to global climate change, and Mozambique is a country particularly vulnerable because of its location. The two maps on the screen portray the frequency of climatic extremes the schools studied in this research have been experiencing.</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Climate change and its consequences are regarded a vulnerability exacerbator, and the current WASH provision in Mozambican schools is already leaving many children vulnerable to harm, disease, and absenteeism, without accounting for the climatic challenges ahead. Without considering and integrating climate resilience in WASH policy, the sustainability of any achievements towards improving school WASH will lack longevity.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18</a:t>
            </a:fld>
            <a:endParaRPr lang="en-GB"/>
          </a:p>
        </p:txBody>
      </p:sp>
    </p:spTree>
    <p:extLst>
      <p:ext uri="{BB962C8B-B14F-4D97-AF65-F5344CB8AC3E}">
        <p14:creationId xmlns:p14="http://schemas.microsoft.com/office/powerpoint/2010/main" val="4212200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importance of climate resilient WASH: the statistics. As seen on the previous slide, the last impactful extreme weather event experienced by the teachers surveyed either occurred in 2021 or 2022. The next slides demonstrate how it impacted WASH school facilities and services.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19</a:t>
            </a:fld>
            <a:endParaRPr lang="en-GB"/>
          </a:p>
        </p:txBody>
      </p:sp>
    </p:spTree>
    <p:extLst>
      <p:ext uri="{BB962C8B-B14F-4D97-AF65-F5344CB8AC3E}">
        <p14:creationId xmlns:p14="http://schemas.microsoft.com/office/powerpoint/2010/main" val="87584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 just want to give you all a little bit of context for my research. As we know, access to safe water, sanitation and hygiene, WASH, is pivotal for safe, quality education and sustainable development. By addressing WASH successfully in schools, not only does it provide basic needs to a generation of children on a national level, but it converts schools and children into agents of change who can transfer knowledge on good WASH practice to homes. Yet due to people’s intersectional natures, WASH in schools must respond to differing needs depending on age, gender and disability. Yet the sustainability of safe WASH in Mozambique without consideration of its climate resilience is limiting. Climate resilient WASH and practice helps create climate resilient people. And so, my research hopes to portray that by thoroughly addressing SDG6  in schools “clean water and sanitation for all”, we can also simultaneously tackle SDG4 “quality education for all”, SDG5 “gender equality”, and SDG13 “climate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a:t>
            </a:fld>
            <a:endParaRPr lang="en-GB"/>
          </a:p>
        </p:txBody>
      </p:sp>
    </p:spTree>
    <p:extLst>
      <p:ext uri="{BB962C8B-B14F-4D97-AF65-F5344CB8AC3E}">
        <p14:creationId xmlns:p14="http://schemas.microsoft.com/office/powerpoint/2010/main" val="2666550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60% of respondents said their water source got damaged during the last extreme weather event, 13% reporting that it hadn’t been fixed yet. Yet out of all WASH facilities, the most resilient were hand washing facilities, with 93% reporting no damage with the 7% that did report damage declaring they had since been fixed. However, if the hand washing facilities are the drinking water points too (e.g., taps), intact infrastructure does not provide safe WASH if there is no non-contaminated running water. For example, table 1 shows how drinking water would get differently affected depending on the extreme weather event at hand, and if we remember from a few slides back, climate change aside, many teachers are unaware of or lack the resources to treat water under normal circumstances.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20</a:t>
            </a:fld>
            <a:endParaRPr lang="en-GB"/>
          </a:p>
        </p:txBody>
      </p:sp>
    </p:spTree>
    <p:extLst>
      <p:ext uri="{BB962C8B-B14F-4D97-AF65-F5344CB8AC3E}">
        <p14:creationId xmlns:p14="http://schemas.microsoft.com/office/powerpoint/2010/main" val="190972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Functioning sanitation facilities during an extreme weather event or in the immediate aftermath of an event are vital preventative measures from humanitarian disaster. For instance, it helps prevent the spread of disease. An important aspect of this is maintenance, such as the emptying of latrines/septic tanks. Yet for 60% of the respondents, theirs still hadn’t been emptied since the last event. However, on a positive note, the number of those reporting unfixed damage to their sanitation facilities from the last event was quite low at 13%.</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21</a:t>
            </a:fld>
            <a:endParaRPr lang="en-GB"/>
          </a:p>
        </p:txBody>
      </p:sp>
    </p:spTree>
    <p:extLst>
      <p:ext uri="{BB962C8B-B14F-4D97-AF65-F5344CB8AC3E}">
        <p14:creationId xmlns:p14="http://schemas.microsoft.com/office/powerpoint/2010/main" val="3018356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Regarding hygiene, extreme weather events can disproportionately affect girls when their access to MHM is drastically reduced due to an event. However as the first pie chart shows, climate change aside, girls are vulnerable in schools due to a lack of disposal options of menstrual materials in the first place. Taking the already scarce menstrual hygiene resources into consideration, half still remained available during the last event or in its aftermath and only became unavailable for 7%. In these circumstances, teaching lessons on how to upkeep safe MHM in the event of an emergency may be resilient practice to reduce female vulnerability to climatic extremes. I imagine this could follow a similar framework as the efforts and lessons to encourage the general population to wash their hands during the Covid-19 pandemic to prevent ill-health and its spread.</a:t>
            </a:r>
          </a:p>
        </p:txBody>
      </p:sp>
      <p:sp>
        <p:nvSpPr>
          <p:cNvPr id="4" name="Slide Number Placeholder 3"/>
          <p:cNvSpPr>
            <a:spLocks noGrp="1"/>
          </p:cNvSpPr>
          <p:nvPr>
            <p:ph type="sldNum" sz="quarter" idx="5"/>
          </p:nvPr>
        </p:nvSpPr>
        <p:spPr/>
        <p:txBody>
          <a:bodyPr/>
          <a:lstStyle/>
          <a:p>
            <a:fld id="{31D252EF-11C2-AC45-9B14-61DC6192977C}" type="slidenum">
              <a:rPr lang="en-GB" smtClean="0"/>
              <a:t>22</a:t>
            </a:fld>
            <a:endParaRPr lang="en-GB"/>
          </a:p>
        </p:txBody>
      </p:sp>
    </p:spTree>
    <p:extLst>
      <p:ext uri="{BB962C8B-B14F-4D97-AF65-F5344CB8AC3E}">
        <p14:creationId xmlns:p14="http://schemas.microsoft.com/office/powerpoint/2010/main" val="3757517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Now that I have given an overview of some of the key findings my surveys presented from teacher experiences of extreme weather, I will talk about stakeholder considerations. Although there is a consensus amongst all stakeholders that climate change is a threat to safe schooling, and although it is actively considered in the SEP and recent governmental decree, the country’s school WASH currently remains ill-prepared. The fact that there was no mention of climate resilience in the 2020-2022 OP may be a reason for this as it presents the initial stages of the educational plan for almost the next decade, however this may be because the recent governmental decree on climate change did not come into effect until June of 2022 which expects to be one of the first policy-enforcing decrees of its kind. That being said, there was a general consensus that schools need infrastructural upgrades, particularly in rural settings. However I want to note that infrastructure is only resilient if maintained, and there was generally a lack of clarity on whether plans for new climate resilient infrastructure include a prioritisation of their maintenance. </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23</a:t>
            </a:fld>
            <a:endParaRPr lang="en-GB"/>
          </a:p>
        </p:txBody>
      </p:sp>
    </p:spTree>
    <p:extLst>
      <p:ext uri="{BB962C8B-B14F-4D97-AF65-F5344CB8AC3E}">
        <p14:creationId xmlns:p14="http://schemas.microsoft.com/office/powerpoint/2010/main" val="1830573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Three conclusions could be made from the interviews with stakeholders. A) schools are often used in disaster aftermath but are not necessarily classified as official emergency settlements, and so WASH provision under these circumstances do not generally get planned for. B) the current infrastructure is therefore unprepared to cope with an influx of new users, and as already established, are not resourceful enough under normal circumstances to be shared with a wider community. And either c) there is no open communication from ministries with schools over who uses facilities, despite the expectation from ministries for school communication. OR d) the wider community usage of vicinities gets disregarded.</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24</a:t>
            </a:fld>
            <a:endParaRPr lang="en-GB"/>
          </a:p>
        </p:txBody>
      </p:sp>
    </p:spTree>
    <p:extLst>
      <p:ext uri="{BB962C8B-B14F-4D97-AF65-F5344CB8AC3E}">
        <p14:creationId xmlns:p14="http://schemas.microsoft.com/office/powerpoint/2010/main" val="441213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At this stage, it was time to gather my findings and research whether the reason for the challenges I identified were because of a genuine gap in policy, or if the problem lied elsewhere. </a:t>
            </a:r>
          </a:p>
        </p:txBody>
      </p:sp>
      <p:sp>
        <p:nvSpPr>
          <p:cNvPr id="4" name="Slide Number Placeholder 3"/>
          <p:cNvSpPr>
            <a:spLocks noGrp="1"/>
          </p:cNvSpPr>
          <p:nvPr>
            <p:ph type="sldNum" sz="quarter" idx="5"/>
          </p:nvPr>
        </p:nvSpPr>
        <p:spPr/>
        <p:txBody>
          <a:bodyPr/>
          <a:lstStyle/>
          <a:p>
            <a:fld id="{31D252EF-11C2-AC45-9B14-61DC6192977C}" type="slidenum">
              <a:rPr lang="en-GB" smtClean="0"/>
              <a:t>25</a:t>
            </a:fld>
            <a:endParaRPr lang="en-GB"/>
          </a:p>
        </p:txBody>
      </p:sp>
    </p:spTree>
    <p:extLst>
      <p:ext uri="{BB962C8B-B14F-4D97-AF65-F5344CB8AC3E}">
        <p14:creationId xmlns:p14="http://schemas.microsoft.com/office/powerpoint/2010/main" val="803980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But first, as this is the part of my research which is probably the most relevant to you, I will give a little refresher of the methodology. I identified type one and type two policy gaps from comparing governmental documents to my own hypothesised policy gaps derived from my findings for aims 1 and 2. A type one policy gap means there is no existing policy on the matter, and a type two policy gap means that although there is policy on the matter, there is a gap between its formulation and its implementation. The documents used to analyse policy were the SEP and the OP.</a:t>
            </a:r>
          </a:p>
        </p:txBody>
      </p:sp>
      <p:sp>
        <p:nvSpPr>
          <p:cNvPr id="4" name="Slide Number Placeholder 3"/>
          <p:cNvSpPr>
            <a:spLocks noGrp="1"/>
          </p:cNvSpPr>
          <p:nvPr>
            <p:ph type="sldNum" sz="quarter" idx="5"/>
          </p:nvPr>
        </p:nvSpPr>
        <p:spPr/>
        <p:txBody>
          <a:bodyPr/>
          <a:lstStyle/>
          <a:p>
            <a:fld id="{31D252EF-11C2-AC45-9B14-61DC6192977C}" type="slidenum">
              <a:rPr lang="en-GB" smtClean="0"/>
              <a:t>26</a:t>
            </a:fld>
            <a:endParaRPr lang="en-GB"/>
          </a:p>
        </p:txBody>
      </p:sp>
    </p:spTree>
    <p:extLst>
      <p:ext uri="{BB962C8B-B14F-4D97-AF65-F5344CB8AC3E}">
        <p14:creationId xmlns:p14="http://schemas.microsoft.com/office/powerpoint/2010/main" val="821525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type one policy gaps, I found no policy addressing the </a:t>
            </a:r>
            <a:r>
              <a:rPr lang="en-GB" dirty="0" err="1"/>
              <a:t>toilet:student</a:t>
            </a:r>
            <a:r>
              <a:rPr lang="en-GB" dirty="0"/>
              <a:t> ratio, clear responsibility or budget allocation for WASH maintenance, WASH resource provision, teacher facilities</a:t>
            </a:r>
          </a:p>
        </p:txBody>
      </p:sp>
      <p:sp>
        <p:nvSpPr>
          <p:cNvPr id="4" name="Slide Number Placeholder 3"/>
          <p:cNvSpPr>
            <a:spLocks noGrp="1"/>
          </p:cNvSpPr>
          <p:nvPr>
            <p:ph type="sldNum" sz="quarter" idx="5"/>
          </p:nvPr>
        </p:nvSpPr>
        <p:spPr/>
        <p:txBody>
          <a:bodyPr/>
          <a:lstStyle/>
          <a:p>
            <a:fld id="{31D252EF-11C2-AC45-9B14-61DC6192977C}" type="slidenum">
              <a:rPr lang="en-GB" smtClean="0"/>
              <a:t>27</a:t>
            </a:fld>
            <a:endParaRPr lang="en-GB"/>
          </a:p>
        </p:txBody>
      </p:sp>
    </p:spTree>
    <p:extLst>
      <p:ext uri="{BB962C8B-B14F-4D97-AF65-F5344CB8AC3E}">
        <p14:creationId xmlns:p14="http://schemas.microsoft.com/office/powerpoint/2010/main" val="3726437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Health clubs which include menstrual hygiene management and climate resilient practices, WASH teacher training, community interaction with school WASH, the consideration of schools as emergency settlements, and policy in the initial stages which sufficiently addresses female-friendly and disability-friendly WASH from the initial implementation stages of the SEP. </a:t>
            </a:r>
          </a:p>
        </p:txBody>
      </p:sp>
      <p:sp>
        <p:nvSpPr>
          <p:cNvPr id="4" name="Slide Number Placeholder 3"/>
          <p:cNvSpPr>
            <a:spLocks noGrp="1"/>
          </p:cNvSpPr>
          <p:nvPr>
            <p:ph type="sldNum" sz="quarter" idx="5"/>
          </p:nvPr>
        </p:nvSpPr>
        <p:spPr/>
        <p:txBody>
          <a:bodyPr/>
          <a:lstStyle/>
          <a:p>
            <a:fld id="{31D252EF-11C2-AC45-9B14-61DC6192977C}" type="slidenum">
              <a:rPr lang="en-GB" smtClean="0"/>
              <a:t>28</a:t>
            </a:fld>
            <a:endParaRPr lang="en-GB"/>
          </a:p>
        </p:txBody>
      </p:sp>
    </p:spTree>
    <p:extLst>
      <p:ext uri="{BB962C8B-B14F-4D97-AF65-F5344CB8AC3E}">
        <p14:creationId xmlns:p14="http://schemas.microsoft.com/office/powerpoint/2010/main" val="888783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In terms of type two policy gaps, I found there was a gap between policy formulation and implementation on the following areas:</a:t>
            </a:r>
          </a:p>
          <a:p>
            <a:pPr marL="342900" lvl="0" indent="-342900">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Improving WASH facilities infrastructurally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Addressing geographic disparities in resource allocation to make improvements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WASH facility maintenance </a:t>
            </a:r>
          </a:p>
          <a:p>
            <a:pPr marL="342900" lvl="0" indent="-342900">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provision of emergency WASH in schools</a:t>
            </a:r>
          </a:p>
          <a:p>
            <a:pPr marL="342900" lvl="0" indent="-342900">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improvement of WASH facilities which addresses intersectional needs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29</a:t>
            </a:fld>
            <a:endParaRPr lang="en-GB"/>
          </a:p>
        </p:txBody>
      </p:sp>
    </p:spTree>
    <p:extLst>
      <p:ext uri="{BB962C8B-B14F-4D97-AF65-F5344CB8AC3E}">
        <p14:creationId xmlns:p14="http://schemas.microsoft.com/office/powerpoint/2010/main" val="205157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Yet WASH in educational policy is new in Mozambique. So, my research set out to investigate current WASH in schools and the consideration of its climate resilience by relevant stakeholders. All before analysing what gaps need bridging in policy to properly address the challenges identified from aims 1 and 2.</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a:t>
            </a:fld>
            <a:endParaRPr lang="en-GB"/>
          </a:p>
        </p:txBody>
      </p:sp>
    </p:spTree>
    <p:extLst>
      <p:ext uri="{BB962C8B-B14F-4D97-AF65-F5344CB8AC3E}">
        <p14:creationId xmlns:p14="http://schemas.microsoft.com/office/powerpoint/2010/main" val="537117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Despite the type one and type two policy gaps, it became very clear that there was a general awareness by stakeholders of the areas that require improvement. For example, the topic of climate resilience, and WASH facility accessibility to intersectional needs were both very important to all stakeholders and teachers. However, a common barrier mentioned to fixing these problems were a lack of resources and finances. Yet more money does not necessarily translate to improvements: who, what, why and how money is invested into school WASH will significantly impact whether interventions are helpful or not. And so, after researching the influence of donor investments I reached the conclusion that there is either a gap in policy or law which allocates more control to ministries over how donor investments are spent; or there requires better aids for donors to understand where their investments are needed, to improve conceptualisation of their influence and to avoid maladaptation.</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30</a:t>
            </a:fld>
            <a:endParaRPr lang="en-GB"/>
          </a:p>
        </p:txBody>
      </p:sp>
    </p:spTree>
    <p:extLst>
      <p:ext uri="{BB962C8B-B14F-4D97-AF65-F5344CB8AC3E}">
        <p14:creationId xmlns:p14="http://schemas.microsoft.com/office/powerpoint/2010/main" val="1437422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And so, this leaves us to my final point of my research. Now that I have given you all a lot of information, where does this leave us in terms of recommendations? </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31</a:t>
            </a:fld>
            <a:endParaRPr lang="en-GB"/>
          </a:p>
        </p:txBody>
      </p:sp>
    </p:spTree>
    <p:extLst>
      <p:ext uri="{BB962C8B-B14F-4D97-AF65-F5344CB8AC3E}">
        <p14:creationId xmlns:p14="http://schemas.microsoft.com/office/powerpoint/2010/main" val="2554196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slide outlines the areas I believe we could fill the gaps in policy, in regard 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cs typeface="Times New Roman" panose="02020603050405020304" pitchFamily="18" charset="0"/>
              </a:rPr>
              <a:t>1. Enforcing equal distribution of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cs typeface="Times New Roman" panose="02020603050405020304" pitchFamily="18" charset="0"/>
              </a:rPr>
              <a:t>2. Enforcing the equal prioritisation of teacher WASH needs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cs typeface="Times New Roman" panose="02020603050405020304" pitchFamily="18" charset="0"/>
              </a:rPr>
              <a:t>3. Health Clubs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cs typeface="Times New Roman" panose="02020603050405020304" pitchFamily="18" charset="0"/>
              </a:rPr>
              <a:t>4. Early establishment of accessible WASH</a:t>
            </a:r>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32</a:t>
            </a:fld>
            <a:endParaRPr lang="en-GB"/>
          </a:p>
        </p:txBody>
      </p:sp>
    </p:spTree>
    <p:extLst>
      <p:ext uri="{BB962C8B-B14F-4D97-AF65-F5344CB8AC3E}">
        <p14:creationId xmlns:p14="http://schemas.microsoft.com/office/powerpoint/2010/main" val="1505984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5. Climate resilient WASH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6. Geographic disparities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7.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toilet:student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ratios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8. Maintenance of WASH facilities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33</a:t>
            </a:fld>
            <a:endParaRPr lang="en-GB"/>
          </a:p>
        </p:txBody>
      </p:sp>
    </p:spTree>
    <p:extLst>
      <p:ext uri="{BB962C8B-B14F-4D97-AF65-F5344CB8AC3E}">
        <p14:creationId xmlns:p14="http://schemas.microsoft.com/office/powerpoint/2010/main" val="683934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NewRomanPSMT"/>
                <a:ea typeface="Calibri" panose="020F0502020204030204" pitchFamily="34" charset="0"/>
                <a:cs typeface="Times New Roman" panose="02020603050405020304" pitchFamily="18" charset="0"/>
              </a:rPr>
              <a:t>Not all areas in need of improvement regarding WASH facilities and practices in schools go unnoticed by those who have the power to change them. BUT </a:t>
            </a:r>
            <a:r>
              <a:rPr lang="en-GB" sz="1200" dirty="0">
                <a:solidFill>
                  <a:schemeClr val="tx1"/>
                </a:solidFill>
                <a:effectLst/>
                <a:latin typeface="TimesNewRomanPSMT"/>
                <a:ea typeface="Calibri" panose="020F0502020204030204" pitchFamily="34" charset="0"/>
                <a:cs typeface="Times New Roman" panose="02020603050405020304" pitchFamily="18" charset="0"/>
              </a:rPr>
              <a:t>t</a:t>
            </a:r>
            <a:r>
              <a:rPr lang="en-GB" dirty="0">
                <a:solidFill>
                  <a:schemeClr val="tx1"/>
                </a:solidFill>
                <a:effectLst/>
                <a:ea typeface="Calibri" panose="020F0502020204030204" pitchFamily="34" charset="0"/>
                <a:cs typeface="Times New Roman" panose="02020603050405020304" pitchFamily="18" charset="0"/>
              </a:rPr>
              <a:t>he teacher experiences do not portray that: 1. WASH needs are recognised at the macro-level as they truly are</a:t>
            </a:r>
            <a:r>
              <a:rPr lang="en-GB" dirty="0">
                <a:solidFill>
                  <a:schemeClr val="tx1"/>
                </a:solidFill>
                <a:effectLst/>
                <a:ea typeface="+mn-ea"/>
                <a:cs typeface="Times New Roman" panose="02020603050405020304" pitchFamily="18" charset="0"/>
              </a:rPr>
              <a:t>; 2. </a:t>
            </a:r>
            <a:r>
              <a:rPr lang="en-GB" dirty="0">
                <a:solidFill>
                  <a:schemeClr val="tx1"/>
                </a:solidFill>
                <a:effectLst/>
                <a:ea typeface="Calibri" panose="020F0502020204030204" pitchFamily="34" charset="0"/>
                <a:cs typeface="Times New Roman" panose="02020603050405020304" pitchFamily="18" charset="0"/>
              </a:rPr>
              <a:t>climate resilience is actively considered for new education and WASH interventions.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There are policy gaps which require addressing and the barriers between policy formulation and implementation </a:t>
            </a:r>
            <a:r>
              <a:rPr lang="en-GB" dirty="0">
                <a:solidFill>
                  <a:schemeClr val="tx1"/>
                </a:solidFill>
                <a:cs typeface="Times New Roman" panose="02020603050405020304" pitchFamily="18" charset="0"/>
              </a:rPr>
              <a:t> suggest that</a:t>
            </a:r>
            <a:r>
              <a:rPr lang="en-GB" dirty="0">
                <a:solidFill>
                  <a:schemeClr val="tx1"/>
                </a:solidFill>
                <a:effectLst/>
                <a:ea typeface="Calibri" panose="020F0502020204030204" pitchFamily="34" charset="0"/>
                <a:cs typeface="Times New Roman" panose="02020603050405020304" pitchFamily="18" charset="0"/>
              </a:rPr>
              <a:t> if policy cannot be enforced, laws may be required instead. </a:t>
            </a:r>
            <a:r>
              <a:rPr lang="en-GB" sz="1200" dirty="0">
                <a:solidFill>
                  <a:schemeClr val="tx1"/>
                </a:solidFill>
                <a:effectLst/>
                <a:latin typeface="TimesNewRomanPSMT"/>
                <a:ea typeface="Calibri" panose="020F0502020204030204" pitchFamily="34" charset="0"/>
                <a:cs typeface="Times New Roman" panose="02020603050405020304" pitchFamily="18" charset="0"/>
              </a:rPr>
              <a:t>T</a:t>
            </a:r>
            <a:r>
              <a:rPr lang="en-GB" sz="1200" dirty="0">
                <a:effectLst/>
                <a:latin typeface="TimesNewRomanPSMT"/>
                <a:ea typeface="Calibri" panose="020F0502020204030204" pitchFamily="34" charset="0"/>
                <a:cs typeface="Times New Roman" panose="02020603050405020304" pitchFamily="18" charset="0"/>
              </a:rPr>
              <a:t>he barriers to achieving safe WASH in schools require regular evaluation and problem-solving, as much as the goals and targets do too. </a:t>
            </a:r>
            <a:endParaRPr lang="en-GB" dirty="0">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But overall, Mozambique </a:t>
            </a:r>
            <a:r>
              <a:rPr lang="en-GB" dirty="0">
                <a:solidFill>
                  <a:schemeClr val="tx1"/>
                </a:solidFill>
                <a:effectLst/>
                <a:ea typeface="Calibri" panose="020F0502020204030204" pitchFamily="34" charset="0"/>
                <a:cs typeface="Times New Roman" panose="02020603050405020304" pitchFamily="18" charset="0"/>
              </a:rPr>
              <a:t>shows to be a proactive country</a:t>
            </a:r>
            <a:r>
              <a:rPr lang="en-GB" dirty="0">
                <a:solidFill>
                  <a:schemeClr val="tx1"/>
                </a:solidFill>
                <a:effectLst/>
                <a:ea typeface="+mn-ea"/>
                <a:cs typeface="+mn-cs"/>
              </a:rPr>
              <a:t> </a:t>
            </a:r>
            <a:r>
              <a:rPr lang="en-GB" dirty="0">
                <a:solidFill>
                  <a:schemeClr val="tx1"/>
                </a:solidFill>
                <a:effectLst/>
                <a:ea typeface="Calibri" panose="020F0502020204030204" pitchFamily="34" charset="0"/>
                <a:cs typeface="Times New Roman" panose="02020603050405020304" pitchFamily="18" charset="0"/>
              </a:rPr>
              <a:t>in trying to address many of its developmental challenges, and there is clearly much enthusiasm to do so.  This is not an easy or straight-forward task.</a:t>
            </a:r>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34</a:t>
            </a:fld>
            <a:endParaRPr lang="en-GB"/>
          </a:p>
        </p:txBody>
      </p:sp>
    </p:spTree>
    <p:extLst>
      <p:ext uri="{BB962C8B-B14F-4D97-AF65-F5344CB8AC3E}">
        <p14:creationId xmlns:p14="http://schemas.microsoft.com/office/powerpoint/2010/main" val="15524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Now that my presentation has come to an end, I just wanted to say a big thank you to everyone who has participated in this research and made this possible. Especially the WaterAid Mozambique team and WaterAid UK, thank you for giving me the opportunity to do this presentation. It has become very clear to me and it has been really inspiring to see how important this topic is regarded amongst stakeholders. Although there are a few challenges ahead, when I look at the history of the nation as context, overcoming the barriers to sustainable development appears to be no insuperable challenge. I really hope that my research is of some use to you and hopefully makes a little bit of a difference somewhere in our collective pursuit for improved schools for the children and teachers of Mozambique, as well as for the climate resilience of the nation. </a:t>
            </a:r>
          </a:p>
        </p:txBody>
      </p:sp>
      <p:sp>
        <p:nvSpPr>
          <p:cNvPr id="4" name="Slide Number Placeholder 3"/>
          <p:cNvSpPr>
            <a:spLocks noGrp="1"/>
          </p:cNvSpPr>
          <p:nvPr>
            <p:ph type="sldNum" sz="quarter" idx="5"/>
          </p:nvPr>
        </p:nvSpPr>
        <p:spPr/>
        <p:txBody>
          <a:bodyPr/>
          <a:lstStyle/>
          <a:p>
            <a:fld id="{31D252EF-11C2-AC45-9B14-61DC6192977C}" type="slidenum">
              <a:rPr lang="en-GB" smtClean="0"/>
              <a:t>35</a:t>
            </a:fld>
            <a:endParaRPr lang="en-GB"/>
          </a:p>
        </p:txBody>
      </p:sp>
    </p:spTree>
    <p:extLst>
      <p:ext uri="{BB962C8B-B14F-4D97-AF65-F5344CB8AC3E}">
        <p14:creationId xmlns:p14="http://schemas.microsoft.com/office/powerpoint/2010/main" val="1053424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36</a:t>
            </a:fld>
            <a:endParaRPr lang="en-GB"/>
          </a:p>
        </p:txBody>
      </p:sp>
    </p:spTree>
    <p:extLst>
      <p:ext uri="{BB962C8B-B14F-4D97-AF65-F5344CB8AC3E}">
        <p14:creationId xmlns:p14="http://schemas.microsoft.com/office/powerpoint/2010/main" val="205576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This next section explains how I conducted my research. Firstly, surveys and interviews were the main methods of collating data.</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4</a:t>
            </a:fld>
            <a:endParaRPr lang="en-GB"/>
          </a:p>
        </p:txBody>
      </p:sp>
    </p:spTree>
    <p:extLst>
      <p:ext uri="{BB962C8B-B14F-4D97-AF65-F5344CB8AC3E}">
        <p14:creationId xmlns:p14="http://schemas.microsoft.com/office/powerpoint/2010/main" val="271730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I will start with surveys, which were chosen to increase the likelihood of teacher participation as they were the most accessible. These were exclusively for teachers because the content related to school-specific WASH under normal circumstances, and after or during extreme weather events. As Mozambique’s education system is largely centralised at the current time, it was unlikely for other stakeholders to have this level of detailed information. The surveys were distributed to 50 teachers and were online. Stratified random sampling was used, which means teachers were selected randomly to get representation from a variety of differing districts and schools. This was to account for differing experiences of climate change depending on district, and differing access to resources depending on urban to rural disparities. Regarding questions asked, these were partially in line with UNICEF and WHO’s 2016 survey for monitoring WASH.</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5</a:t>
            </a:fld>
            <a:endParaRPr lang="en-GB"/>
          </a:p>
        </p:txBody>
      </p:sp>
    </p:spTree>
    <p:extLst>
      <p:ext uri="{BB962C8B-B14F-4D97-AF65-F5344CB8AC3E}">
        <p14:creationId xmlns:p14="http://schemas.microsoft.com/office/powerpoint/2010/main" val="336658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For interviews, a list of stakeholders was put together by the Mozambique WaterAid office. Interviewees included officials from: the ministry of education and human development; the ministry of public works, housing and water resources; the ministry of land and environment; and a couple of officials from the Education for All movement. These stakeholders remained anonymous for the purpose of my study. Although WASH concerns were largely perceived as out of the scope of the ministry of land and environment, their answers were important for me to include because it is necessary to question “who are the people at the centre of resilience building and what is their role in designing strategies?” to avoid maladaptation. The interviews were designed to gather perspectives from the structural point of view at the macro-level. Their semi-structured formatting was designed from background reading of academic, non-academic and governmental documents and this method best suited my research as it facilitated gaining an insight into the differing subject’s perceptions of key themes.</a:t>
            </a:r>
          </a:p>
        </p:txBody>
      </p:sp>
      <p:sp>
        <p:nvSpPr>
          <p:cNvPr id="4" name="Slide Number Placeholder 3"/>
          <p:cNvSpPr>
            <a:spLocks noGrp="1"/>
          </p:cNvSpPr>
          <p:nvPr>
            <p:ph type="sldNum" sz="quarter" idx="5"/>
          </p:nvPr>
        </p:nvSpPr>
        <p:spPr/>
        <p:txBody>
          <a:bodyPr/>
          <a:lstStyle/>
          <a:p>
            <a:fld id="{31D252EF-11C2-AC45-9B14-61DC6192977C}" type="slidenum">
              <a:rPr lang="en-GB" smtClean="0"/>
              <a:t>6</a:t>
            </a:fld>
            <a:endParaRPr lang="en-GB"/>
          </a:p>
        </p:txBody>
      </p:sp>
    </p:spTree>
    <p:extLst>
      <p:ext uri="{BB962C8B-B14F-4D97-AF65-F5344CB8AC3E}">
        <p14:creationId xmlns:p14="http://schemas.microsoft.com/office/powerpoint/2010/main" val="359480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Finally, for this research to be what it was, an extensive review of literature was necessary. The key themes of “Water, sanitation and hygiene”; “schools”; “gender”; “climate resilience”; and “extreme weather” were identified. These made key words to research using the search engine google and google scholar. WASH remained the main topic and would get combined with these key themes and any subthemes which emerged from findings. Of course, official governmental documents made pivotal literature, and so the ministry of education and human development’s 2020-2029 strategic educational plan (which I will refer to as the SEP), and the 2020-2022 operational plan (which I will refer to as the OP) were used for comparison to later identify policy gaps.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7</a:t>
            </a:fld>
            <a:endParaRPr lang="en-GB"/>
          </a:p>
        </p:txBody>
      </p:sp>
    </p:spTree>
    <p:extLst>
      <p:ext uri="{BB962C8B-B14F-4D97-AF65-F5344CB8AC3E}">
        <p14:creationId xmlns:p14="http://schemas.microsoft.com/office/powerpoint/2010/main" val="382805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Moving on, there were 3 main limitations/considerations I think it is worth you are all aware of before I present my results. Firstly, although 50 teachers were invited to partake in the survey, only 15 could do so. However, considering the varied responses and respondent locations, it is assumed they each represented a different school. Secondly, it is unclear to me whether my understanding or interpretation of the governmental documents I analysed has been accurate due to my reliance on “google translate”. This could be a major limitation to understanding what policy gaps exist, and so this research could benefit from a Portuguese-speaking researcher to cross-reference my findings with the documents used, to ensure relevant correlation. Thirdly, the respondents by slight majority represent primary schools, and by a large majority represent schools in rural locations. Rural schools in current day are typically less equipped and have poorer infrastructure than urban schools. So, the results are more representative of schools which are more likely to have fewer resources.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8</a:t>
            </a:fld>
            <a:endParaRPr lang="en-GB"/>
          </a:p>
        </p:txBody>
      </p:sp>
    </p:spTree>
    <p:extLst>
      <p:ext uri="{BB962C8B-B14F-4D97-AF65-F5344CB8AC3E}">
        <p14:creationId xmlns:p14="http://schemas.microsoft.com/office/powerpoint/2010/main" val="396369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So, the results. Now I will walk you through my results in chronological order of my aims, starting with “what areas required improvements regarding WASH facilities and practice in schools?”</a:t>
            </a:r>
          </a:p>
          <a:p>
            <a:endParaRPr lang="en-GB" dirty="0"/>
          </a:p>
        </p:txBody>
      </p:sp>
      <p:sp>
        <p:nvSpPr>
          <p:cNvPr id="4" name="Slide Number Placeholder 3"/>
          <p:cNvSpPr>
            <a:spLocks noGrp="1"/>
          </p:cNvSpPr>
          <p:nvPr>
            <p:ph type="sldNum" sz="quarter" idx="5"/>
          </p:nvPr>
        </p:nvSpPr>
        <p:spPr/>
        <p:txBody>
          <a:bodyPr/>
          <a:lstStyle/>
          <a:p>
            <a:fld id="{31D252EF-11C2-AC45-9B14-61DC6192977C}" type="slidenum">
              <a:rPr lang="en-GB" smtClean="0"/>
              <a:t>9</a:t>
            </a:fld>
            <a:endParaRPr lang="en-GB"/>
          </a:p>
        </p:txBody>
      </p:sp>
    </p:spTree>
    <p:extLst>
      <p:ext uri="{BB962C8B-B14F-4D97-AF65-F5344CB8AC3E}">
        <p14:creationId xmlns:p14="http://schemas.microsoft.com/office/powerpoint/2010/main" val="343167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1CB7663-EC96-C443-B9C1-3A179D2BFEC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244851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1CB7663-EC96-C443-B9C1-3A179D2BFEC8}"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57583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1CB7663-EC96-C443-B9C1-3A179D2BFEC8}"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385697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1CB7663-EC96-C443-B9C1-3A179D2BFEC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417692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1CB7663-EC96-C443-B9C1-3A179D2BFEC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26312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1CB7663-EC96-C443-B9C1-3A179D2BFEC8}" type="datetimeFigureOut">
              <a:rPr lang="en-US" smtClean="0"/>
              <a:t>11/25/2022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95654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A1CB7663-EC96-C443-B9C1-3A179D2BFEC8}" type="datetimeFigureOut">
              <a:rPr lang="en-US" smtClean="0"/>
              <a:t>11/25/2022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257648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A1CB7663-EC96-C443-B9C1-3A179D2BFEC8}" type="datetimeFigureOut">
              <a:rPr lang="en-US" smtClean="0"/>
              <a:t>11/25/2022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3926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CB7663-EC96-C443-B9C1-3A179D2BFEC8}"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42739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A1CB7663-EC96-C443-B9C1-3A179D2BFEC8}" type="datetimeFigureOut">
              <a:rPr lang="en-US" smtClean="0"/>
              <a:t>11/25/2022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297909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A1CB7663-EC96-C443-B9C1-3A179D2BFEC8}" type="datetimeFigureOut">
              <a:rPr lang="en-US" smtClean="0"/>
              <a:t>11/25/2022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181C03-4291-A244-BF79-26A7EABDD328}" type="slidenum">
              <a:rPr lang="en-US" smtClean="0"/>
              <a:t>‹#›</a:t>
            </a:fld>
            <a:endParaRPr lang="en-US"/>
          </a:p>
        </p:txBody>
      </p:sp>
    </p:spTree>
    <p:extLst>
      <p:ext uri="{BB962C8B-B14F-4D97-AF65-F5344CB8AC3E}">
        <p14:creationId xmlns:p14="http://schemas.microsoft.com/office/powerpoint/2010/main" val="240735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1CB7663-EC96-C443-B9C1-3A179D2BFEC8}" type="datetimeFigureOut">
              <a:rPr lang="en-US" smtClean="0"/>
              <a:t>11/25/2022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181C03-4291-A244-BF79-26A7EABDD328}" type="slidenum">
              <a:rPr lang="en-US" smtClean="0"/>
              <a:t>‹#›</a:t>
            </a:fld>
            <a:endParaRPr lang="en-US"/>
          </a:p>
        </p:txBody>
      </p:sp>
    </p:spTree>
    <p:extLst>
      <p:ext uri="{BB962C8B-B14F-4D97-AF65-F5344CB8AC3E}">
        <p14:creationId xmlns:p14="http://schemas.microsoft.com/office/powerpoint/2010/main" val="181325209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26.sv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36.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B359-B4CC-59D7-FD19-F9D34B8E4602}"/>
              </a:ext>
            </a:extLst>
          </p:cNvPr>
          <p:cNvSpPr>
            <a:spLocks noGrp="1"/>
          </p:cNvSpPr>
          <p:nvPr>
            <p:ph type="ctrTitle"/>
          </p:nvPr>
        </p:nvSpPr>
        <p:spPr>
          <a:xfrm>
            <a:off x="1523999" y="1833566"/>
            <a:ext cx="6824353" cy="3190867"/>
          </a:xfrm>
        </p:spPr>
        <p:txBody>
          <a:bodyPr>
            <a:normAutofit fontScale="90000"/>
          </a:bodyPr>
          <a:lstStyle/>
          <a:p>
            <a:r>
              <a:rPr lang="en-US" dirty="0"/>
              <a:t>WASH in Mozambican Schools and Climate Resilience: Understanding the Policy Gap</a:t>
            </a:r>
          </a:p>
        </p:txBody>
      </p:sp>
      <p:sp>
        <p:nvSpPr>
          <p:cNvPr id="4" name="TextBox 3">
            <a:extLst>
              <a:ext uri="{FF2B5EF4-FFF2-40B4-BE49-F238E27FC236}">
                <a16:creationId xmlns:a16="http://schemas.microsoft.com/office/drawing/2014/main" id="{F3F9D0E0-0920-9AC7-6F71-137C16EA3605}"/>
              </a:ext>
            </a:extLst>
          </p:cNvPr>
          <p:cNvSpPr txBox="1"/>
          <p:nvPr/>
        </p:nvSpPr>
        <p:spPr>
          <a:xfrm>
            <a:off x="1523999" y="5231916"/>
            <a:ext cx="5994401" cy="646331"/>
          </a:xfrm>
          <a:prstGeom prst="rect">
            <a:avLst/>
          </a:prstGeom>
          <a:noFill/>
        </p:spPr>
        <p:txBody>
          <a:bodyPr wrap="square" rtlCol="0">
            <a:spAutoFit/>
          </a:bodyPr>
          <a:lstStyle/>
          <a:p>
            <a:r>
              <a:rPr lang="en-US" dirty="0">
                <a:solidFill>
                  <a:schemeClr val="bg1"/>
                </a:solidFill>
              </a:rPr>
              <a:t>Jemima Dale</a:t>
            </a:r>
          </a:p>
          <a:p>
            <a:r>
              <a:rPr lang="en-US" dirty="0">
                <a:solidFill>
                  <a:schemeClr val="bg1"/>
                </a:solidFill>
              </a:rPr>
              <a:t>MA Conflict, Development and Security | BSc  Geography</a:t>
            </a:r>
          </a:p>
        </p:txBody>
      </p:sp>
    </p:spTree>
    <p:extLst>
      <p:ext uri="{BB962C8B-B14F-4D97-AF65-F5344CB8AC3E}">
        <p14:creationId xmlns:p14="http://schemas.microsoft.com/office/powerpoint/2010/main" val="216711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8396E9-7DB7-8F49-857C-3D586A3B7F4A}"/>
              </a:ext>
            </a:extLst>
          </p:cNvPr>
          <p:cNvSpPr>
            <a:spLocks noGrp="1"/>
          </p:cNvSpPr>
          <p:nvPr>
            <p:ph type="title"/>
          </p:nvPr>
        </p:nvSpPr>
        <p:spPr>
          <a:xfrm>
            <a:off x="384048" y="758952"/>
            <a:ext cx="4590908" cy="1255469"/>
          </a:xfrm>
        </p:spPr>
        <p:txBody>
          <a:bodyPr>
            <a:normAutofit fontScale="90000"/>
          </a:bodyPr>
          <a:lstStyle/>
          <a:p>
            <a:pPr algn="ctr"/>
            <a:r>
              <a:rPr lang="en-GB" sz="3200" dirty="0">
                <a:solidFill>
                  <a:srgbClr val="4DBBD3"/>
                </a:solidFill>
              </a:rPr>
              <a:t>Water </a:t>
            </a:r>
            <a:br>
              <a:rPr lang="en-GB" sz="3200" dirty="0">
                <a:solidFill>
                  <a:srgbClr val="4DBBD3"/>
                </a:solidFill>
              </a:rPr>
            </a:br>
            <a:r>
              <a:rPr lang="en-GB" sz="3200" dirty="0">
                <a:solidFill>
                  <a:srgbClr val="4DBBD3"/>
                </a:solidFill>
              </a:rPr>
              <a:t>(infrastructure, quality and practice)</a:t>
            </a:r>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Graphic 6" descr="Sink">
            <a:extLst>
              <a:ext uri="{FF2B5EF4-FFF2-40B4-BE49-F238E27FC236}">
                <a16:creationId xmlns:a16="http://schemas.microsoft.com/office/drawing/2014/main" id="{EF8C712B-E472-3A34-0AB8-FF87CCBB26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359" y="2014421"/>
            <a:ext cx="3778286" cy="3778286"/>
          </a:xfrm>
          <a:prstGeom prst="rect">
            <a:avLst/>
          </a:prstGeom>
        </p:spPr>
      </p:pic>
      <p:sp>
        <p:nvSpPr>
          <p:cNvPr id="3" name="Content Placeholder 2">
            <a:extLst>
              <a:ext uri="{FF2B5EF4-FFF2-40B4-BE49-F238E27FC236}">
                <a16:creationId xmlns:a16="http://schemas.microsoft.com/office/drawing/2014/main" id="{DD7CB756-54E7-A2A0-F34D-78D8BAC5D0C0}"/>
              </a:ext>
            </a:extLst>
          </p:cNvPr>
          <p:cNvSpPr>
            <a:spLocks noGrp="1"/>
          </p:cNvSpPr>
          <p:nvPr>
            <p:ph idx="1"/>
          </p:nvPr>
        </p:nvSpPr>
        <p:spPr>
          <a:xfrm>
            <a:off x="5515650" y="1068454"/>
            <a:ext cx="6292302" cy="5021450"/>
          </a:xfrm>
        </p:spPr>
        <p:txBody>
          <a:bodyPr anchor="t">
            <a:normAutofit lnSpcReduction="10000"/>
          </a:bodyPr>
          <a:lstStyle/>
          <a:p>
            <a:pPr marL="0" indent="0">
              <a:buNone/>
            </a:pPr>
            <a:r>
              <a:rPr lang="en-GB" b="1" dirty="0">
                <a:solidFill>
                  <a:srgbClr val="FFFFFF"/>
                </a:solidFill>
              </a:rPr>
              <a:t>Improved water sources need fitting with equal importance given to water quality: </a:t>
            </a:r>
          </a:p>
          <a:p>
            <a:pPr lvl="1">
              <a:buClr>
                <a:schemeClr val="bg1"/>
              </a:buClr>
            </a:pPr>
            <a:r>
              <a:rPr lang="en-GB" sz="2000" dirty="0">
                <a:solidFill>
                  <a:srgbClr val="FFFFFF"/>
                </a:solidFill>
              </a:rPr>
              <a:t>32% of respondents reported piped water.</a:t>
            </a:r>
          </a:p>
          <a:p>
            <a:pPr lvl="1">
              <a:buClr>
                <a:schemeClr val="bg1"/>
              </a:buClr>
            </a:pPr>
            <a:r>
              <a:rPr lang="en-GB" sz="2000" dirty="0">
                <a:solidFill>
                  <a:srgbClr val="FFFFFF"/>
                </a:solidFill>
              </a:rPr>
              <a:t>33% reported that their water was treated. </a:t>
            </a:r>
          </a:p>
          <a:p>
            <a:pPr marL="0" indent="0">
              <a:buNone/>
            </a:pPr>
            <a:endParaRPr lang="en-GB" b="1" dirty="0">
              <a:solidFill>
                <a:srgbClr val="FFFFFF"/>
              </a:solidFill>
            </a:endParaRPr>
          </a:p>
          <a:p>
            <a:pPr marL="0" indent="0">
              <a:buNone/>
            </a:pPr>
            <a:r>
              <a:rPr lang="en-GB" b="1" dirty="0">
                <a:solidFill>
                  <a:srgbClr val="FFFFFF"/>
                </a:solidFill>
              </a:rPr>
              <a:t>If water quality is unsuitable, teachers need awareness and resources to treat water if the state will/does not: </a:t>
            </a:r>
          </a:p>
          <a:p>
            <a:pPr lvl="1">
              <a:buClr>
                <a:schemeClr val="bg1"/>
              </a:buClr>
            </a:pPr>
            <a:r>
              <a:rPr lang="en-GB" sz="2000" dirty="0">
                <a:solidFill>
                  <a:srgbClr val="FFFFFF"/>
                </a:solidFill>
              </a:rPr>
              <a:t>54% unaware of treatment, 13% declared no treatment.</a:t>
            </a:r>
          </a:p>
          <a:p>
            <a:pPr lvl="1">
              <a:buClr>
                <a:schemeClr val="bg1"/>
              </a:buClr>
            </a:pPr>
            <a:r>
              <a:rPr lang="en-GB" sz="2000" dirty="0">
                <a:solidFill>
                  <a:srgbClr val="FFFFFF"/>
                </a:solidFill>
              </a:rPr>
              <a:t>2 respondents could say that they used chlorine to treat their water. </a:t>
            </a:r>
          </a:p>
          <a:p>
            <a:pPr marL="0" indent="0">
              <a:buNone/>
            </a:pPr>
            <a:endParaRPr lang="en-GB" b="1" dirty="0">
              <a:solidFill>
                <a:srgbClr val="FFFFFF"/>
              </a:solidFill>
            </a:endParaRPr>
          </a:p>
          <a:p>
            <a:pPr marL="0" indent="0">
              <a:buNone/>
            </a:pPr>
            <a:r>
              <a:rPr lang="en-GB" b="1" dirty="0">
                <a:solidFill>
                  <a:srgbClr val="FFFFFF"/>
                </a:solidFill>
              </a:rPr>
              <a:t>Teachers and students may mutually benefit from health clubs which raise awareness and teach when to, and how to treat water. </a:t>
            </a:r>
          </a:p>
        </p:txBody>
      </p:sp>
    </p:spTree>
    <p:extLst>
      <p:ext uri="{BB962C8B-B14F-4D97-AF65-F5344CB8AC3E}">
        <p14:creationId xmlns:p14="http://schemas.microsoft.com/office/powerpoint/2010/main" val="114892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530F-CB64-9448-B14D-69F95171F8C9}"/>
              </a:ext>
            </a:extLst>
          </p:cNvPr>
          <p:cNvSpPr>
            <a:spLocks noGrp="1"/>
          </p:cNvSpPr>
          <p:nvPr>
            <p:ph type="title"/>
          </p:nvPr>
        </p:nvSpPr>
        <p:spPr>
          <a:xfrm>
            <a:off x="252919" y="1123837"/>
            <a:ext cx="2911930" cy="4601183"/>
          </a:xfrm>
        </p:spPr>
        <p:txBody>
          <a:bodyPr/>
          <a:lstStyle/>
          <a:p>
            <a:r>
              <a:rPr lang="en-GB" dirty="0"/>
              <a:t>Water (accessibility)</a:t>
            </a:r>
          </a:p>
        </p:txBody>
      </p:sp>
      <p:sp>
        <p:nvSpPr>
          <p:cNvPr id="4" name="Text Placeholder 3">
            <a:extLst>
              <a:ext uri="{FF2B5EF4-FFF2-40B4-BE49-F238E27FC236}">
                <a16:creationId xmlns:a16="http://schemas.microsoft.com/office/drawing/2014/main" id="{3622E5F9-CB58-8507-D9E2-DAAE18250021}"/>
              </a:ext>
            </a:extLst>
          </p:cNvPr>
          <p:cNvSpPr>
            <a:spLocks noGrp="1"/>
          </p:cNvSpPr>
          <p:nvPr>
            <p:ph type="body" idx="1"/>
          </p:nvPr>
        </p:nvSpPr>
        <p:spPr>
          <a:xfrm>
            <a:off x="3899978" y="2220686"/>
            <a:ext cx="3474720" cy="1197101"/>
          </a:xfrm>
        </p:spPr>
        <p:txBody>
          <a:bodyPr>
            <a:normAutofit/>
          </a:bodyPr>
          <a:lstStyle/>
          <a:p>
            <a:pPr algn="ctr"/>
            <a:r>
              <a:rPr lang="en-GB" b="1" dirty="0"/>
              <a:t>Attempts to combat poor community WASH by sharing already limited school WASH need mitigating:</a:t>
            </a:r>
          </a:p>
        </p:txBody>
      </p:sp>
      <p:sp>
        <p:nvSpPr>
          <p:cNvPr id="3" name="Content Placeholder 2">
            <a:extLst>
              <a:ext uri="{FF2B5EF4-FFF2-40B4-BE49-F238E27FC236}">
                <a16:creationId xmlns:a16="http://schemas.microsoft.com/office/drawing/2014/main" id="{77B1B162-54D5-66B8-125B-455984261E74}"/>
              </a:ext>
            </a:extLst>
          </p:cNvPr>
          <p:cNvSpPr>
            <a:spLocks noGrp="1"/>
          </p:cNvSpPr>
          <p:nvPr>
            <p:ph sz="half" idx="2"/>
          </p:nvPr>
        </p:nvSpPr>
        <p:spPr>
          <a:xfrm>
            <a:off x="3899978" y="2982046"/>
            <a:ext cx="3474720" cy="1921139"/>
          </a:xfrm>
        </p:spPr>
        <p:txBody>
          <a:bodyPr>
            <a:normAutofit/>
          </a:bodyPr>
          <a:lstStyle/>
          <a:p>
            <a:pPr marL="0" indent="0" algn="ctr">
              <a:buNone/>
            </a:pPr>
            <a:r>
              <a:rPr lang="en-GB" i="1" dirty="0"/>
              <a:t>10 out of the 15 participants said their water was shared with the wider community.</a:t>
            </a:r>
          </a:p>
        </p:txBody>
      </p:sp>
      <p:sp>
        <p:nvSpPr>
          <p:cNvPr id="5" name="Text Placeholder 4">
            <a:extLst>
              <a:ext uri="{FF2B5EF4-FFF2-40B4-BE49-F238E27FC236}">
                <a16:creationId xmlns:a16="http://schemas.microsoft.com/office/drawing/2014/main" id="{E42ED459-F549-5680-5A20-B7125E4E9B7D}"/>
              </a:ext>
            </a:extLst>
          </p:cNvPr>
          <p:cNvSpPr>
            <a:spLocks noGrp="1"/>
          </p:cNvSpPr>
          <p:nvPr>
            <p:ph type="body" sz="quarter" idx="3"/>
          </p:nvPr>
        </p:nvSpPr>
        <p:spPr>
          <a:xfrm>
            <a:off x="7818463" y="1023586"/>
            <a:ext cx="3474720" cy="1197100"/>
          </a:xfrm>
        </p:spPr>
        <p:txBody>
          <a:bodyPr>
            <a:normAutofit/>
          </a:bodyPr>
          <a:lstStyle/>
          <a:p>
            <a:r>
              <a:rPr lang="en-GB" dirty="0"/>
              <a:t>Troubling statistic in the context of…</a:t>
            </a:r>
          </a:p>
          <a:p>
            <a:endParaRPr lang="en-GB" dirty="0"/>
          </a:p>
        </p:txBody>
      </p:sp>
      <p:sp>
        <p:nvSpPr>
          <p:cNvPr id="6" name="Content Placeholder 5">
            <a:extLst>
              <a:ext uri="{FF2B5EF4-FFF2-40B4-BE49-F238E27FC236}">
                <a16:creationId xmlns:a16="http://schemas.microsoft.com/office/drawing/2014/main" id="{61069AE3-64DC-9B38-52A4-8FA4CDE58F8A}"/>
              </a:ext>
            </a:extLst>
          </p:cNvPr>
          <p:cNvSpPr>
            <a:spLocks noGrp="1"/>
          </p:cNvSpPr>
          <p:nvPr>
            <p:ph sz="quarter" idx="4"/>
          </p:nvPr>
        </p:nvSpPr>
        <p:spPr/>
        <p:txBody>
          <a:bodyPr>
            <a:normAutofit/>
          </a:bodyPr>
          <a:lstStyle/>
          <a:p>
            <a:r>
              <a:rPr lang="en-GB" dirty="0"/>
              <a:t>Water availability – only 53% declared it constant throughout the school year.</a:t>
            </a:r>
          </a:p>
          <a:p>
            <a:r>
              <a:rPr lang="en-GB" dirty="0"/>
              <a:t>Water points – most common answers reported 1 or 2 per school.</a:t>
            </a:r>
          </a:p>
          <a:p>
            <a:r>
              <a:rPr lang="en-GB" dirty="0"/>
              <a:t>Lack of maintenance – this needs equal prioritisation to provision of resources.</a:t>
            </a:r>
          </a:p>
          <a:p>
            <a:r>
              <a:rPr lang="en-GB" dirty="0"/>
              <a:t>Overcrowded classrooms.</a:t>
            </a:r>
          </a:p>
          <a:p>
            <a:endParaRPr lang="en-GB" dirty="0"/>
          </a:p>
        </p:txBody>
      </p:sp>
      <p:sp>
        <p:nvSpPr>
          <p:cNvPr id="7" name="Frame 6">
            <a:extLst>
              <a:ext uri="{FF2B5EF4-FFF2-40B4-BE49-F238E27FC236}">
                <a16:creationId xmlns:a16="http://schemas.microsoft.com/office/drawing/2014/main" id="{F61A8967-5EE2-CBB8-76C8-F576BADA137C}"/>
              </a:ext>
            </a:extLst>
          </p:cNvPr>
          <p:cNvSpPr/>
          <p:nvPr/>
        </p:nvSpPr>
        <p:spPr>
          <a:xfrm>
            <a:off x="3532414" y="1304128"/>
            <a:ext cx="4209849" cy="3888358"/>
          </a:xfrm>
          <a:prstGeom prst="frame">
            <a:avLst>
              <a:gd name="adj1" fmla="val 6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139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5419-603F-7088-C08F-DA747F442977}"/>
              </a:ext>
            </a:extLst>
          </p:cNvPr>
          <p:cNvSpPr>
            <a:spLocks noGrp="1"/>
          </p:cNvSpPr>
          <p:nvPr>
            <p:ph type="title"/>
          </p:nvPr>
        </p:nvSpPr>
        <p:spPr/>
        <p:txBody>
          <a:bodyPr/>
          <a:lstStyle/>
          <a:p>
            <a:r>
              <a:rPr lang="en-GB" dirty="0"/>
              <a:t>Sanitation</a:t>
            </a:r>
            <a:br>
              <a:rPr lang="en-GB" dirty="0"/>
            </a:br>
            <a:r>
              <a:rPr lang="en-GB" dirty="0"/>
              <a:t>(infrastructure) </a:t>
            </a:r>
          </a:p>
        </p:txBody>
      </p:sp>
      <p:sp>
        <p:nvSpPr>
          <p:cNvPr id="3" name="Content Placeholder 2">
            <a:extLst>
              <a:ext uri="{FF2B5EF4-FFF2-40B4-BE49-F238E27FC236}">
                <a16:creationId xmlns:a16="http://schemas.microsoft.com/office/drawing/2014/main" id="{A2251B92-BEE5-D667-0A50-EE51F6378874}"/>
              </a:ext>
            </a:extLst>
          </p:cNvPr>
          <p:cNvSpPr>
            <a:spLocks noGrp="1"/>
          </p:cNvSpPr>
          <p:nvPr>
            <p:ph idx="1"/>
          </p:nvPr>
        </p:nvSpPr>
        <p:spPr/>
        <p:txBody>
          <a:bodyPr/>
          <a:lstStyle/>
          <a:p>
            <a:pPr marL="0" indent="0">
              <a:buNone/>
            </a:pPr>
            <a:r>
              <a:rPr lang="en-GB" b="1" dirty="0"/>
              <a:t>Every school requires toilets/improved toilets:</a:t>
            </a:r>
          </a:p>
          <a:p>
            <a:r>
              <a:rPr lang="en-GB" dirty="0"/>
              <a:t>27% reported no toilets and only 13% reported flush/pour-flush toilets.</a:t>
            </a:r>
          </a:p>
          <a:p>
            <a:r>
              <a:rPr lang="en-GB" dirty="0"/>
              <a:t>The recommended WHO </a:t>
            </a:r>
            <a:r>
              <a:rPr lang="en-GB" dirty="0" err="1"/>
              <a:t>toilet:student</a:t>
            </a:r>
            <a:r>
              <a:rPr lang="en-GB" dirty="0"/>
              <a:t> ratios of 1:25 toilets for female, and 1:50 for male students are not adhered to. </a:t>
            </a:r>
          </a:p>
          <a:p>
            <a:pPr marL="0" indent="0">
              <a:buNone/>
            </a:pPr>
            <a:endParaRPr lang="en-GB" b="1" dirty="0"/>
          </a:p>
          <a:p>
            <a:pPr marL="0" indent="0">
              <a:buNone/>
            </a:pPr>
            <a:r>
              <a:rPr lang="en-GB" b="1" dirty="0"/>
              <a:t>Maintenance of toilets and sanitation facilities needs establishing and prioritising:</a:t>
            </a:r>
          </a:p>
          <a:p>
            <a:r>
              <a:rPr lang="en-GB" dirty="0"/>
              <a:t>Damaged toilets only get fixed for 40% of the respondents. </a:t>
            </a:r>
          </a:p>
        </p:txBody>
      </p:sp>
    </p:spTree>
    <p:extLst>
      <p:ext uri="{BB962C8B-B14F-4D97-AF65-F5344CB8AC3E}">
        <p14:creationId xmlns:p14="http://schemas.microsoft.com/office/powerpoint/2010/main" val="326692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E001-E182-B372-0CE0-57B277841A31}"/>
              </a:ext>
            </a:extLst>
          </p:cNvPr>
          <p:cNvSpPr>
            <a:spLocks noGrp="1"/>
          </p:cNvSpPr>
          <p:nvPr>
            <p:ph type="title"/>
          </p:nvPr>
        </p:nvSpPr>
        <p:spPr/>
        <p:txBody>
          <a:bodyPr/>
          <a:lstStyle/>
          <a:p>
            <a:r>
              <a:rPr lang="en-GB" dirty="0"/>
              <a:t>Sanitation</a:t>
            </a:r>
            <a:br>
              <a:rPr lang="en-GB" dirty="0"/>
            </a:br>
            <a:r>
              <a:rPr lang="en-GB" dirty="0"/>
              <a:t>(safety, privacy and dignity)</a:t>
            </a:r>
          </a:p>
        </p:txBody>
      </p:sp>
      <p:sp>
        <p:nvSpPr>
          <p:cNvPr id="3" name="Content Placeholder 2">
            <a:extLst>
              <a:ext uri="{FF2B5EF4-FFF2-40B4-BE49-F238E27FC236}">
                <a16:creationId xmlns:a16="http://schemas.microsoft.com/office/drawing/2014/main" id="{7768F372-FAF9-E33F-0E5E-7DAFDD35F81B}"/>
              </a:ext>
            </a:extLst>
          </p:cNvPr>
          <p:cNvSpPr>
            <a:spLocks noGrp="1"/>
          </p:cNvSpPr>
          <p:nvPr>
            <p:ph idx="1"/>
          </p:nvPr>
        </p:nvSpPr>
        <p:spPr/>
        <p:txBody>
          <a:bodyPr/>
          <a:lstStyle/>
          <a:p>
            <a:pPr marL="0" indent="0">
              <a:buNone/>
            </a:pPr>
            <a:r>
              <a:rPr lang="en-GB" b="1" dirty="0"/>
              <a:t>All three types of toilet insecurity need addressing simultaneously for both genders, with special attention for girls.</a:t>
            </a:r>
          </a:p>
          <a:p>
            <a:pPr marL="457200" indent="-457200">
              <a:buAutoNum type="arabicPeriod"/>
            </a:pPr>
            <a:r>
              <a:rPr lang="en-GB" dirty="0"/>
              <a:t>There is no toilet</a:t>
            </a:r>
          </a:p>
          <a:p>
            <a:pPr marL="457200" indent="-457200">
              <a:buAutoNum type="arabicPeriod"/>
            </a:pPr>
            <a:r>
              <a:rPr lang="en-GB" dirty="0"/>
              <a:t>The risk of open defecation if there is no toilet</a:t>
            </a:r>
          </a:p>
          <a:p>
            <a:pPr marL="457200" indent="-457200">
              <a:buAutoNum type="arabicPeriod"/>
            </a:pPr>
            <a:r>
              <a:rPr lang="en-GB" dirty="0"/>
              <a:t>Having access to a toilet that is not private and is unusable or unsafe</a:t>
            </a:r>
          </a:p>
          <a:p>
            <a:pPr marL="0" indent="0">
              <a:buNone/>
            </a:pPr>
            <a:endParaRPr lang="en-GB" b="1" dirty="0"/>
          </a:p>
          <a:p>
            <a:pPr marL="0" indent="0">
              <a:buNone/>
            </a:pPr>
            <a:r>
              <a:rPr lang="en-GB" b="1" dirty="0"/>
              <a:t>Teacher’s needs require equal attention to children’s needs:</a:t>
            </a:r>
          </a:p>
          <a:p>
            <a:r>
              <a:rPr lang="en-GB" dirty="0"/>
              <a:t>Only 1 participant reported all 3 female staff toilets and all 3 male staff toilets.</a:t>
            </a:r>
          </a:p>
          <a:p>
            <a:r>
              <a:rPr lang="en-GB" dirty="0" err="1"/>
              <a:t>Toilet:teacher</a:t>
            </a:r>
            <a:r>
              <a:rPr lang="en-GB" dirty="0"/>
              <a:t> and </a:t>
            </a:r>
            <a:r>
              <a:rPr lang="en-GB" dirty="0" err="1"/>
              <a:t>toilet:student</a:t>
            </a:r>
            <a:r>
              <a:rPr lang="en-GB" dirty="0"/>
              <a:t> ratios need improving.</a:t>
            </a:r>
          </a:p>
          <a:p>
            <a:pPr marL="0" indent="0">
              <a:buNone/>
            </a:pPr>
            <a:endParaRPr lang="en-GB" dirty="0"/>
          </a:p>
        </p:txBody>
      </p:sp>
    </p:spTree>
    <p:extLst>
      <p:ext uri="{BB962C8B-B14F-4D97-AF65-F5344CB8AC3E}">
        <p14:creationId xmlns:p14="http://schemas.microsoft.com/office/powerpoint/2010/main" val="330062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2FB6-81B3-6B1F-CDBA-D1C5BF57A368}"/>
              </a:ext>
            </a:extLst>
          </p:cNvPr>
          <p:cNvSpPr>
            <a:spLocks noGrp="1"/>
          </p:cNvSpPr>
          <p:nvPr>
            <p:ph type="title"/>
          </p:nvPr>
        </p:nvSpPr>
        <p:spPr/>
        <p:txBody>
          <a:bodyPr/>
          <a:lstStyle/>
          <a:p>
            <a:r>
              <a:rPr lang="en-GB" dirty="0"/>
              <a:t>Sanitation</a:t>
            </a:r>
            <a:br>
              <a:rPr lang="en-GB" dirty="0"/>
            </a:br>
            <a:r>
              <a:rPr lang="en-GB" dirty="0"/>
              <a:t>(safety, privacy and dignity)</a:t>
            </a:r>
          </a:p>
        </p:txBody>
      </p:sp>
      <p:sp>
        <p:nvSpPr>
          <p:cNvPr id="3" name="Content Placeholder 2">
            <a:extLst>
              <a:ext uri="{FF2B5EF4-FFF2-40B4-BE49-F238E27FC236}">
                <a16:creationId xmlns:a16="http://schemas.microsoft.com/office/drawing/2014/main" id="{E5FD4A3A-01C4-B872-13DA-65507A5E7E30}"/>
              </a:ext>
            </a:extLst>
          </p:cNvPr>
          <p:cNvSpPr>
            <a:spLocks noGrp="1"/>
          </p:cNvSpPr>
          <p:nvPr>
            <p:ph sz="half" idx="2"/>
          </p:nvPr>
        </p:nvSpPr>
        <p:spPr>
          <a:xfrm>
            <a:off x="3867912" y="1023586"/>
            <a:ext cx="3474720" cy="4601183"/>
          </a:xfrm>
        </p:spPr>
        <p:txBody>
          <a:bodyPr>
            <a:normAutofit/>
          </a:bodyPr>
          <a:lstStyle/>
          <a:p>
            <a:pPr marL="0" indent="0">
              <a:buNone/>
            </a:pPr>
            <a:r>
              <a:rPr lang="en-GB" b="1" dirty="0"/>
              <a:t>Facilities need to be accessible for all:</a:t>
            </a:r>
          </a:p>
          <a:p>
            <a:pPr marL="0" indent="0">
              <a:buNone/>
            </a:pPr>
            <a:r>
              <a:rPr lang="en-GB" dirty="0"/>
              <a:t>Only 12 girl-only and boy-only toilets were reported that were accessible to those with a visual or physical disability.</a:t>
            </a:r>
          </a:p>
          <a:p>
            <a:pPr marL="0" indent="0">
              <a:buNone/>
            </a:pPr>
            <a:endParaRPr lang="en-GB" b="1" dirty="0"/>
          </a:p>
          <a:p>
            <a:pPr marL="0" indent="0">
              <a:buNone/>
            </a:pPr>
            <a:r>
              <a:rPr lang="en-GB" b="1" dirty="0"/>
              <a:t>Wider community sanitation needs to be dealt with separately for the safety of all. </a:t>
            </a:r>
          </a:p>
          <a:p>
            <a:endParaRPr lang="en-GB" dirty="0"/>
          </a:p>
        </p:txBody>
      </p:sp>
      <p:sp>
        <p:nvSpPr>
          <p:cNvPr id="5" name="Text Placeholder 4">
            <a:extLst>
              <a:ext uri="{FF2B5EF4-FFF2-40B4-BE49-F238E27FC236}">
                <a16:creationId xmlns:a16="http://schemas.microsoft.com/office/drawing/2014/main" id="{15C80A37-4A33-6F45-51C7-C173AE687501}"/>
              </a:ext>
            </a:extLst>
          </p:cNvPr>
          <p:cNvSpPr>
            <a:spLocks noGrp="1"/>
          </p:cNvSpPr>
          <p:nvPr>
            <p:ph type="body" sz="quarter" idx="3"/>
          </p:nvPr>
        </p:nvSpPr>
        <p:spPr/>
        <p:txBody>
          <a:bodyPr>
            <a:normAutofit fontScale="92500" lnSpcReduction="10000"/>
          </a:bodyPr>
          <a:lstStyle/>
          <a:p>
            <a:r>
              <a:rPr lang="en-GB" b="1" dirty="0"/>
              <a:t>Sanitation facilities need to be on school premises, preferably within school buildings</a:t>
            </a:r>
            <a:endParaRPr lang="en-GB" dirty="0"/>
          </a:p>
        </p:txBody>
      </p:sp>
      <p:graphicFrame>
        <p:nvGraphicFramePr>
          <p:cNvPr id="7" name="Content Placeholder 6">
            <a:extLst>
              <a:ext uri="{FF2B5EF4-FFF2-40B4-BE49-F238E27FC236}">
                <a16:creationId xmlns:a16="http://schemas.microsoft.com/office/drawing/2014/main" id="{8748153C-E387-3077-F7A0-B121D104F642}"/>
              </a:ext>
            </a:extLst>
          </p:cNvPr>
          <p:cNvGraphicFramePr>
            <a:graphicFrameLocks noGrp="1"/>
          </p:cNvGraphicFramePr>
          <p:nvPr>
            <p:ph sz="quarter" idx="4"/>
          </p:nvPr>
        </p:nvGraphicFramePr>
        <p:xfrm>
          <a:off x="7818438" y="1930400"/>
          <a:ext cx="3475037" cy="4024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162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65C9-2A53-6437-9C97-E41C67E70BF0}"/>
              </a:ext>
            </a:extLst>
          </p:cNvPr>
          <p:cNvSpPr>
            <a:spLocks noGrp="1"/>
          </p:cNvSpPr>
          <p:nvPr>
            <p:ph type="title"/>
          </p:nvPr>
        </p:nvSpPr>
        <p:spPr/>
        <p:txBody>
          <a:bodyPr/>
          <a:lstStyle/>
          <a:p>
            <a:r>
              <a:rPr lang="en-GB" dirty="0"/>
              <a:t>Hygiene</a:t>
            </a:r>
          </a:p>
        </p:txBody>
      </p:sp>
      <p:sp>
        <p:nvSpPr>
          <p:cNvPr id="3" name="Content Placeholder 2">
            <a:extLst>
              <a:ext uri="{FF2B5EF4-FFF2-40B4-BE49-F238E27FC236}">
                <a16:creationId xmlns:a16="http://schemas.microsoft.com/office/drawing/2014/main" id="{D92F250C-371D-DCCE-B7AB-0C0B10C9E348}"/>
              </a:ext>
            </a:extLst>
          </p:cNvPr>
          <p:cNvSpPr>
            <a:spLocks noGrp="1"/>
          </p:cNvSpPr>
          <p:nvPr>
            <p:ph idx="1"/>
          </p:nvPr>
        </p:nvSpPr>
        <p:spPr/>
        <p:txBody>
          <a:bodyPr/>
          <a:lstStyle/>
          <a:p>
            <a:pPr marL="0" indent="0">
              <a:buNone/>
            </a:pPr>
            <a:r>
              <a:rPr lang="en-GB" b="1" dirty="0"/>
              <a:t>Requirement for more hand-washing facilities including soap:</a:t>
            </a:r>
          </a:p>
          <a:p>
            <a:r>
              <a:rPr lang="en-GB" dirty="0"/>
              <a:t>Only 9 respondents reported facilities in their school</a:t>
            </a:r>
          </a:p>
          <a:p>
            <a:r>
              <a:rPr lang="en-GB" dirty="0"/>
              <a:t>6 of which having access to soap additional to water</a:t>
            </a:r>
          </a:p>
          <a:p>
            <a:pPr marL="0" indent="0">
              <a:buNone/>
            </a:pPr>
            <a:endParaRPr lang="en-GB" dirty="0"/>
          </a:p>
          <a:p>
            <a:pPr marL="0" indent="0">
              <a:buNone/>
            </a:pPr>
            <a:r>
              <a:rPr lang="en-GB" b="1" dirty="0"/>
              <a:t>Requirement for Increased private bathing areas and provision of menstrual materials for girls/female staff in schools:</a:t>
            </a:r>
          </a:p>
          <a:p>
            <a:r>
              <a:rPr lang="en-GB" dirty="0"/>
              <a:t>Only 6 reported bathing areas</a:t>
            </a:r>
          </a:p>
          <a:p>
            <a:r>
              <a:rPr lang="en-GB" dirty="0"/>
              <a:t>1 reported menstrual hygiene materials</a:t>
            </a:r>
          </a:p>
          <a:p>
            <a:r>
              <a:rPr lang="en-GB" dirty="0"/>
              <a:t>8 reported MHM education. </a:t>
            </a:r>
          </a:p>
        </p:txBody>
      </p:sp>
    </p:spTree>
    <p:extLst>
      <p:ext uri="{BB962C8B-B14F-4D97-AF65-F5344CB8AC3E}">
        <p14:creationId xmlns:p14="http://schemas.microsoft.com/office/powerpoint/2010/main" val="370095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1731-F402-87F6-F9F9-D564559C7ECD}"/>
              </a:ext>
            </a:extLst>
          </p:cNvPr>
          <p:cNvSpPr>
            <a:spLocks noGrp="1"/>
          </p:cNvSpPr>
          <p:nvPr>
            <p:ph type="title"/>
          </p:nvPr>
        </p:nvSpPr>
        <p:spPr/>
        <p:txBody>
          <a:bodyPr/>
          <a:lstStyle/>
          <a:p>
            <a:r>
              <a:rPr lang="en-GB" dirty="0"/>
              <a:t>Hygiene</a:t>
            </a:r>
          </a:p>
        </p:txBody>
      </p:sp>
      <p:graphicFrame>
        <p:nvGraphicFramePr>
          <p:cNvPr id="5" name="Content Placeholder 2">
            <a:extLst>
              <a:ext uri="{FF2B5EF4-FFF2-40B4-BE49-F238E27FC236}">
                <a16:creationId xmlns:a16="http://schemas.microsoft.com/office/drawing/2014/main" id="{F32CBEC9-E8A3-29FE-4EEA-F7CB00DFE363}"/>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224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F70C-B0B7-07DE-3AB5-56A99827C92E}"/>
              </a:ext>
            </a:extLst>
          </p:cNvPr>
          <p:cNvSpPr>
            <a:spLocks noGrp="1"/>
          </p:cNvSpPr>
          <p:nvPr>
            <p:ph type="ctrTitle"/>
          </p:nvPr>
        </p:nvSpPr>
        <p:spPr/>
        <p:txBody>
          <a:bodyPr/>
          <a:lstStyle/>
          <a:p>
            <a:r>
              <a:rPr lang="en-GB" dirty="0"/>
              <a:t>Results</a:t>
            </a:r>
          </a:p>
        </p:txBody>
      </p:sp>
      <p:sp>
        <p:nvSpPr>
          <p:cNvPr id="3" name="Subtitle 2">
            <a:extLst>
              <a:ext uri="{FF2B5EF4-FFF2-40B4-BE49-F238E27FC236}">
                <a16:creationId xmlns:a16="http://schemas.microsoft.com/office/drawing/2014/main" id="{D7DC9C94-E716-F61B-2811-30756172C231}"/>
              </a:ext>
            </a:extLst>
          </p:cNvPr>
          <p:cNvSpPr>
            <a:spLocks noGrp="1"/>
          </p:cNvSpPr>
          <p:nvPr>
            <p:ph type="subTitle" idx="1"/>
          </p:nvPr>
        </p:nvSpPr>
        <p:spPr/>
        <p:txBody>
          <a:bodyPr/>
          <a:lstStyle/>
          <a:p>
            <a:r>
              <a:rPr lang="en-GB" sz="1800" dirty="0">
                <a:latin typeface="Calibri" panose="020F0502020204030204" pitchFamily="34" charset="0"/>
                <a:ea typeface="Calibri" panose="020F0502020204030204" pitchFamily="34" charset="0"/>
                <a:cs typeface="Times New Roman" panose="02020603050405020304" pitchFamily="18" charset="0"/>
              </a:rPr>
              <a:t>H</a:t>
            </a:r>
            <a:r>
              <a:rPr lang="en-GB" sz="1800" dirty="0">
                <a:effectLst/>
                <a:latin typeface="Calibri" panose="020F0502020204030204" pitchFamily="34" charset="0"/>
                <a:ea typeface="Calibri" panose="020F0502020204030204" pitchFamily="34" charset="0"/>
                <a:cs typeface="Times New Roman" panose="02020603050405020304" pitchFamily="18" charset="0"/>
              </a:rPr>
              <a:t>ow much did stakeholders take into consideration climate resilience for WASH integration in schools</a:t>
            </a:r>
            <a:r>
              <a:rPr lang="en-GB" sz="1800" dirty="0">
                <a:latin typeface="Calibri" panose="020F0502020204030204" pitchFamily="34" charset="0"/>
                <a:ea typeface="Calibri" panose="020F0502020204030204" pitchFamily="34" charset="0"/>
                <a:cs typeface="Times New Roman" panose="02020603050405020304" pitchFamily="18" charset="0"/>
              </a:rPr>
              <a:t>?</a:t>
            </a:r>
            <a:endParaRPr lang="en-GB" dirty="0"/>
          </a:p>
        </p:txBody>
      </p:sp>
    </p:spTree>
    <p:extLst>
      <p:ext uri="{BB962C8B-B14F-4D97-AF65-F5344CB8AC3E}">
        <p14:creationId xmlns:p14="http://schemas.microsoft.com/office/powerpoint/2010/main" val="366032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FE1D1-8647-1862-82A3-164364E7202B}"/>
              </a:ext>
            </a:extLst>
          </p:cNvPr>
          <p:cNvSpPr>
            <a:spLocks noGrp="1"/>
          </p:cNvSpPr>
          <p:nvPr>
            <p:ph type="title" idx="4294967295"/>
          </p:nvPr>
        </p:nvSpPr>
        <p:spPr>
          <a:xfrm>
            <a:off x="0" y="1123950"/>
            <a:ext cx="2947988" cy="4600575"/>
          </a:xfrm>
        </p:spPr>
        <p:txBody>
          <a:bodyPr/>
          <a:lstStyle/>
          <a:p>
            <a:r>
              <a:rPr lang="en-GB" dirty="0"/>
              <a:t>Maps</a:t>
            </a:r>
          </a:p>
        </p:txBody>
      </p:sp>
      <p:sp>
        <p:nvSpPr>
          <p:cNvPr id="5" name="Text Placeholder 4">
            <a:extLst>
              <a:ext uri="{FF2B5EF4-FFF2-40B4-BE49-F238E27FC236}">
                <a16:creationId xmlns:a16="http://schemas.microsoft.com/office/drawing/2014/main" id="{9C520263-AB17-A7EF-81C8-BFE5625542B5}"/>
              </a:ext>
            </a:extLst>
          </p:cNvPr>
          <p:cNvSpPr>
            <a:spLocks noGrp="1"/>
          </p:cNvSpPr>
          <p:nvPr>
            <p:ph type="body" idx="4294967295"/>
          </p:nvPr>
        </p:nvSpPr>
        <p:spPr>
          <a:xfrm>
            <a:off x="1459928" y="518893"/>
            <a:ext cx="3475038" cy="808037"/>
          </a:xfrm>
        </p:spPr>
        <p:txBody>
          <a:bodyPr/>
          <a:lstStyle/>
          <a:p>
            <a:pPr marL="0" indent="0">
              <a:buNone/>
            </a:pPr>
            <a:r>
              <a:rPr lang="en-GB" dirty="0"/>
              <a:t>Respondent locations</a:t>
            </a:r>
          </a:p>
        </p:txBody>
      </p:sp>
      <p:sp>
        <p:nvSpPr>
          <p:cNvPr id="7" name="Text Placeholder 6">
            <a:extLst>
              <a:ext uri="{FF2B5EF4-FFF2-40B4-BE49-F238E27FC236}">
                <a16:creationId xmlns:a16="http://schemas.microsoft.com/office/drawing/2014/main" id="{C31438E5-D1FD-0B6E-C752-9CAC05355E96}"/>
              </a:ext>
            </a:extLst>
          </p:cNvPr>
          <p:cNvSpPr>
            <a:spLocks noGrp="1"/>
          </p:cNvSpPr>
          <p:nvPr>
            <p:ph type="body" sz="quarter" idx="4294967295"/>
          </p:nvPr>
        </p:nvSpPr>
        <p:spPr>
          <a:xfrm>
            <a:off x="7257035" y="526037"/>
            <a:ext cx="3475037" cy="812800"/>
          </a:xfrm>
        </p:spPr>
        <p:txBody>
          <a:bodyPr/>
          <a:lstStyle/>
          <a:p>
            <a:pPr marL="0" indent="0">
              <a:buNone/>
            </a:pPr>
            <a:r>
              <a:rPr lang="en-GB" dirty="0"/>
              <a:t>Extreme weather reports</a:t>
            </a:r>
          </a:p>
        </p:txBody>
      </p:sp>
      <p:pic>
        <p:nvPicPr>
          <p:cNvPr id="1025" name="Picture 1" descr="page23image33955344">
            <a:extLst>
              <a:ext uri="{FF2B5EF4-FFF2-40B4-BE49-F238E27FC236}">
                <a16:creationId xmlns:a16="http://schemas.microsoft.com/office/drawing/2014/main" id="{EE3AA11A-E90A-C196-5F1F-0AD594C0A404}"/>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365346" y="1543557"/>
            <a:ext cx="5730654" cy="43820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33image33891056">
            <a:extLst>
              <a:ext uri="{FF2B5EF4-FFF2-40B4-BE49-F238E27FC236}">
                <a16:creationId xmlns:a16="http://schemas.microsoft.com/office/drawing/2014/main" id="{7DFE5117-2807-98FE-120B-3DBFB51BA9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31363"/>
            <a:ext cx="5664200"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47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B56F51-FECA-65A7-63DC-0A24BB74B571}"/>
              </a:ext>
            </a:extLst>
          </p:cNvPr>
          <p:cNvSpPr>
            <a:spLocks noGrp="1"/>
          </p:cNvSpPr>
          <p:nvPr>
            <p:ph type="ctrTitle"/>
          </p:nvPr>
        </p:nvSpPr>
        <p:spPr>
          <a:xfrm>
            <a:off x="1069849" y="1298448"/>
            <a:ext cx="7056444" cy="3255264"/>
          </a:xfrm>
        </p:spPr>
        <p:txBody>
          <a:bodyPr>
            <a:normAutofit/>
          </a:bodyPr>
          <a:lstStyle/>
          <a:p>
            <a:pPr algn="r"/>
            <a:r>
              <a:rPr lang="en-GB" sz="5500" dirty="0">
                <a:solidFill>
                  <a:schemeClr val="accent1"/>
                </a:solidFill>
              </a:rPr>
              <a:t>The importance of climate resilient WASH: </a:t>
            </a:r>
            <a:br>
              <a:rPr lang="en-GB" sz="5500" dirty="0">
                <a:solidFill>
                  <a:schemeClr val="accent1"/>
                </a:solidFill>
              </a:rPr>
            </a:br>
            <a:r>
              <a:rPr lang="en-GB" sz="5500" dirty="0">
                <a:solidFill>
                  <a:schemeClr val="accent1"/>
                </a:solidFill>
              </a:rPr>
              <a:t>The Statistics </a:t>
            </a:r>
          </a:p>
        </p:txBody>
      </p:sp>
    </p:spTree>
    <p:extLst>
      <p:ext uri="{BB962C8B-B14F-4D97-AF65-F5344CB8AC3E}">
        <p14:creationId xmlns:p14="http://schemas.microsoft.com/office/powerpoint/2010/main" val="241070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0E15-E196-69C0-2904-25E85191940D}"/>
              </a:ext>
            </a:extLst>
          </p:cNvPr>
          <p:cNvSpPr>
            <a:spLocks noGrp="1"/>
          </p:cNvSpPr>
          <p:nvPr>
            <p:ph type="title"/>
          </p:nvPr>
        </p:nvSpPr>
        <p:spPr>
          <a:xfrm>
            <a:off x="252919" y="1123837"/>
            <a:ext cx="2947482" cy="4601183"/>
          </a:xfrm>
        </p:spPr>
        <p:txBody>
          <a:bodyPr>
            <a:normAutofit/>
          </a:bodyPr>
          <a:lstStyle/>
          <a:p>
            <a:r>
              <a:rPr lang="en-GB" dirty="0"/>
              <a:t>Context</a:t>
            </a:r>
          </a:p>
        </p:txBody>
      </p:sp>
      <p:graphicFrame>
        <p:nvGraphicFramePr>
          <p:cNvPr id="5" name="Content Placeholder 2">
            <a:extLst>
              <a:ext uri="{FF2B5EF4-FFF2-40B4-BE49-F238E27FC236}">
                <a16:creationId xmlns:a16="http://schemas.microsoft.com/office/drawing/2014/main" id="{07D1B132-5038-E4AD-6127-8F68DFB59D23}"/>
              </a:ext>
            </a:extLst>
          </p:cNvPr>
          <p:cNvGraphicFramePr>
            <a:graphicFrameLocks noGrp="1"/>
          </p:cNvGraphicFramePr>
          <p:nvPr>
            <p:ph idx="1"/>
            <p:extLst>
              <p:ext uri="{D42A27DB-BD31-4B8C-83A1-F6EECF244321}">
                <p14:modId xmlns:p14="http://schemas.microsoft.com/office/powerpoint/2010/main" val="330034228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215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262F-CBE1-CD90-9A1B-D6D5683E179E}"/>
              </a:ext>
            </a:extLst>
          </p:cNvPr>
          <p:cNvSpPr>
            <a:spLocks noGrp="1"/>
          </p:cNvSpPr>
          <p:nvPr>
            <p:ph type="title"/>
          </p:nvPr>
        </p:nvSpPr>
        <p:spPr>
          <a:xfrm>
            <a:off x="252919" y="1123837"/>
            <a:ext cx="2947482" cy="4601183"/>
          </a:xfrm>
        </p:spPr>
        <p:txBody>
          <a:bodyPr>
            <a:normAutofit/>
          </a:bodyPr>
          <a:lstStyle/>
          <a:p>
            <a:r>
              <a:rPr lang="en-GB">
                <a:effectLst/>
                <a:ea typeface="Times New Roman" panose="02020603050405020304" pitchFamily="18" charset="0"/>
              </a:rPr>
              <a:t>Water</a:t>
            </a:r>
            <a:endParaRPr lang="en-GB"/>
          </a:p>
        </p:txBody>
      </p:sp>
      <p:graphicFrame>
        <p:nvGraphicFramePr>
          <p:cNvPr id="9" name="Content Placeholder 3">
            <a:extLst>
              <a:ext uri="{FF2B5EF4-FFF2-40B4-BE49-F238E27FC236}">
                <a16:creationId xmlns:a16="http://schemas.microsoft.com/office/drawing/2014/main" id="{51C37905-94BB-701E-E1CE-E552D0AC57A4}"/>
              </a:ext>
            </a:extLst>
          </p:cNvPr>
          <p:cNvGraphicFramePr>
            <a:graphicFrameLocks noGrp="1"/>
          </p:cNvGraphicFramePr>
          <p:nvPr>
            <p:ph idx="1"/>
            <p:extLst>
              <p:ext uri="{D42A27DB-BD31-4B8C-83A1-F6EECF244321}">
                <p14:modId xmlns:p14="http://schemas.microsoft.com/office/powerpoint/2010/main" val="3115142450"/>
              </p:ext>
            </p:extLst>
          </p:nvPr>
        </p:nvGraphicFramePr>
        <p:xfrm>
          <a:off x="3869268" y="482434"/>
          <a:ext cx="7167890" cy="2998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1" descr="page35image34011984">
            <a:extLst>
              <a:ext uri="{FF2B5EF4-FFF2-40B4-BE49-F238E27FC236}">
                <a16:creationId xmlns:a16="http://schemas.microsoft.com/office/drawing/2014/main" id="{2ACBE2F1-2E99-0C04-8F5C-ED23A0703B85}"/>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869268" y="3481199"/>
            <a:ext cx="6917552" cy="26009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BBE283-2570-C407-49E5-7C760D8F2F9D}"/>
              </a:ext>
            </a:extLst>
          </p:cNvPr>
          <p:cNvSpPr txBox="1"/>
          <p:nvPr/>
        </p:nvSpPr>
        <p:spPr>
          <a:xfrm>
            <a:off x="3812118" y="3207524"/>
            <a:ext cx="7167890" cy="338554"/>
          </a:xfrm>
          <a:prstGeom prst="rect">
            <a:avLst/>
          </a:prstGeom>
          <a:noFill/>
        </p:spPr>
        <p:txBody>
          <a:bodyPr wrap="square" rtlCol="0">
            <a:spAutoFit/>
          </a:bodyPr>
          <a:lstStyle/>
          <a:p>
            <a:r>
              <a:rPr lang="en-GB" sz="1600" dirty="0"/>
              <a:t>Table 1. How drinking water was affected depending on event.</a:t>
            </a:r>
          </a:p>
        </p:txBody>
      </p:sp>
    </p:spTree>
    <p:extLst>
      <p:ext uri="{BB962C8B-B14F-4D97-AF65-F5344CB8AC3E}">
        <p14:creationId xmlns:p14="http://schemas.microsoft.com/office/powerpoint/2010/main" val="228506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E1AC-02BB-B291-03F1-8FBD61B2AC4C}"/>
              </a:ext>
            </a:extLst>
          </p:cNvPr>
          <p:cNvSpPr>
            <a:spLocks noGrp="1"/>
          </p:cNvSpPr>
          <p:nvPr>
            <p:ph type="title"/>
          </p:nvPr>
        </p:nvSpPr>
        <p:spPr/>
        <p:txBody>
          <a:bodyPr>
            <a:normAutofit/>
          </a:bodyPr>
          <a:lstStyle/>
          <a:p>
            <a:r>
              <a:rPr lang="en-GB" dirty="0"/>
              <a:t>Sanitation</a:t>
            </a:r>
          </a:p>
        </p:txBody>
      </p:sp>
      <p:sp>
        <p:nvSpPr>
          <p:cNvPr id="5" name="Text Placeholder 4">
            <a:extLst>
              <a:ext uri="{FF2B5EF4-FFF2-40B4-BE49-F238E27FC236}">
                <a16:creationId xmlns:a16="http://schemas.microsoft.com/office/drawing/2014/main" id="{954BC132-1D33-E53C-3FAC-FBD668512F95}"/>
              </a:ext>
            </a:extLst>
          </p:cNvPr>
          <p:cNvSpPr>
            <a:spLocks noGrp="1"/>
          </p:cNvSpPr>
          <p:nvPr>
            <p:ph type="body" idx="1"/>
          </p:nvPr>
        </p:nvSpPr>
        <p:spPr>
          <a:xfrm>
            <a:off x="3867912" y="1392400"/>
            <a:ext cx="3474720" cy="807720"/>
          </a:xfrm>
        </p:spPr>
        <p:txBody>
          <a:bodyPr>
            <a:normAutofit fontScale="92500" lnSpcReduction="10000"/>
          </a:bodyPr>
          <a:lstStyle/>
          <a:p>
            <a:r>
              <a:rPr lang="en-GB" dirty="0"/>
              <a:t>Sanitation facility during an event and the subsequent maintenance  </a:t>
            </a:r>
          </a:p>
        </p:txBody>
      </p:sp>
      <p:sp>
        <p:nvSpPr>
          <p:cNvPr id="3" name="Content Placeholder 2">
            <a:extLst>
              <a:ext uri="{FF2B5EF4-FFF2-40B4-BE49-F238E27FC236}">
                <a16:creationId xmlns:a16="http://schemas.microsoft.com/office/drawing/2014/main" id="{630F82DD-A7C3-0216-4D21-31DB48B558F0}"/>
              </a:ext>
            </a:extLst>
          </p:cNvPr>
          <p:cNvSpPr>
            <a:spLocks noGrp="1"/>
          </p:cNvSpPr>
          <p:nvPr>
            <p:ph sz="half" idx="2"/>
          </p:nvPr>
        </p:nvSpPr>
        <p:spPr/>
        <p:txBody>
          <a:bodyPr>
            <a:normAutofit/>
          </a:bodyPr>
          <a:lstStyle/>
          <a:p>
            <a:pPr marL="297180" indent="-342900"/>
            <a:r>
              <a:rPr lang="en-GB" sz="2200" dirty="0">
                <a:effectLst/>
                <a:ea typeface="Times New Roman" panose="02020603050405020304" pitchFamily="18" charset="0"/>
                <a:cs typeface="Times New Roman" panose="02020603050405020304" pitchFamily="18" charset="0"/>
              </a:rPr>
              <a:t>46% said their sanitation facilities had been damaged, 13% reporting they hadn’t been fixed yet. </a:t>
            </a:r>
          </a:p>
          <a:p>
            <a:pPr marL="0" indent="0">
              <a:buNone/>
            </a:pPr>
            <a:endParaRPr lang="en-GB" dirty="0"/>
          </a:p>
        </p:txBody>
      </p:sp>
      <p:sp>
        <p:nvSpPr>
          <p:cNvPr id="6" name="Text Placeholder 5">
            <a:extLst>
              <a:ext uri="{FF2B5EF4-FFF2-40B4-BE49-F238E27FC236}">
                <a16:creationId xmlns:a16="http://schemas.microsoft.com/office/drawing/2014/main" id="{12304E6E-2FEF-D0CE-3D62-345A120A84AB}"/>
              </a:ext>
            </a:extLst>
          </p:cNvPr>
          <p:cNvSpPr>
            <a:spLocks noGrp="1"/>
          </p:cNvSpPr>
          <p:nvPr>
            <p:ph type="body" sz="quarter" idx="3"/>
          </p:nvPr>
        </p:nvSpPr>
        <p:spPr/>
        <p:txBody>
          <a:bodyPr>
            <a:normAutofit fontScale="92500" lnSpcReduction="10000"/>
          </a:bodyPr>
          <a:lstStyle/>
          <a:p>
            <a:r>
              <a:rPr lang="en-GB" dirty="0"/>
              <a:t>Latrine/septic tank emptying</a:t>
            </a:r>
          </a:p>
        </p:txBody>
      </p:sp>
      <p:graphicFrame>
        <p:nvGraphicFramePr>
          <p:cNvPr id="9" name="Content Placeholder 8">
            <a:extLst>
              <a:ext uri="{FF2B5EF4-FFF2-40B4-BE49-F238E27FC236}">
                <a16:creationId xmlns:a16="http://schemas.microsoft.com/office/drawing/2014/main" id="{72C1398A-50ED-285B-6591-E6142F23FD36}"/>
              </a:ext>
            </a:extLst>
          </p:cNvPr>
          <p:cNvGraphicFramePr>
            <a:graphicFrameLocks noGrp="1"/>
          </p:cNvGraphicFramePr>
          <p:nvPr>
            <p:ph sz="quarter" idx="4"/>
          </p:nvPr>
        </p:nvGraphicFramePr>
        <p:xfrm>
          <a:off x="7818438" y="1930400"/>
          <a:ext cx="3475037" cy="4024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543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E1AC-02BB-B291-03F1-8FBD61B2AC4C}"/>
              </a:ext>
            </a:extLst>
          </p:cNvPr>
          <p:cNvSpPr>
            <a:spLocks noGrp="1"/>
          </p:cNvSpPr>
          <p:nvPr>
            <p:ph type="title"/>
          </p:nvPr>
        </p:nvSpPr>
        <p:spPr/>
        <p:txBody>
          <a:bodyPr>
            <a:normAutofit/>
          </a:bodyPr>
          <a:lstStyle/>
          <a:p>
            <a:r>
              <a:rPr lang="en-GB" dirty="0"/>
              <a:t>Hygiene</a:t>
            </a:r>
          </a:p>
        </p:txBody>
      </p:sp>
      <p:sp>
        <p:nvSpPr>
          <p:cNvPr id="4" name="Text Placeholder 3">
            <a:extLst>
              <a:ext uri="{FF2B5EF4-FFF2-40B4-BE49-F238E27FC236}">
                <a16:creationId xmlns:a16="http://schemas.microsoft.com/office/drawing/2014/main" id="{66E38188-21B9-51CC-5222-14FC9850BC9D}"/>
              </a:ext>
            </a:extLst>
          </p:cNvPr>
          <p:cNvSpPr>
            <a:spLocks noGrp="1"/>
          </p:cNvSpPr>
          <p:nvPr>
            <p:ph type="body" idx="1"/>
          </p:nvPr>
        </p:nvSpPr>
        <p:spPr>
          <a:xfrm>
            <a:off x="3867150" y="820855"/>
            <a:ext cx="3474720" cy="405462"/>
          </a:xfrm>
        </p:spPr>
        <p:txBody>
          <a:bodyPr/>
          <a:lstStyle/>
          <a:p>
            <a:r>
              <a:rPr lang="en-GB" dirty="0"/>
              <a:t>Menstrual Material Disposal</a:t>
            </a:r>
          </a:p>
        </p:txBody>
      </p:sp>
      <p:sp>
        <p:nvSpPr>
          <p:cNvPr id="5" name="Text Placeholder 4">
            <a:extLst>
              <a:ext uri="{FF2B5EF4-FFF2-40B4-BE49-F238E27FC236}">
                <a16:creationId xmlns:a16="http://schemas.microsoft.com/office/drawing/2014/main" id="{A9429856-F5AD-C675-E4FB-B203243ED192}"/>
              </a:ext>
            </a:extLst>
          </p:cNvPr>
          <p:cNvSpPr>
            <a:spLocks noGrp="1"/>
          </p:cNvSpPr>
          <p:nvPr>
            <p:ph type="body" sz="quarter" idx="3"/>
          </p:nvPr>
        </p:nvSpPr>
        <p:spPr>
          <a:xfrm>
            <a:off x="7818438" y="820855"/>
            <a:ext cx="3474720" cy="400794"/>
          </a:xfrm>
        </p:spPr>
        <p:txBody>
          <a:bodyPr/>
          <a:lstStyle/>
          <a:p>
            <a:r>
              <a:rPr lang="en-GB" dirty="0"/>
              <a:t>Menstrual Hygiene Resources</a:t>
            </a:r>
          </a:p>
        </p:txBody>
      </p:sp>
      <p:graphicFrame>
        <p:nvGraphicFramePr>
          <p:cNvPr id="9" name="Content Placeholder 8">
            <a:extLst>
              <a:ext uri="{FF2B5EF4-FFF2-40B4-BE49-F238E27FC236}">
                <a16:creationId xmlns:a16="http://schemas.microsoft.com/office/drawing/2014/main" id="{CE5E5A34-3C8C-7132-5380-73ED24CB5AA8}"/>
              </a:ext>
            </a:extLst>
          </p:cNvPr>
          <p:cNvGraphicFramePr>
            <a:graphicFrameLocks noGrp="1"/>
          </p:cNvGraphicFramePr>
          <p:nvPr>
            <p:ph sz="half" idx="2"/>
            <p:extLst>
              <p:ext uri="{D42A27DB-BD31-4B8C-83A1-F6EECF244321}">
                <p14:modId xmlns:p14="http://schemas.microsoft.com/office/powerpoint/2010/main" val="2613788560"/>
              </p:ext>
            </p:extLst>
          </p:nvPr>
        </p:nvGraphicFramePr>
        <p:xfrm>
          <a:off x="3867150" y="1435963"/>
          <a:ext cx="3474720" cy="46011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a:extLst>
              <a:ext uri="{FF2B5EF4-FFF2-40B4-BE49-F238E27FC236}">
                <a16:creationId xmlns:a16="http://schemas.microsoft.com/office/drawing/2014/main" id="{6FC5A086-2BD2-56E4-B64A-31EF536FF14B}"/>
              </a:ext>
            </a:extLst>
          </p:cNvPr>
          <p:cNvGraphicFramePr>
            <a:graphicFrameLocks noGrp="1"/>
          </p:cNvGraphicFramePr>
          <p:nvPr>
            <p:ph sz="quarter" idx="4"/>
            <p:extLst>
              <p:ext uri="{D42A27DB-BD31-4B8C-83A1-F6EECF244321}">
                <p14:modId xmlns:p14="http://schemas.microsoft.com/office/powerpoint/2010/main" val="3941256512"/>
              </p:ext>
            </p:extLst>
          </p:nvPr>
        </p:nvGraphicFramePr>
        <p:xfrm>
          <a:off x="7818438" y="1353532"/>
          <a:ext cx="3475037" cy="46011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674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DE7-4254-398E-7956-14863F5EE517}"/>
              </a:ext>
            </a:extLst>
          </p:cNvPr>
          <p:cNvSpPr>
            <a:spLocks noGrp="1"/>
          </p:cNvSpPr>
          <p:nvPr>
            <p:ph type="title"/>
          </p:nvPr>
        </p:nvSpPr>
        <p:spPr/>
        <p:txBody>
          <a:bodyPr/>
          <a:lstStyle/>
          <a:p>
            <a:r>
              <a:rPr lang="en-GB" dirty="0"/>
              <a:t>Stakeholder consideration</a:t>
            </a:r>
          </a:p>
        </p:txBody>
      </p:sp>
      <p:graphicFrame>
        <p:nvGraphicFramePr>
          <p:cNvPr id="7" name="Content Placeholder 2">
            <a:extLst>
              <a:ext uri="{FF2B5EF4-FFF2-40B4-BE49-F238E27FC236}">
                <a16:creationId xmlns:a16="http://schemas.microsoft.com/office/drawing/2014/main" id="{67B2EEBA-14B7-21CF-0B6E-CE8DEA277670}"/>
              </a:ext>
            </a:extLst>
          </p:cNvPr>
          <p:cNvGraphicFramePr>
            <a:graphicFrameLocks noGrp="1"/>
          </p:cNvGraphicFramePr>
          <p:nvPr>
            <p:ph idx="1"/>
          </p:nvPr>
        </p:nvGraphicFramePr>
        <p:xfrm>
          <a:off x="3820282" y="868680"/>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28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DE7-4254-398E-7956-14863F5EE517}"/>
              </a:ext>
            </a:extLst>
          </p:cNvPr>
          <p:cNvSpPr>
            <a:spLocks noGrp="1"/>
          </p:cNvSpPr>
          <p:nvPr>
            <p:ph type="title"/>
          </p:nvPr>
        </p:nvSpPr>
        <p:spPr/>
        <p:txBody>
          <a:bodyPr/>
          <a:lstStyle/>
          <a:p>
            <a:r>
              <a:rPr lang="en-GB" dirty="0"/>
              <a:t>Stakeholder consideration</a:t>
            </a:r>
          </a:p>
        </p:txBody>
      </p:sp>
      <p:sp>
        <p:nvSpPr>
          <p:cNvPr id="3" name="Content Placeholder 2">
            <a:extLst>
              <a:ext uri="{FF2B5EF4-FFF2-40B4-BE49-F238E27FC236}">
                <a16:creationId xmlns:a16="http://schemas.microsoft.com/office/drawing/2014/main" id="{8AF997D9-6765-1CF4-C116-908DABB63206}"/>
              </a:ext>
            </a:extLst>
          </p:cNvPr>
          <p:cNvSpPr>
            <a:spLocks noGrp="1"/>
          </p:cNvSpPr>
          <p:nvPr>
            <p:ph idx="1"/>
          </p:nvPr>
        </p:nvSpPr>
        <p:spPr>
          <a:xfrm>
            <a:off x="3820282" y="1123836"/>
            <a:ext cx="7315200" cy="4865483"/>
          </a:xfrm>
        </p:spPr>
        <p:txBody>
          <a:bodyPr>
            <a:normAutofit/>
          </a:bodyPr>
          <a:lstStyle/>
          <a:p>
            <a:pPr marL="0" indent="0">
              <a:buNone/>
            </a:pPr>
            <a:r>
              <a:rPr lang="en-GB" dirty="0"/>
              <a:t>Three conclusions from the interviews:</a:t>
            </a:r>
          </a:p>
          <a:p>
            <a:pPr marL="342900" indent="-342900">
              <a:buAutoNum type="alphaLcParenR"/>
            </a:pPr>
            <a:r>
              <a:rPr lang="en-GB" sz="2000" dirty="0">
                <a:effectLst/>
                <a:latin typeface="TimesNewRomanPSMT"/>
                <a:ea typeface="Calibri" panose="020F0502020204030204" pitchFamily="34" charset="0"/>
                <a:cs typeface="Times New Roman" panose="02020603050405020304" pitchFamily="18" charset="0"/>
              </a:rPr>
              <a:t>schools are often used in disaster aftermath but are not necessarily classified as official emergency settlements, and so WASH provision under these circumstances do not get planned for</a:t>
            </a:r>
          </a:p>
          <a:p>
            <a:pPr marL="457200" indent="-457200">
              <a:buAutoNum type="alphaLcParenR"/>
            </a:pPr>
            <a:r>
              <a:rPr lang="en-GB" sz="2000" dirty="0">
                <a:effectLst/>
                <a:latin typeface="TimesNewRomanPSMT"/>
                <a:ea typeface="Calibri" panose="020F0502020204030204" pitchFamily="34" charset="0"/>
                <a:cs typeface="Times New Roman" panose="02020603050405020304" pitchFamily="18" charset="0"/>
              </a:rPr>
              <a:t>the current infrastructure is therefore unprepared to cope with an influx of new users</a:t>
            </a:r>
            <a:r>
              <a:rPr lang="en-GB" sz="2000" dirty="0">
                <a:latin typeface="TimesNewRomanPSMT"/>
                <a:ea typeface="Calibri" panose="020F0502020204030204" pitchFamily="34" charset="0"/>
                <a:cs typeface="Times New Roman" panose="02020603050405020304" pitchFamily="18" charset="0"/>
              </a:rPr>
              <a:t>,</a:t>
            </a:r>
          </a:p>
          <a:p>
            <a:pPr marL="457200" indent="-457200">
              <a:buAutoNum type="alphaLcParenR"/>
            </a:pPr>
            <a:endParaRPr lang="en-GB" sz="2000" dirty="0">
              <a:latin typeface="TimesNewRomanPSMT"/>
              <a:cs typeface="Times New Roman" panose="02020603050405020304" pitchFamily="18" charset="0"/>
            </a:endParaRPr>
          </a:p>
          <a:p>
            <a:pPr marL="0" indent="0">
              <a:buNone/>
            </a:pPr>
            <a:r>
              <a:rPr lang="en-GB" sz="2000" i="1" dirty="0">
                <a:latin typeface="TimesNewRomanPSMT"/>
                <a:cs typeface="Times New Roman" panose="02020603050405020304" pitchFamily="18" charset="0"/>
              </a:rPr>
              <a:t>And either:</a:t>
            </a:r>
          </a:p>
          <a:p>
            <a:pPr marL="457200" indent="-457200">
              <a:buFont typeface="+mj-lt"/>
              <a:buAutoNum type="alphaLcParenR" startAt="3"/>
            </a:pPr>
            <a:r>
              <a:rPr lang="en-GB" sz="2000" dirty="0">
                <a:effectLst/>
                <a:latin typeface="TimesNewRomanPSMT"/>
                <a:ea typeface="Calibri" panose="020F0502020204030204" pitchFamily="34" charset="0"/>
                <a:cs typeface="Times New Roman" panose="02020603050405020304" pitchFamily="18" charset="0"/>
              </a:rPr>
              <a:t>there is no open communication from ministries with schools over who uses facilities, despite the expectation from ministries for school communication</a:t>
            </a:r>
            <a:r>
              <a:rPr lang="en-GB" sz="1800" dirty="0">
                <a:effectLst/>
              </a:rPr>
              <a:t> </a:t>
            </a:r>
            <a:endParaRPr lang="en-GB" dirty="0">
              <a:latin typeface="TimesNewRomanPSMT"/>
              <a:cs typeface="Times New Roman" panose="02020603050405020304" pitchFamily="18" charset="0"/>
            </a:endParaRPr>
          </a:p>
          <a:p>
            <a:pPr marL="0" indent="0">
              <a:buNone/>
            </a:pPr>
            <a:r>
              <a:rPr lang="en-GB" sz="2000" i="1" dirty="0">
                <a:latin typeface="TimesNewRomanPSMT"/>
                <a:cs typeface="Times New Roman" panose="02020603050405020304" pitchFamily="18" charset="0"/>
              </a:rPr>
              <a:t>Or</a:t>
            </a:r>
          </a:p>
          <a:p>
            <a:pPr marL="457200" indent="-457200">
              <a:buFont typeface="+mj-lt"/>
              <a:buAutoNum type="alphaLcParenR" startAt="4"/>
            </a:pPr>
            <a:r>
              <a:rPr lang="en-GB" sz="2000" dirty="0">
                <a:effectLst/>
                <a:latin typeface="TimesNewRomanPSMT"/>
                <a:ea typeface="Calibri" panose="020F0502020204030204" pitchFamily="34" charset="0"/>
                <a:cs typeface="Times New Roman" panose="02020603050405020304" pitchFamily="18" charset="0"/>
              </a:rPr>
              <a:t>the wider community usage of vicinities gets disregarded. </a:t>
            </a:r>
            <a:r>
              <a:rPr lang="en-GB" dirty="0"/>
              <a:t> </a:t>
            </a:r>
          </a:p>
          <a:p>
            <a:pPr marL="457200" indent="-457200">
              <a:buFont typeface="+mj-lt"/>
              <a:buAutoNum type="alphaLcParenR" startAt="4"/>
            </a:pPr>
            <a:endParaRPr lang="en-GB" dirty="0"/>
          </a:p>
          <a:p>
            <a:endParaRPr lang="en-GB" dirty="0"/>
          </a:p>
        </p:txBody>
      </p:sp>
    </p:spTree>
    <p:extLst>
      <p:ext uri="{BB962C8B-B14F-4D97-AF65-F5344CB8AC3E}">
        <p14:creationId xmlns:p14="http://schemas.microsoft.com/office/powerpoint/2010/main" val="322066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7B5E-6AEB-4038-6979-A6BD0C503719}"/>
              </a:ext>
            </a:extLst>
          </p:cNvPr>
          <p:cNvSpPr>
            <a:spLocks noGrp="1"/>
          </p:cNvSpPr>
          <p:nvPr>
            <p:ph type="ctrTitle"/>
          </p:nvPr>
        </p:nvSpPr>
        <p:spPr/>
        <p:txBody>
          <a:bodyPr>
            <a:normAutofit/>
          </a:bodyPr>
          <a:lstStyle/>
          <a:p>
            <a:r>
              <a:rPr lang="en-US" dirty="0"/>
              <a:t>Results</a:t>
            </a:r>
          </a:p>
        </p:txBody>
      </p:sp>
      <p:sp>
        <p:nvSpPr>
          <p:cNvPr id="3" name="Subtitle 2">
            <a:extLst>
              <a:ext uri="{FF2B5EF4-FFF2-40B4-BE49-F238E27FC236}">
                <a16:creationId xmlns:a16="http://schemas.microsoft.com/office/drawing/2014/main" id="{A41234D9-8BD3-E828-6DE0-85BA365CC85F}"/>
              </a:ext>
            </a:extLst>
          </p:cNvPr>
          <p:cNvSpPr>
            <a:spLocks noGrp="1"/>
          </p:cNvSpPr>
          <p:nvPr>
            <p:ph type="subTitle" idx="1"/>
          </p:nvPr>
        </p:nvSpPr>
        <p:spPr/>
        <p:txBody>
          <a:bodyPr/>
          <a:lstStyle/>
          <a:p>
            <a:r>
              <a:rPr lang="en-US" dirty="0"/>
              <a:t>The policy gaps</a:t>
            </a:r>
            <a:endParaRPr lang="en-GB" dirty="0"/>
          </a:p>
        </p:txBody>
      </p:sp>
    </p:spTree>
    <p:extLst>
      <p:ext uri="{BB962C8B-B14F-4D97-AF65-F5344CB8AC3E}">
        <p14:creationId xmlns:p14="http://schemas.microsoft.com/office/powerpoint/2010/main" val="268782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3D4874-E1A1-EF78-E8CB-DA7E26E98358}"/>
              </a:ext>
            </a:extLst>
          </p:cNvPr>
          <p:cNvSpPr>
            <a:spLocks noGrp="1"/>
          </p:cNvSpPr>
          <p:nvPr>
            <p:ph type="title"/>
          </p:nvPr>
        </p:nvSpPr>
        <p:spPr>
          <a:xfrm>
            <a:off x="252919" y="1123837"/>
            <a:ext cx="2947482" cy="4601183"/>
          </a:xfrm>
        </p:spPr>
        <p:txBody>
          <a:bodyPr>
            <a:normAutofit/>
          </a:bodyPr>
          <a:lstStyle/>
          <a:p>
            <a:r>
              <a:rPr lang="en-US" sz="3300">
                <a:solidFill>
                  <a:schemeClr val="bg1"/>
                </a:solidFill>
              </a:rPr>
              <a:t>Policy methodological context refresher</a:t>
            </a:r>
          </a:p>
        </p:txBody>
      </p:sp>
      <p:graphicFrame>
        <p:nvGraphicFramePr>
          <p:cNvPr id="14" name="Content Placeholder 2">
            <a:extLst>
              <a:ext uri="{FF2B5EF4-FFF2-40B4-BE49-F238E27FC236}">
                <a16:creationId xmlns:a16="http://schemas.microsoft.com/office/drawing/2014/main" id="{C0C3C130-FA2E-615C-8C0A-0FE82B50CFA6}"/>
              </a:ext>
            </a:extLst>
          </p:cNvPr>
          <p:cNvGraphicFramePr>
            <a:graphicFrameLocks noGrp="1"/>
          </p:cNvGraphicFramePr>
          <p:nvPr>
            <p:ph idx="1"/>
            <p:extLst>
              <p:ext uri="{D42A27DB-BD31-4B8C-83A1-F6EECF244321}">
                <p14:modId xmlns:p14="http://schemas.microsoft.com/office/powerpoint/2010/main" val="1799386642"/>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672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F9E2833-5607-3C03-4FD4-14031639FA1A}"/>
              </a:ext>
            </a:extLst>
          </p:cNvPr>
          <p:cNvSpPr>
            <a:spLocks noGrp="1"/>
          </p:cNvSpPr>
          <p:nvPr>
            <p:ph type="title"/>
          </p:nvPr>
        </p:nvSpPr>
        <p:spPr>
          <a:xfrm>
            <a:off x="1600754" y="1087374"/>
            <a:ext cx="8983489" cy="1000978"/>
          </a:xfrm>
        </p:spPr>
        <p:txBody>
          <a:bodyPr>
            <a:normAutofit/>
          </a:bodyPr>
          <a:lstStyle/>
          <a:p>
            <a:r>
              <a:rPr lang="en-GB" dirty="0"/>
              <a:t>Type one policy gaps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B2EF042-DA05-D1CF-090E-095D0C3C68A9}"/>
              </a:ext>
            </a:extLst>
          </p:cNvPr>
          <p:cNvSpPr>
            <a:spLocks noGrp="1"/>
          </p:cNvSpPr>
          <p:nvPr>
            <p:ph idx="1"/>
          </p:nvPr>
        </p:nvSpPr>
        <p:spPr>
          <a:xfrm>
            <a:off x="1600753" y="2535446"/>
            <a:ext cx="8983489" cy="3554457"/>
          </a:xfrm>
        </p:spPr>
        <p:txBody>
          <a:bodyPr>
            <a:normAutofit/>
          </a:bodyPr>
          <a:lstStyle/>
          <a:p>
            <a:pPr marL="0" indent="0">
              <a:buNone/>
            </a:pPr>
            <a:r>
              <a:rPr lang="en-GB" dirty="0">
                <a:solidFill>
                  <a:schemeClr val="tx1"/>
                </a:solidFill>
              </a:rPr>
              <a:t>I found no policy addressing the following:</a:t>
            </a:r>
          </a:p>
          <a:p>
            <a:pPr marL="457200" indent="-457200">
              <a:buFont typeface="+mj-lt"/>
              <a:buAutoNum type="arabicPeriod"/>
            </a:pPr>
            <a:r>
              <a:rPr lang="en-US" dirty="0">
                <a:solidFill>
                  <a:schemeClr val="tx1"/>
                </a:solidFill>
                <a:ea typeface="Calibri" panose="020F0502020204030204" pitchFamily="34" charset="0"/>
                <a:cs typeface="Times New Roman" panose="02020603050405020304" pitchFamily="18" charset="0"/>
              </a:rPr>
              <a:t>I</a:t>
            </a:r>
            <a:r>
              <a:rPr lang="en-US" dirty="0">
                <a:solidFill>
                  <a:schemeClr val="tx1"/>
                </a:solidFill>
                <a:effectLst/>
                <a:ea typeface="Calibri" panose="020F0502020204030204" pitchFamily="34" charset="0"/>
                <a:cs typeface="Times New Roman" panose="02020603050405020304" pitchFamily="18" charset="0"/>
              </a:rPr>
              <a:t>mproving the </a:t>
            </a:r>
            <a:r>
              <a:rPr lang="en-US" dirty="0" err="1">
                <a:solidFill>
                  <a:schemeClr val="tx1"/>
                </a:solidFill>
                <a:effectLst/>
                <a:ea typeface="Calibri" panose="020F0502020204030204" pitchFamily="34" charset="0"/>
                <a:cs typeface="Times New Roman" panose="02020603050405020304" pitchFamily="18" charset="0"/>
              </a:rPr>
              <a:t>toilet:student</a:t>
            </a:r>
            <a:r>
              <a:rPr lang="en-US" dirty="0">
                <a:solidFill>
                  <a:schemeClr val="tx1"/>
                </a:solidFill>
                <a:effectLst/>
                <a:ea typeface="Calibri" panose="020F0502020204030204" pitchFamily="34" charset="0"/>
                <a:cs typeface="Times New Roman" panose="02020603050405020304" pitchFamily="18" charset="0"/>
              </a:rPr>
              <a:t> ratio.</a:t>
            </a:r>
          </a:p>
          <a:p>
            <a:pPr marL="457200" indent="-457200">
              <a:buFont typeface="+mj-lt"/>
              <a:buAutoNum type="arabicPeriod"/>
            </a:pPr>
            <a:r>
              <a:rPr lang="en-US" dirty="0">
                <a:solidFill>
                  <a:schemeClr val="tx1"/>
                </a:solidFill>
                <a:ea typeface="Calibri" panose="020F0502020204030204" pitchFamily="34" charset="0"/>
                <a:cs typeface="Times New Roman" panose="02020603050405020304" pitchFamily="18" charset="0"/>
              </a:rPr>
              <a:t>Allocating </a:t>
            </a:r>
            <a:r>
              <a:rPr lang="en-GB" dirty="0">
                <a:solidFill>
                  <a:schemeClr val="tx1"/>
                </a:solidFill>
                <a:effectLst/>
                <a:ea typeface="Calibri" panose="020F0502020204030204" pitchFamily="34" charset="0"/>
                <a:cs typeface="Times New Roman" panose="02020603050405020304" pitchFamily="18" charset="0"/>
              </a:rPr>
              <a:t>responsibility or a separate budget to maintenance which has a specific allocation for WASH.</a:t>
            </a:r>
          </a:p>
          <a:p>
            <a:pPr marL="457200" indent="-457200">
              <a:buFont typeface="+mj-lt"/>
              <a:buAutoNum type="arabicPeriod"/>
            </a:pPr>
            <a:r>
              <a:rPr lang="en-US" dirty="0">
                <a:solidFill>
                  <a:schemeClr val="tx1"/>
                </a:solidFill>
                <a:ea typeface="Calibri" panose="020F0502020204030204" pitchFamily="34" charset="0"/>
                <a:cs typeface="Times New Roman" panose="02020603050405020304" pitchFamily="18" charset="0"/>
              </a:rPr>
              <a:t>P</a:t>
            </a:r>
            <a:r>
              <a:rPr lang="en-US" dirty="0">
                <a:solidFill>
                  <a:schemeClr val="tx1"/>
                </a:solidFill>
                <a:effectLst/>
                <a:ea typeface="Calibri" panose="020F0502020204030204" pitchFamily="34" charset="0"/>
                <a:cs typeface="Times New Roman" panose="02020603050405020304" pitchFamily="18" charset="0"/>
              </a:rPr>
              <a:t>roviding resources such as water treatment tablets, soap or locks. </a:t>
            </a:r>
          </a:p>
          <a:p>
            <a:pPr marL="457200" indent="-457200">
              <a:buFont typeface="+mj-lt"/>
              <a:buAutoNum type="arabicPeriod"/>
            </a:pPr>
            <a:r>
              <a:rPr lang="en-US" dirty="0">
                <a:solidFill>
                  <a:schemeClr val="tx1"/>
                </a:solidFill>
                <a:ea typeface="Calibri" panose="020F0502020204030204" pitchFamily="34" charset="0"/>
                <a:cs typeface="Times New Roman" panose="02020603050405020304" pitchFamily="18" charset="0"/>
              </a:rPr>
              <a:t>T</a:t>
            </a:r>
            <a:r>
              <a:rPr lang="en-GB" dirty="0" err="1">
                <a:solidFill>
                  <a:schemeClr val="tx1"/>
                </a:solidFill>
                <a:effectLst/>
                <a:ea typeface="Calibri" panose="020F0502020204030204" pitchFamily="34" charset="0"/>
                <a:cs typeface="Times New Roman" panose="02020603050405020304" pitchFamily="18" charset="0"/>
              </a:rPr>
              <a:t>eacher</a:t>
            </a:r>
            <a:r>
              <a:rPr lang="en-GB" dirty="0">
                <a:solidFill>
                  <a:schemeClr val="tx1"/>
                </a:solidFill>
                <a:effectLst/>
                <a:ea typeface="Calibri" panose="020F0502020204030204" pitchFamily="34" charset="0"/>
                <a:cs typeface="Times New Roman" panose="02020603050405020304" pitchFamily="18" charset="0"/>
              </a:rPr>
              <a:t> WASH facilities.</a:t>
            </a:r>
          </a:p>
          <a:p>
            <a:pPr marL="457200" indent="-457200">
              <a:buFont typeface="+mj-lt"/>
              <a:buAutoNum type="arabicPeriod"/>
            </a:pPr>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18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F9E2833-5607-3C03-4FD4-14031639FA1A}"/>
              </a:ext>
            </a:extLst>
          </p:cNvPr>
          <p:cNvSpPr>
            <a:spLocks noGrp="1"/>
          </p:cNvSpPr>
          <p:nvPr>
            <p:ph type="title"/>
          </p:nvPr>
        </p:nvSpPr>
        <p:spPr>
          <a:xfrm>
            <a:off x="1600754" y="1087374"/>
            <a:ext cx="8983489" cy="1000978"/>
          </a:xfrm>
        </p:spPr>
        <p:txBody>
          <a:bodyPr>
            <a:normAutofit/>
          </a:bodyPr>
          <a:lstStyle/>
          <a:p>
            <a:r>
              <a:rPr lang="en-GB" dirty="0"/>
              <a:t>Type one policy gaps (continued)</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B2EF042-DA05-D1CF-090E-095D0C3C68A9}"/>
              </a:ext>
            </a:extLst>
          </p:cNvPr>
          <p:cNvSpPr>
            <a:spLocks noGrp="1"/>
          </p:cNvSpPr>
          <p:nvPr>
            <p:ph idx="1"/>
          </p:nvPr>
        </p:nvSpPr>
        <p:spPr>
          <a:xfrm>
            <a:off x="1600753" y="2535446"/>
            <a:ext cx="8983489" cy="3554457"/>
          </a:xfrm>
        </p:spPr>
        <p:txBody>
          <a:bodyPr>
            <a:normAutofit/>
          </a:bodyPr>
          <a:lstStyle/>
          <a:p>
            <a:pPr marL="457200" indent="-457200">
              <a:buFont typeface="+mj-lt"/>
              <a:buAutoNum type="arabicPeriod" startAt="5"/>
            </a:pPr>
            <a:r>
              <a:rPr lang="en-GB" dirty="0">
                <a:solidFill>
                  <a:schemeClr val="tx1"/>
                </a:solidFill>
                <a:ea typeface="Calibri" panose="020F0502020204030204" pitchFamily="34" charset="0"/>
                <a:cs typeface="Times New Roman" panose="02020603050405020304" pitchFamily="18" charset="0"/>
              </a:rPr>
              <a:t>I</a:t>
            </a:r>
            <a:r>
              <a:rPr lang="en-GB" dirty="0">
                <a:solidFill>
                  <a:schemeClr val="tx1"/>
                </a:solidFill>
                <a:effectLst/>
                <a:ea typeface="Calibri" panose="020F0502020204030204" pitchFamily="34" charset="0"/>
                <a:cs typeface="Times New Roman" panose="02020603050405020304" pitchFamily="18" charset="0"/>
              </a:rPr>
              <a:t>ntroducing Health Clubs into the curriculum which includes taught MHM to all, with additional lessons on climate resilient WASH practices.</a:t>
            </a:r>
          </a:p>
          <a:p>
            <a:pPr marL="457200" indent="-457200">
              <a:buFont typeface="+mj-lt"/>
              <a:buAutoNum type="arabicPeriod" startAt="5"/>
            </a:pPr>
            <a:r>
              <a:rPr lang="en-GB" dirty="0">
                <a:solidFill>
                  <a:schemeClr val="tx1"/>
                </a:solidFill>
                <a:effectLst/>
              </a:rPr>
              <a:t> </a:t>
            </a:r>
            <a:r>
              <a:rPr lang="en-GB" dirty="0">
                <a:solidFill>
                  <a:schemeClr val="tx1"/>
                </a:solidFill>
                <a:cs typeface="Times New Roman" panose="02020603050405020304" pitchFamily="18" charset="0"/>
              </a:rPr>
              <a:t>T</a:t>
            </a:r>
            <a:r>
              <a:rPr lang="en-GB" dirty="0">
                <a:solidFill>
                  <a:schemeClr val="tx1"/>
                </a:solidFill>
                <a:effectLst/>
                <a:ea typeface="Calibri" panose="020F0502020204030204" pitchFamily="34" charset="0"/>
                <a:cs typeface="Times New Roman" panose="02020603050405020304" pitchFamily="18" charset="0"/>
              </a:rPr>
              <a:t>eacher training on safe WASH identification. </a:t>
            </a:r>
          </a:p>
          <a:p>
            <a:pPr marL="457200" indent="-457200">
              <a:buFont typeface="+mj-lt"/>
              <a:buAutoNum type="arabicPeriod" startAt="5"/>
            </a:pPr>
            <a:r>
              <a:rPr lang="en-US" dirty="0">
                <a:solidFill>
                  <a:schemeClr val="tx1"/>
                </a:solidFill>
                <a:ea typeface="Calibri" panose="020F0502020204030204" pitchFamily="34" charset="0"/>
                <a:cs typeface="Times New Roman" panose="02020603050405020304" pitchFamily="18" charset="0"/>
              </a:rPr>
              <a:t>R</a:t>
            </a:r>
            <a:r>
              <a:rPr lang="en-US" dirty="0">
                <a:solidFill>
                  <a:schemeClr val="tx1"/>
                </a:solidFill>
                <a:effectLst/>
                <a:ea typeface="Calibri" panose="020F0502020204030204" pitchFamily="34" charset="0"/>
                <a:cs typeface="Times New Roman" panose="02020603050405020304" pitchFamily="18" charset="0"/>
              </a:rPr>
              <a:t>ecognising, monitoring or considering the use of WASH facilities by wider communities. </a:t>
            </a:r>
            <a:endParaRPr lang="en-GB"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startAt="5"/>
            </a:pPr>
            <a:r>
              <a:rPr lang="en-US" dirty="0">
                <a:solidFill>
                  <a:schemeClr val="tx1"/>
                </a:solidFill>
                <a:ea typeface="Calibri" panose="020F0502020204030204" pitchFamily="34" charset="0"/>
                <a:cs typeface="Times New Roman" panose="02020603050405020304" pitchFamily="18" charset="0"/>
              </a:rPr>
              <a:t>P</a:t>
            </a:r>
            <a:r>
              <a:rPr lang="en-US" dirty="0">
                <a:solidFill>
                  <a:schemeClr val="tx1"/>
                </a:solidFill>
                <a:effectLst/>
                <a:ea typeface="Calibri" panose="020F0502020204030204" pitchFamily="34" charset="0"/>
                <a:cs typeface="Times New Roman" panose="02020603050405020304" pitchFamily="18" charset="0"/>
              </a:rPr>
              <a:t>olicy which officially considers schools as formal emergency settlements.</a:t>
            </a:r>
            <a:r>
              <a:rPr lang="en-GB" dirty="0">
                <a:solidFill>
                  <a:schemeClr val="tx1"/>
                </a:solidFill>
                <a:effectLst/>
              </a:rPr>
              <a:t> </a:t>
            </a:r>
          </a:p>
          <a:p>
            <a:pPr marL="457200" indent="-457200">
              <a:buFont typeface="+mj-lt"/>
              <a:buAutoNum type="arabicPeriod" startAt="5"/>
            </a:pPr>
            <a:r>
              <a:rPr lang="en-US" dirty="0">
                <a:solidFill>
                  <a:schemeClr val="tx1"/>
                </a:solidFill>
                <a:ea typeface="Calibri" panose="020F0502020204030204" pitchFamily="34" charset="0"/>
                <a:cs typeface="Times New Roman" panose="02020603050405020304" pitchFamily="18" charset="0"/>
              </a:rPr>
              <a:t>P</a:t>
            </a:r>
            <a:r>
              <a:rPr lang="en-US" dirty="0">
                <a:solidFill>
                  <a:schemeClr val="tx1"/>
                </a:solidFill>
                <a:effectLst/>
                <a:ea typeface="Calibri" panose="020F0502020204030204" pitchFamily="34" charset="0"/>
                <a:cs typeface="Times New Roman" panose="02020603050405020304" pitchFamily="18" charset="0"/>
              </a:rPr>
              <a:t>olicy in the initial stages of the SEP that sufficiently addresses female-friendly and disability-friendly WASH from the initial implementation of the SEP.</a:t>
            </a:r>
            <a:r>
              <a:rPr lang="en-GB" dirty="0">
                <a:solidFill>
                  <a:schemeClr val="tx1"/>
                </a:solidFill>
                <a:effectLst/>
              </a:rPr>
              <a:t> </a:t>
            </a:r>
            <a:endParaRPr lang="en-GB"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startAt="5"/>
            </a:pPr>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244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1A52155-484B-C7C6-1FD2-05B6CB6A3835}"/>
              </a:ext>
            </a:extLst>
          </p:cNvPr>
          <p:cNvSpPr>
            <a:spLocks noGrp="1"/>
          </p:cNvSpPr>
          <p:nvPr>
            <p:ph type="title"/>
          </p:nvPr>
        </p:nvSpPr>
        <p:spPr>
          <a:xfrm>
            <a:off x="1600754" y="1087374"/>
            <a:ext cx="8983489" cy="1000978"/>
          </a:xfrm>
        </p:spPr>
        <p:txBody>
          <a:bodyPr>
            <a:normAutofit/>
          </a:bodyPr>
          <a:lstStyle/>
          <a:p>
            <a:r>
              <a:rPr lang="en-GB" dirty="0"/>
              <a:t>Type two policy gaps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E46F512-093F-CF14-5459-5D8E993F5013}"/>
              </a:ext>
            </a:extLst>
          </p:cNvPr>
          <p:cNvSpPr>
            <a:spLocks noGrp="1"/>
          </p:cNvSpPr>
          <p:nvPr>
            <p:ph idx="1"/>
          </p:nvPr>
        </p:nvSpPr>
        <p:spPr>
          <a:xfrm>
            <a:off x="1600753" y="2535446"/>
            <a:ext cx="8983489" cy="3554457"/>
          </a:xfrm>
        </p:spPr>
        <p:txBody>
          <a:bodyPr>
            <a:normAutofit/>
          </a:bodyPr>
          <a:lstStyle/>
          <a:p>
            <a:pPr marL="0" indent="0">
              <a:buNone/>
            </a:pPr>
            <a:r>
              <a:rPr lang="en-GB" dirty="0">
                <a:solidFill>
                  <a:schemeClr val="tx1"/>
                </a:solidFill>
              </a:rPr>
              <a:t>I found there was a gap between policy formulation and implementation on the following areas:</a:t>
            </a:r>
          </a:p>
          <a:p>
            <a:pPr marL="457200" indent="-457200">
              <a:buFont typeface="+mj-lt"/>
              <a:buAutoNum type="arabicPeriod"/>
            </a:pPr>
            <a:r>
              <a:rPr lang="en-US" dirty="0">
                <a:solidFill>
                  <a:schemeClr val="tx1"/>
                </a:solidFill>
                <a:effectLst/>
                <a:ea typeface="Calibri" panose="020F0502020204030204" pitchFamily="34" charset="0"/>
                <a:cs typeface="Times New Roman" panose="02020603050405020304" pitchFamily="18" charset="0"/>
              </a:rPr>
              <a:t>Improving WASH facilities infrastructurally</a:t>
            </a:r>
          </a:p>
          <a:p>
            <a:pPr marL="457200" indent="-457200">
              <a:buFont typeface="+mj-lt"/>
              <a:buAutoNum type="arabicPeriod"/>
            </a:pPr>
            <a:r>
              <a:rPr lang="en-US" dirty="0">
                <a:solidFill>
                  <a:schemeClr val="tx1"/>
                </a:solidFill>
                <a:ea typeface="Calibri" panose="020F0502020204030204" pitchFamily="34" charset="0"/>
                <a:cs typeface="Times New Roman" panose="02020603050405020304" pitchFamily="18" charset="0"/>
              </a:rPr>
              <a:t>A</a:t>
            </a:r>
            <a:r>
              <a:rPr lang="en-US" dirty="0">
                <a:solidFill>
                  <a:schemeClr val="tx1"/>
                </a:solidFill>
                <a:effectLst/>
                <a:ea typeface="Calibri" panose="020F0502020204030204" pitchFamily="34" charset="0"/>
                <a:cs typeface="Times New Roman" panose="02020603050405020304" pitchFamily="18" charset="0"/>
              </a:rPr>
              <a:t>ddressing geographic disparities in resource allocation to make improvements</a:t>
            </a:r>
            <a:r>
              <a:rPr lang="en-GB" dirty="0">
                <a:solidFill>
                  <a:schemeClr val="tx1"/>
                </a:solidFill>
                <a:effectLst/>
              </a:rPr>
              <a:t> </a:t>
            </a:r>
          </a:p>
          <a:p>
            <a:pPr marL="457200" indent="-457200">
              <a:buFont typeface="+mj-lt"/>
              <a:buAutoNum type="arabicPeriod"/>
            </a:pPr>
            <a:r>
              <a:rPr lang="en-GB" dirty="0">
                <a:solidFill>
                  <a:schemeClr val="tx1"/>
                </a:solidFill>
              </a:rPr>
              <a:t>WASH facility maintenance </a:t>
            </a:r>
          </a:p>
          <a:p>
            <a:pPr marL="457200" indent="-457200">
              <a:buFont typeface="+mj-lt"/>
              <a:buAutoNum type="arabicPeriod"/>
            </a:pPr>
            <a:r>
              <a:rPr lang="en-GB" dirty="0">
                <a:solidFill>
                  <a:schemeClr val="tx1"/>
                </a:solidFill>
              </a:rPr>
              <a:t>The provision of emergency WASH in schools</a:t>
            </a:r>
          </a:p>
          <a:p>
            <a:pPr marL="457200" indent="-457200">
              <a:buFont typeface="+mj-lt"/>
              <a:buAutoNum type="arabicPeriod"/>
            </a:pPr>
            <a:r>
              <a:rPr lang="en-GB" dirty="0">
                <a:solidFill>
                  <a:schemeClr val="tx1"/>
                </a:solidFill>
              </a:rPr>
              <a:t>The improvement of WASH facilities which addresses intersectional needs</a:t>
            </a:r>
          </a:p>
        </p:txBody>
      </p:sp>
    </p:spTree>
    <p:extLst>
      <p:ext uri="{BB962C8B-B14F-4D97-AF65-F5344CB8AC3E}">
        <p14:creationId xmlns:p14="http://schemas.microsoft.com/office/powerpoint/2010/main" val="50263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16A8-A417-5836-C2AA-0131540DBA7F}"/>
              </a:ext>
            </a:extLst>
          </p:cNvPr>
          <p:cNvSpPr>
            <a:spLocks noGrp="1"/>
          </p:cNvSpPr>
          <p:nvPr>
            <p:ph type="title"/>
          </p:nvPr>
        </p:nvSpPr>
        <p:spPr>
          <a:xfrm>
            <a:off x="252919" y="1123837"/>
            <a:ext cx="2947482" cy="4601183"/>
          </a:xfrm>
        </p:spPr>
        <p:txBody>
          <a:bodyPr>
            <a:normAutofit/>
          </a:bodyPr>
          <a:lstStyle/>
          <a:p>
            <a:r>
              <a:rPr lang="en-US" dirty="0"/>
              <a:t>The aims of the research</a:t>
            </a:r>
          </a:p>
        </p:txBody>
      </p:sp>
      <p:graphicFrame>
        <p:nvGraphicFramePr>
          <p:cNvPr id="18" name="Content Placeholder 2">
            <a:extLst>
              <a:ext uri="{FF2B5EF4-FFF2-40B4-BE49-F238E27FC236}">
                <a16:creationId xmlns:a16="http://schemas.microsoft.com/office/drawing/2014/main" id="{9B176F4B-F316-85FE-10DE-23C3441CFB5C}"/>
              </a:ext>
            </a:extLst>
          </p:cNvPr>
          <p:cNvGraphicFramePr>
            <a:graphicFrameLocks noGrp="1"/>
          </p:cNvGraphicFramePr>
          <p:nvPr>
            <p:ph idx="1"/>
            <p:extLst>
              <p:ext uri="{D42A27DB-BD31-4B8C-83A1-F6EECF244321}">
                <p14:modId xmlns:p14="http://schemas.microsoft.com/office/powerpoint/2010/main" val="321475970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320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B708BB-7EA7-7B2C-8E6D-6ABBC416401F}"/>
              </a:ext>
            </a:extLst>
          </p:cNvPr>
          <p:cNvSpPr>
            <a:spLocks noGrp="1"/>
          </p:cNvSpPr>
          <p:nvPr>
            <p:ph type="ctrTitle"/>
          </p:nvPr>
        </p:nvSpPr>
        <p:spPr>
          <a:xfrm>
            <a:off x="849714" y="2676144"/>
            <a:ext cx="7315200" cy="1505712"/>
          </a:xfrm>
        </p:spPr>
        <p:txBody>
          <a:bodyPr>
            <a:normAutofit/>
          </a:bodyPr>
          <a:lstStyle/>
          <a:p>
            <a:pPr algn="ctr"/>
            <a:r>
              <a:rPr lang="en-GB" sz="2800" b="1" dirty="0">
                <a:latin typeface="Calibri" panose="020F0502020204030204" pitchFamily="34" charset="0"/>
                <a:ea typeface="Calibri" panose="020F0502020204030204" pitchFamily="34" charset="0"/>
                <a:cs typeface="Times New Roman" panose="02020603050405020304" pitchFamily="18" charset="0"/>
              </a:rPr>
              <a:t>If there is a barrier between policy formulation and implementation, then maybe law is required instead. </a:t>
            </a:r>
            <a:endParaRPr lang="en-US" sz="2800" b="1" dirty="0"/>
          </a:p>
        </p:txBody>
      </p:sp>
    </p:spTree>
    <p:extLst>
      <p:ext uri="{BB962C8B-B14F-4D97-AF65-F5344CB8AC3E}">
        <p14:creationId xmlns:p14="http://schemas.microsoft.com/office/powerpoint/2010/main" val="399305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64ED81-7D85-0DC1-392A-32743F29D593}"/>
              </a:ext>
            </a:extLst>
          </p:cNvPr>
          <p:cNvSpPr>
            <a:spLocks noGrp="1"/>
          </p:cNvSpPr>
          <p:nvPr>
            <p:ph type="ctrTitle"/>
          </p:nvPr>
        </p:nvSpPr>
        <p:spPr/>
        <p:txBody>
          <a:bodyPr>
            <a:normAutofit/>
          </a:bodyPr>
          <a:lstStyle/>
          <a:p>
            <a:pPr algn="ctr"/>
            <a:r>
              <a:rPr lang="en-US" dirty="0"/>
              <a:t>Policy recommendations: </a:t>
            </a:r>
            <a:br>
              <a:rPr lang="en-US" dirty="0"/>
            </a:br>
            <a:r>
              <a:rPr lang="en-US" dirty="0"/>
              <a:t>where to fill the gaps</a:t>
            </a:r>
          </a:p>
        </p:txBody>
      </p:sp>
    </p:spTree>
    <p:extLst>
      <p:ext uri="{BB962C8B-B14F-4D97-AF65-F5344CB8AC3E}">
        <p14:creationId xmlns:p14="http://schemas.microsoft.com/office/powerpoint/2010/main" val="876058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F6BFA29-2E4C-89DF-E84C-23A391A376C9}"/>
              </a:ext>
            </a:extLst>
          </p:cNvPr>
          <p:cNvGraphicFramePr>
            <a:graphicFrameLocks noGrp="1"/>
          </p:cNvGraphicFramePr>
          <p:nvPr>
            <p:ph idx="4294967295"/>
            <p:extLst>
              <p:ext uri="{D42A27DB-BD31-4B8C-83A1-F6EECF244321}">
                <p14:modId xmlns:p14="http://schemas.microsoft.com/office/powerpoint/2010/main" val="1807287906"/>
              </p:ext>
            </p:extLst>
          </p:nvPr>
        </p:nvGraphicFramePr>
        <p:xfrm>
          <a:off x="-1" y="0"/>
          <a:ext cx="12089081"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Professor female with solid fill">
            <a:extLst>
              <a:ext uri="{FF2B5EF4-FFF2-40B4-BE49-F238E27FC236}">
                <a16:creationId xmlns:a16="http://schemas.microsoft.com/office/drawing/2014/main" id="{C56BFD9A-BA7C-24EC-2C90-954D91525C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6399" y="2074332"/>
            <a:ext cx="914400" cy="914400"/>
          </a:xfrm>
          <a:prstGeom prst="rect">
            <a:avLst/>
          </a:prstGeom>
        </p:spPr>
      </p:pic>
    </p:spTree>
    <p:extLst>
      <p:ext uri="{BB962C8B-B14F-4D97-AF65-F5344CB8AC3E}">
        <p14:creationId xmlns:p14="http://schemas.microsoft.com/office/powerpoint/2010/main" val="198975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F6BFA29-2E4C-89DF-E84C-23A391A376C9}"/>
              </a:ext>
            </a:extLst>
          </p:cNvPr>
          <p:cNvGraphicFramePr>
            <a:graphicFrameLocks noGrp="1"/>
          </p:cNvGraphicFramePr>
          <p:nvPr>
            <p:ph idx="4294967295"/>
            <p:extLst>
              <p:ext uri="{D42A27DB-BD31-4B8C-83A1-F6EECF244321}">
                <p14:modId xmlns:p14="http://schemas.microsoft.com/office/powerpoint/2010/main" val="671583898"/>
              </p:ext>
            </p:extLst>
          </p:nvPr>
        </p:nvGraphicFramePr>
        <p:xfrm>
          <a:off x="-1" y="0"/>
          <a:ext cx="12089081"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8B6EB353-A02D-1D17-0AAE-9D6236CE8898}"/>
              </a:ext>
            </a:extLst>
          </p:cNvPr>
          <p:cNvSpPr/>
          <p:nvPr/>
        </p:nvSpPr>
        <p:spPr>
          <a:xfrm>
            <a:off x="406400" y="3911600"/>
            <a:ext cx="846667" cy="846667"/>
          </a:xfrm>
          <a:prstGeom prst="rect">
            <a:avLst/>
          </a:prstGeom>
          <a:solidFill>
            <a:srgbClr val="CEE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7" descr="Toilet with solid fill">
            <a:extLst>
              <a:ext uri="{FF2B5EF4-FFF2-40B4-BE49-F238E27FC236}">
                <a16:creationId xmlns:a16="http://schemas.microsoft.com/office/drawing/2014/main" id="{1AE2B8B6-2057-9446-187F-576AFAEA50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533" y="3877733"/>
            <a:ext cx="880534" cy="880534"/>
          </a:xfrm>
          <a:prstGeom prst="rect">
            <a:avLst/>
          </a:prstGeom>
        </p:spPr>
      </p:pic>
    </p:spTree>
    <p:extLst>
      <p:ext uri="{BB962C8B-B14F-4D97-AF65-F5344CB8AC3E}">
        <p14:creationId xmlns:p14="http://schemas.microsoft.com/office/powerpoint/2010/main" val="309107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9B9E8DD-B643-A906-FFF1-D6585C435E63}"/>
              </a:ext>
            </a:extLst>
          </p:cNvPr>
          <p:cNvSpPr>
            <a:spLocks noGrp="1"/>
          </p:cNvSpPr>
          <p:nvPr>
            <p:ph type="title"/>
          </p:nvPr>
        </p:nvSpPr>
        <p:spPr>
          <a:xfrm>
            <a:off x="1600754" y="1087374"/>
            <a:ext cx="8983489" cy="1000978"/>
          </a:xfrm>
        </p:spPr>
        <p:txBody>
          <a:bodyPr>
            <a:normAutofit/>
          </a:bodyPr>
          <a:lstStyle/>
          <a:p>
            <a:r>
              <a:rPr lang="en-GB" dirty="0"/>
              <a:t>Conclusions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4C9E074-5EE7-4AD7-3649-94F86F2995AC}"/>
              </a:ext>
            </a:extLst>
          </p:cNvPr>
          <p:cNvSpPr>
            <a:spLocks noGrp="1"/>
          </p:cNvSpPr>
          <p:nvPr>
            <p:ph idx="1"/>
          </p:nvPr>
        </p:nvSpPr>
        <p:spPr>
          <a:xfrm>
            <a:off x="1600753" y="2526526"/>
            <a:ext cx="9413780" cy="3563377"/>
          </a:xfrm>
        </p:spPr>
        <p:txBody>
          <a:bodyPr>
            <a:normAutofit/>
          </a:bodyPr>
          <a:lstStyle/>
          <a:p>
            <a:pPr marL="457200" indent="-457200">
              <a:buFont typeface="+mj-lt"/>
              <a:buAutoNum type="arabicPeriod"/>
            </a:pPr>
            <a:r>
              <a:rPr lang="en-GB" dirty="0">
                <a:solidFill>
                  <a:schemeClr val="tx1"/>
                </a:solidFill>
                <a:effectLst/>
                <a:ea typeface="Calibri" panose="020F0502020204030204" pitchFamily="34" charset="0"/>
                <a:cs typeface="Times New Roman" panose="02020603050405020304" pitchFamily="18" charset="0"/>
              </a:rPr>
              <a:t>The teacher experiences do not portray that:</a:t>
            </a:r>
          </a:p>
          <a:p>
            <a:pPr lvl="1"/>
            <a:r>
              <a:rPr lang="en-GB" dirty="0">
                <a:solidFill>
                  <a:schemeClr val="tx1"/>
                </a:solidFill>
                <a:effectLst/>
                <a:ea typeface="Calibri" panose="020F0502020204030204" pitchFamily="34" charset="0"/>
                <a:cs typeface="Times New Roman" panose="02020603050405020304" pitchFamily="18" charset="0"/>
              </a:rPr>
              <a:t>WASH needs are recognised at the macro-level as they truly are</a:t>
            </a:r>
            <a:endParaRPr lang="en-GB" dirty="0">
              <a:solidFill>
                <a:schemeClr val="tx1"/>
              </a:solidFill>
              <a:cs typeface="Times New Roman" panose="02020603050405020304" pitchFamily="18" charset="0"/>
            </a:endParaRPr>
          </a:p>
          <a:p>
            <a:pPr lvl="1"/>
            <a:r>
              <a:rPr lang="en-GB" dirty="0">
                <a:solidFill>
                  <a:schemeClr val="tx1"/>
                </a:solidFill>
                <a:effectLst/>
                <a:ea typeface="Calibri" panose="020F0502020204030204" pitchFamily="34" charset="0"/>
                <a:cs typeface="Times New Roman" panose="02020603050405020304" pitchFamily="18" charset="0"/>
              </a:rPr>
              <a:t>climate resilience is actively considered for new education and WASH interventions</a:t>
            </a:r>
          </a:p>
          <a:p>
            <a:pPr marL="457200" indent="-457200">
              <a:buFont typeface="+mj-lt"/>
              <a:buAutoNum type="arabicPeriod" startAt="2"/>
            </a:pPr>
            <a:r>
              <a:rPr lang="en-GB" dirty="0">
                <a:solidFill>
                  <a:schemeClr val="tx1"/>
                </a:solidFill>
              </a:rPr>
              <a:t>There are policy gaps which require addressing</a:t>
            </a:r>
          </a:p>
          <a:p>
            <a:pPr marL="457200" indent="-457200">
              <a:buFont typeface="+mj-lt"/>
              <a:buAutoNum type="arabicPeriod" startAt="2"/>
            </a:pPr>
            <a:r>
              <a:rPr lang="en-GB" dirty="0">
                <a:solidFill>
                  <a:schemeClr val="tx1"/>
                </a:solidFill>
              </a:rPr>
              <a:t>The barriers between policy formulation and implementation </a:t>
            </a:r>
            <a:r>
              <a:rPr lang="en-GB" dirty="0">
                <a:solidFill>
                  <a:schemeClr val="tx1"/>
                </a:solidFill>
                <a:cs typeface="Times New Roman" panose="02020603050405020304" pitchFamily="18" charset="0"/>
              </a:rPr>
              <a:t> suggest that</a:t>
            </a:r>
            <a:r>
              <a:rPr lang="en-GB" dirty="0">
                <a:solidFill>
                  <a:schemeClr val="tx1"/>
                </a:solidFill>
                <a:effectLst/>
                <a:ea typeface="Calibri" panose="020F0502020204030204" pitchFamily="34" charset="0"/>
                <a:cs typeface="Times New Roman" panose="02020603050405020304" pitchFamily="18" charset="0"/>
              </a:rPr>
              <a:t> if policy cannot be enforced, laws may be required instead</a:t>
            </a:r>
            <a:r>
              <a:rPr lang="en-GB" dirty="0">
                <a:solidFill>
                  <a:schemeClr val="tx1"/>
                </a:solidFill>
                <a:effectLst/>
              </a:rPr>
              <a:t> </a:t>
            </a:r>
          </a:p>
          <a:p>
            <a:pPr marL="457200" indent="-457200">
              <a:buFont typeface="+mj-lt"/>
              <a:buAutoNum type="arabicPeriod" startAt="2"/>
            </a:pPr>
            <a:r>
              <a:rPr lang="en-GB" dirty="0">
                <a:solidFill>
                  <a:schemeClr val="tx1"/>
                </a:solidFill>
              </a:rPr>
              <a:t>Overall, Mozambique </a:t>
            </a:r>
            <a:r>
              <a:rPr lang="en-GB" dirty="0">
                <a:solidFill>
                  <a:schemeClr val="tx1"/>
                </a:solidFill>
                <a:effectLst/>
                <a:ea typeface="Calibri" panose="020F0502020204030204" pitchFamily="34" charset="0"/>
                <a:cs typeface="Times New Roman" panose="02020603050405020304" pitchFamily="18" charset="0"/>
              </a:rPr>
              <a:t>shows to be a proactive country.</a:t>
            </a:r>
            <a:endParaRPr lang="en-GB" dirty="0">
              <a:solidFill>
                <a:schemeClr val="tx1"/>
              </a:solidFill>
            </a:endParaRPr>
          </a:p>
        </p:txBody>
      </p:sp>
    </p:spTree>
    <p:extLst>
      <p:ext uri="{BB962C8B-B14F-4D97-AF65-F5344CB8AC3E}">
        <p14:creationId xmlns:p14="http://schemas.microsoft.com/office/powerpoint/2010/main" val="1212142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CBBFB-E91F-A6EE-17C0-541FBCE0FB52}"/>
              </a:ext>
            </a:extLst>
          </p:cNvPr>
          <p:cNvSpPr>
            <a:spLocks noGrp="1"/>
          </p:cNvSpPr>
          <p:nvPr>
            <p:ph type="ctrTitle"/>
          </p:nvPr>
        </p:nvSpPr>
        <p:spPr/>
        <p:txBody>
          <a:bodyPr/>
          <a:lstStyle/>
          <a:p>
            <a:r>
              <a:rPr lang="en-GB" dirty="0"/>
              <a:t>Acknowledgements</a:t>
            </a:r>
          </a:p>
        </p:txBody>
      </p:sp>
    </p:spTree>
    <p:extLst>
      <p:ext uri="{BB962C8B-B14F-4D97-AF65-F5344CB8AC3E}">
        <p14:creationId xmlns:p14="http://schemas.microsoft.com/office/powerpoint/2010/main" val="1125554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2BBE-C6BA-1C0B-6854-2A28ECEB06DE}"/>
              </a:ext>
            </a:extLst>
          </p:cNvPr>
          <p:cNvSpPr>
            <a:spLocks noGrp="1"/>
          </p:cNvSpPr>
          <p:nvPr>
            <p:ph type="ctrTitle"/>
          </p:nvPr>
        </p:nvSpPr>
        <p:spPr>
          <a:xfrm>
            <a:off x="1100015" y="2187754"/>
            <a:ext cx="7782728" cy="1897598"/>
          </a:xfrm>
        </p:spPr>
        <p:txBody>
          <a:bodyPr/>
          <a:lstStyle/>
          <a:p>
            <a:pPr algn="ctr"/>
            <a:r>
              <a:rPr lang="en-GB" dirty="0" err="1"/>
              <a:t>Obrigado</a:t>
            </a:r>
            <a:r>
              <a:rPr lang="en-GB" dirty="0"/>
              <a:t> </a:t>
            </a:r>
            <a:r>
              <a:rPr lang="en-GB" dirty="0" err="1"/>
              <a:t>Pelo</a:t>
            </a:r>
            <a:r>
              <a:rPr lang="en-GB" dirty="0"/>
              <a:t> </a:t>
            </a:r>
            <a:r>
              <a:rPr lang="en-GB" dirty="0" err="1"/>
              <a:t>Seu</a:t>
            </a:r>
            <a:r>
              <a:rPr lang="en-GB" dirty="0"/>
              <a:t> Tempo</a:t>
            </a:r>
          </a:p>
        </p:txBody>
      </p:sp>
      <p:sp>
        <p:nvSpPr>
          <p:cNvPr id="3" name="Subtitle 2">
            <a:extLst>
              <a:ext uri="{FF2B5EF4-FFF2-40B4-BE49-F238E27FC236}">
                <a16:creationId xmlns:a16="http://schemas.microsoft.com/office/drawing/2014/main" id="{6F82479B-71C3-000F-2114-13F3374102A7}"/>
              </a:ext>
            </a:extLst>
          </p:cNvPr>
          <p:cNvSpPr>
            <a:spLocks noGrp="1"/>
          </p:cNvSpPr>
          <p:nvPr>
            <p:ph type="subTitle" idx="1"/>
          </p:nvPr>
        </p:nvSpPr>
        <p:spPr/>
        <p:txBody>
          <a:bodyPr/>
          <a:lstStyle/>
          <a:p>
            <a:r>
              <a:rPr lang="en-GB" dirty="0"/>
              <a:t>Any questions are welcome!</a:t>
            </a:r>
          </a:p>
        </p:txBody>
      </p:sp>
    </p:spTree>
    <p:extLst>
      <p:ext uri="{BB962C8B-B14F-4D97-AF65-F5344CB8AC3E}">
        <p14:creationId xmlns:p14="http://schemas.microsoft.com/office/powerpoint/2010/main" val="60983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D700-721E-05FB-234F-4C533EF5AE02}"/>
              </a:ext>
            </a:extLst>
          </p:cNvPr>
          <p:cNvSpPr>
            <a:spLocks noGrp="1"/>
          </p:cNvSpPr>
          <p:nvPr>
            <p:ph type="ctrTitle"/>
          </p:nvPr>
        </p:nvSpPr>
        <p:spPr/>
        <p:txBody>
          <a:bodyPr/>
          <a:lstStyle/>
          <a:p>
            <a:r>
              <a:rPr lang="en-GB" dirty="0"/>
              <a:t>Methodological Context </a:t>
            </a:r>
          </a:p>
        </p:txBody>
      </p:sp>
      <p:sp>
        <p:nvSpPr>
          <p:cNvPr id="3" name="Subtitle 2">
            <a:extLst>
              <a:ext uri="{FF2B5EF4-FFF2-40B4-BE49-F238E27FC236}">
                <a16:creationId xmlns:a16="http://schemas.microsoft.com/office/drawing/2014/main" id="{8E5AEE54-A773-CB81-ED75-CD6B056194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3446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4874-E1A1-EF78-E8CB-DA7E26E98358}"/>
              </a:ext>
            </a:extLst>
          </p:cNvPr>
          <p:cNvSpPr>
            <a:spLocks noGrp="1"/>
          </p:cNvSpPr>
          <p:nvPr>
            <p:ph type="title"/>
          </p:nvPr>
        </p:nvSpPr>
        <p:spPr>
          <a:xfrm>
            <a:off x="252919" y="1123837"/>
            <a:ext cx="2947482" cy="4601183"/>
          </a:xfrm>
        </p:spPr>
        <p:txBody>
          <a:bodyPr>
            <a:normAutofit/>
          </a:bodyPr>
          <a:lstStyle/>
          <a:p>
            <a:r>
              <a:rPr lang="en-US"/>
              <a:t>Surveys</a:t>
            </a:r>
          </a:p>
        </p:txBody>
      </p:sp>
      <p:graphicFrame>
        <p:nvGraphicFramePr>
          <p:cNvPr id="5" name="Content Placeholder 2">
            <a:extLst>
              <a:ext uri="{FF2B5EF4-FFF2-40B4-BE49-F238E27FC236}">
                <a16:creationId xmlns:a16="http://schemas.microsoft.com/office/drawing/2014/main" id="{E848E941-B799-B998-1431-3B07423284A8}"/>
              </a:ext>
            </a:extLst>
          </p:cNvPr>
          <p:cNvGraphicFramePr>
            <a:graphicFrameLocks noGrp="1"/>
          </p:cNvGraphicFramePr>
          <p:nvPr>
            <p:ph idx="1"/>
            <p:extLst>
              <p:ext uri="{D42A27DB-BD31-4B8C-83A1-F6EECF244321}">
                <p14:modId xmlns:p14="http://schemas.microsoft.com/office/powerpoint/2010/main" val="174051020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55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FC02-AD49-F560-1449-ED13BD1BA68D}"/>
              </a:ext>
            </a:extLst>
          </p:cNvPr>
          <p:cNvSpPr>
            <a:spLocks noGrp="1"/>
          </p:cNvSpPr>
          <p:nvPr>
            <p:ph type="title"/>
          </p:nvPr>
        </p:nvSpPr>
        <p:spPr>
          <a:xfrm>
            <a:off x="252919" y="1123837"/>
            <a:ext cx="2947482" cy="4601183"/>
          </a:xfrm>
        </p:spPr>
        <p:txBody>
          <a:bodyPr>
            <a:normAutofit/>
          </a:bodyPr>
          <a:lstStyle/>
          <a:p>
            <a:r>
              <a:rPr lang="en-GB"/>
              <a:t>Interviews</a:t>
            </a:r>
          </a:p>
        </p:txBody>
      </p:sp>
      <p:graphicFrame>
        <p:nvGraphicFramePr>
          <p:cNvPr id="5" name="Content Placeholder 2">
            <a:extLst>
              <a:ext uri="{FF2B5EF4-FFF2-40B4-BE49-F238E27FC236}">
                <a16:creationId xmlns:a16="http://schemas.microsoft.com/office/drawing/2014/main" id="{D33CB420-CBCF-84F5-7F91-3A7F9B657323}"/>
              </a:ext>
            </a:extLst>
          </p:cNvPr>
          <p:cNvGraphicFramePr>
            <a:graphicFrameLocks noGrp="1"/>
          </p:cNvGraphicFramePr>
          <p:nvPr>
            <p:ph idx="1"/>
            <p:extLst>
              <p:ext uri="{D42A27DB-BD31-4B8C-83A1-F6EECF244321}">
                <p14:modId xmlns:p14="http://schemas.microsoft.com/office/powerpoint/2010/main" val="262617205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07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811A-1C97-D934-64A6-B9EF566A67C5}"/>
              </a:ext>
            </a:extLst>
          </p:cNvPr>
          <p:cNvSpPr>
            <a:spLocks noGrp="1"/>
          </p:cNvSpPr>
          <p:nvPr>
            <p:ph type="title"/>
          </p:nvPr>
        </p:nvSpPr>
        <p:spPr/>
        <p:txBody>
          <a:bodyPr/>
          <a:lstStyle/>
          <a:p>
            <a:r>
              <a:rPr lang="en-GB" dirty="0"/>
              <a:t>Document reviews</a:t>
            </a:r>
          </a:p>
        </p:txBody>
      </p:sp>
      <p:graphicFrame>
        <p:nvGraphicFramePr>
          <p:cNvPr id="5" name="Content Placeholder 2">
            <a:extLst>
              <a:ext uri="{FF2B5EF4-FFF2-40B4-BE49-F238E27FC236}">
                <a16:creationId xmlns:a16="http://schemas.microsoft.com/office/drawing/2014/main" id="{469CAAE6-95CE-5A56-5D4C-D8B7BD0BF1EF}"/>
              </a:ext>
            </a:extLst>
          </p:cNvPr>
          <p:cNvGraphicFramePr>
            <a:graphicFrameLocks noGrp="1"/>
          </p:cNvGraphicFramePr>
          <p:nvPr>
            <p:ph idx="1"/>
            <p:extLst>
              <p:ext uri="{D42A27DB-BD31-4B8C-83A1-F6EECF244321}">
                <p14:modId xmlns:p14="http://schemas.microsoft.com/office/powerpoint/2010/main" val="876176704"/>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33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966AD-13F5-2FC2-E7AA-A489DDDAB021}"/>
              </a:ext>
            </a:extLst>
          </p:cNvPr>
          <p:cNvSpPr>
            <a:spLocks noGrp="1"/>
          </p:cNvSpPr>
          <p:nvPr>
            <p:ph type="title"/>
          </p:nvPr>
        </p:nvSpPr>
        <p:spPr>
          <a:xfrm>
            <a:off x="8895775" y="1123837"/>
            <a:ext cx="2947482" cy="4601183"/>
          </a:xfrm>
        </p:spPr>
        <p:txBody>
          <a:bodyPr>
            <a:normAutofit/>
          </a:bodyPr>
          <a:lstStyle/>
          <a:p>
            <a:r>
              <a:rPr lang="en-GB" dirty="0"/>
              <a:t>The 3 main limitations/ considerations</a:t>
            </a:r>
          </a:p>
        </p:txBody>
      </p:sp>
      <p:sp>
        <p:nvSpPr>
          <p:cNvPr id="13" name="Rectangle 12">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BCBAB04-F36B-F918-F1CD-09F89B9C6B98}"/>
              </a:ext>
            </a:extLst>
          </p:cNvPr>
          <p:cNvGraphicFramePr>
            <a:graphicFrameLocks noGrp="1"/>
          </p:cNvGraphicFramePr>
          <p:nvPr>
            <p:ph idx="1"/>
            <p:extLst>
              <p:ext uri="{D42A27DB-BD31-4B8C-83A1-F6EECF244321}">
                <p14:modId xmlns:p14="http://schemas.microsoft.com/office/powerpoint/2010/main" val="4044437269"/>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25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3310-9731-F29C-4163-35DD42EA070A}"/>
              </a:ext>
            </a:extLst>
          </p:cNvPr>
          <p:cNvSpPr>
            <a:spLocks noGrp="1"/>
          </p:cNvSpPr>
          <p:nvPr>
            <p:ph type="ctrTitle"/>
          </p:nvPr>
        </p:nvSpPr>
        <p:spPr/>
        <p:txBody>
          <a:bodyPr/>
          <a:lstStyle/>
          <a:p>
            <a:r>
              <a:rPr lang="en-GB" dirty="0"/>
              <a:t>Results</a:t>
            </a:r>
          </a:p>
        </p:txBody>
      </p:sp>
      <p:sp>
        <p:nvSpPr>
          <p:cNvPr id="3" name="Subtitle 2">
            <a:extLst>
              <a:ext uri="{FF2B5EF4-FFF2-40B4-BE49-F238E27FC236}">
                <a16:creationId xmlns:a16="http://schemas.microsoft.com/office/drawing/2014/main" id="{A4C32DB2-8FC9-CA12-A8FF-A16C610ED454}"/>
              </a:ext>
            </a:extLst>
          </p:cNvPr>
          <p:cNvSpPr>
            <a:spLocks noGrp="1"/>
          </p:cNvSpPr>
          <p:nvPr>
            <p:ph type="subTitle" idx="1"/>
          </p:nvPr>
        </p:nvSpPr>
        <p:spPr/>
        <p:txBody>
          <a:bodyPr/>
          <a:lstStyle/>
          <a:p>
            <a:r>
              <a:rPr lang="en-US" dirty="0"/>
              <a:t>What areas required improvement regarding WASH facilities and practice in schools? </a:t>
            </a:r>
          </a:p>
        </p:txBody>
      </p:sp>
    </p:spTree>
    <p:extLst>
      <p:ext uri="{BB962C8B-B14F-4D97-AF65-F5344CB8AC3E}">
        <p14:creationId xmlns:p14="http://schemas.microsoft.com/office/powerpoint/2010/main" val="369710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{6E0E3143-4CC5-7140-AD86-C078DB5D46E9}tf10001124</Template>
  <TotalTime>19535</TotalTime>
  <Words>5492</Words>
  <Application>Microsoft Office PowerPoint</Application>
  <PresentationFormat>Widescreen</PresentationFormat>
  <Paragraphs>255</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Corbel</vt:lpstr>
      <vt:lpstr>TimesNewRomanPSMT</vt:lpstr>
      <vt:lpstr>Wingdings 2</vt:lpstr>
      <vt:lpstr>Frame</vt:lpstr>
      <vt:lpstr>WASH in Mozambican Schools and Climate Resilience: Understanding the Policy Gap</vt:lpstr>
      <vt:lpstr>Context</vt:lpstr>
      <vt:lpstr>The aims of the research</vt:lpstr>
      <vt:lpstr>Methodological Context </vt:lpstr>
      <vt:lpstr>Surveys</vt:lpstr>
      <vt:lpstr>Interviews</vt:lpstr>
      <vt:lpstr>Document reviews</vt:lpstr>
      <vt:lpstr>The 3 main limitations/ considerations</vt:lpstr>
      <vt:lpstr>Results</vt:lpstr>
      <vt:lpstr>Water  (infrastructure, quality and practice)</vt:lpstr>
      <vt:lpstr>Water (accessibility)</vt:lpstr>
      <vt:lpstr>Sanitation (infrastructure) </vt:lpstr>
      <vt:lpstr>Sanitation (safety, privacy and dignity)</vt:lpstr>
      <vt:lpstr>Sanitation (safety, privacy and dignity)</vt:lpstr>
      <vt:lpstr>Hygiene</vt:lpstr>
      <vt:lpstr>Hygiene</vt:lpstr>
      <vt:lpstr>Results</vt:lpstr>
      <vt:lpstr>Maps</vt:lpstr>
      <vt:lpstr>The importance of climate resilient WASH:  The Statistics </vt:lpstr>
      <vt:lpstr>Water</vt:lpstr>
      <vt:lpstr>Sanitation</vt:lpstr>
      <vt:lpstr>Hygiene</vt:lpstr>
      <vt:lpstr>Stakeholder consideration</vt:lpstr>
      <vt:lpstr>Stakeholder consideration</vt:lpstr>
      <vt:lpstr>Results</vt:lpstr>
      <vt:lpstr>Policy methodological context refresher</vt:lpstr>
      <vt:lpstr>Type one policy gaps</vt:lpstr>
      <vt:lpstr>Type one policy gaps (continued)</vt:lpstr>
      <vt:lpstr>Type two policy gaps</vt:lpstr>
      <vt:lpstr>If there is a barrier between policy formulation and implementation, then maybe law is required instead. </vt:lpstr>
      <vt:lpstr>Policy recommendations:  where to fill the gaps</vt:lpstr>
      <vt:lpstr>PowerPoint Presentation</vt:lpstr>
      <vt:lpstr>PowerPoint Presentation</vt:lpstr>
      <vt:lpstr>Conclusions</vt:lpstr>
      <vt:lpstr>Acknowledgements</vt:lpstr>
      <vt:lpstr>Obrigado Pelo Seu Tempo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dissertation findings relevant to policy</dc:title>
  <dc:creator>Jemima Dale [ll16jakw]</dc:creator>
  <cp:lastModifiedBy>Helio Guiliche</cp:lastModifiedBy>
  <cp:revision>26</cp:revision>
  <dcterms:created xsi:type="dcterms:W3CDTF">2022-09-07T09:45:25Z</dcterms:created>
  <dcterms:modified xsi:type="dcterms:W3CDTF">2022-11-28T06:53:15Z</dcterms:modified>
</cp:coreProperties>
</file>