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7"/>
  </p:notesMasterIdLst>
  <p:handoutMasterIdLst>
    <p:handoutMasterId r:id="rId18"/>
  </p:handoutMasterIdLst>
  <p:sldIdLst>
    <p:sldId id="256" r:id="rId5"/>
    <p:sldId id="280" r:id="rId6"/>
    <p:sldId id="261" r:id="rId7"/>
    <p:sldId id="274" r:id="rId8"/>
    <p:sldId id="275" r:id="rId9"/>
    <p:sldId id="276" r:id="rId10"/>
    <p:sldId id="272" r:id="rId11"/>
    <p:sldId id="277" r:id="rId12"/>
    <p:sldId id="266" r:id="rId13"/>
    <p:sldId id="278" r:id="rId14"/>
    <p:sldId id="27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3E0D0-3001-60F4-3BF3-434D9AE442A1}" v="6" dt="2020-03-02T03:32:42.233"/>
    <p1510:client id="{5B44EC2D-FAC6-9882-E3A6-5956A2E7E762}" v="134" dt="2020-03-09T05:56:34.042"/>
    <p1510:client id="{80DFCCBF-F349-4C82-B16C-0573AA1BCDFB}" v="2" dt="2020-03-09T18:31:22.679"/>
    <p1510:client id="{872280E9-58CB-2EAA-7339-AA0036827333}" v="131" dt="2020-03-02T01:53:07.495"/>
    <p1510:client id="{9CD63151-0150-FD51-1529-458586B18AE2}" v="75" dt="2020-03-02T22:46:49.177"/>
    <p1510:client id="{D4336376-66BE-4D34-A28F-F204F3C871AF}" v="8" dt="2020-03-02T01:24:34.169"/>
    <p1510:client id="{F717AAF3-F61B-8150-471F-E54B2A850C25}" v="44" dt="2020-03-09T22:15:25.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263CB-8256-4B03-92FE-1622698FB3E9}">
      <dgm:prSet/>
      <dgm:spPr/>
      <dgm:t>
        <a:bodyPr anchor="ctr"/>
        <a:lstStyle/>
        <a:p>
          <a:pPr rtl="0">
            <a:lnSpc>
              <a:spcPct val="100000"/>
            </a:lnSpc>
          </a:pPr>
          <a:r>
            <a:rPr lang="en-US" dirty="0"/>
            <a:t>Understanding Stack</a:t>
          </a:r>
          <a:r>
            <a:rPr lang="en-US" dirty="0">
              <a:latin typeface="Rockwell Condensed" panose="02060603050405020104"/>
            </a:rPr>
            <a:t> </a:t>
          </a:r>
          <a:endParaRPr lang="en-US"/>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dgm:t>
        <a:bodyPr/>
        <a:lstStyle/>
        <a:p>
          <a:endParaRPr lang="en-US"/>
        </a:p>
      </dgm:t>
    </dgm:pt>
    <dgm:pt modelId="{4E8D2E69-0173-4BD3-B96A-7A9C5DD12B47}">
      <dgm:prSet/>
      <dgm:spPr/>
      <dgm:t>
        <a:bodyPr anchor="ctr"/>
        <a:lstStyle/>
        <a:p>
          <a:pPr>
            <a:lnSpc>
              <a:spcPct val="100000"/>
            </a:lnSpc>
          </a:pPr>
          <a:r>
            <a:rPr lang="en-US" dirty="0"/>
            <a:t>Clear Separation of Roles</a:t>
          </a:r>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dgm:t>
        <a:bodyPr/>
        <a:lstStyle/>
        <a:p>
          <a:endParaRPr lang="en-US"/>
        </a:p>
      </dgm:t>
    </dgm:pt>
    <dgm:pt modelId="{93A6A030-ABAB-4EFA-B539-0FDB3E07C1EF}">
      <dgm:prSet phldr="0"/>
      <dgm:spPr/>
      <dgm:t>
        <a:bodyPr anchor="ctr"/>
        <a:lstStyle/>
        <a:p>
          <a:pPr rtl="0">
            <a:lnSpc>
              <a:spcPct val="100000"/>
            </a:lnSpc>
          </a:pPr>
          <a:r>
            <a:rPr lang="en-US" dirty="0">
              <a:latin typeface="Rockwell Condensed" panose="02060603050405020104"/>
            </a:rPr>
            <a:t>Deploying NodeJS application</a:t>
          </a:r>
          <a:endParaRPr lang="en-US" dirty="0"/>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dgm:t>
        <a:bodyPr/>
        <a:lstStyle/>
        <a:p>
          <a:endParaRPr lang="en-US"/>
        </a:p>
      </dgm:t>
    </dgm:pt>
    <dgm:pt modelId="{C100D948-27F5-4432-BFE5-6ACEBC36075C}" type="pres">
      <dgm:prSet presAssocID="{D4503D04-C97E-4622-AE07-D0307CB3B4CA}" presName="root" presStyleCnt="0">
        <dgm:presLayoutVars>
          <dgm:dir/>
          <dgm:resizeHandles val="exact"/>
        </dgm:presLayoutVars>
      </dgm:prSet>
      <dgm:spPr/>
    </dgm:pt>
    <dgm:pt modelId="{061251E0-0AAD-4362-A246-F982F8A1AB8E}" type="pres">
      <dgm:prSet presAssocID="{AAC263CB-8256-4B03-92FE-1622698FB3E9}" presName="compNode" presStyleCnt="0"/>
      <dgm:spPr/>
    </dgm:pt>
    <dgm:pt modelId="{871DE7D3-19DA-460C-BC33-CA2162961200}" type="pres">
      <dgm:prSet presAssocID="{AAC263CB-8256-4B03-92FE-1622698FB3E9}" presName="bgRect" presStyleLbl="bgShp" presStyleIdx="0" presStyleCnt="3"/>
      <dgm:spPr/>
    </dgm:pt>
    <dgm:pt modelId="{7F99BB9D-C6DB-4E7A-9CC2-1685A8613EAB}" type="pres">
      <dgm:prSet presAssocID="{AAC263CB-8256-4B03-92FE-1622698FB3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6F0D4D8-D46E-496F-BBB0-90113C09FB9B}" type="pres">
      <dgm:prSet presAssocID="{AAC263CB-8256-4B03-92FE-1622698FB3E9}" presName="spaceRect" presStyleCnt="0"/>
      <dgm:spPr/>
    </dgm:pt>
    <dgm:pt modelId="{BCDD7E71-8DDC-4A61-BF18-6FBBDAFC16E8}" type="pres">
      <dgm:prSet presAssocID="{AAC263CB-8256-4B03-92FE-1622698FB3E9}" presName="parTx" presStyleLbl="revTx" presStyleIdx="0" presStyleCnt="3">
        <dgm:presLayoutVars>
          <dgm:chMax val="0"/>
          <dgm:chPref val="0"/>
        </dgm:presLayoutVars>
      </dgm:prSet>
      <dgm:spPr/>
    </dgm:pt>
    <dgm:pt modelId="{B6474A8E-59B3-4F56-8381-6E29B9FEE90A}" type="pres">
      <dgm:prSet presAssocID="{808B76D0-8EC7-469A-93AC-7A6017188A9D}" presName="sibTrans" presStyleCnt="0"/>
      <dgm:spPr/>
    </dgm:pt>
    <dgm:pt modelId="{FD9325B2-CF34-4C17-9FEC-EB57EF5546DA}" type="pres">
      <dgm:prSet presAssocID="{4E8D2E69-0173-4BD3-B96A-7A9C5DD12B47}" presName="compNode" presStyleCnt="0"/>
      <dgm:spPr/>
    </dgm:pt>
    <dgm:pt modelId="{B15F4F59-D581-4800-A402-EAF57B61F170}" type="pres">
      <dgm:prSet presAssocID="{4E8D2E69-0173-4BD3-B96A-7A9C5DD12B47}" presName="bgRect" presStyleLbl="bgShp" presStyleIdx="1" presStyleCnt="3"/>
      <dgm:spPr/>
    </dgm:pt>
    <dgm:pt modelId="{551FCB01-EE56-4519-AC2E-96127A235520}" type="pres">
      <dgm:prSet presAssocID="{4E8D2E69-0173-4BD3-B96A-7A9C5DD12B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52FE481-1F67-452C-8A32-23669505C349}" type="pres">
      <dgm:prSet presAssocID="{4E8D2E69-0173-4BD3-B96A-7A9C5DD12B47}" presName="spaceRect" presStyleCnt="0"/>
      <dgm:spPr/>
    </dgm:pt>
    <dgm:pt modelId="{B892092B-C060-432F-97A9-9B523646398E}" type="pres">
      <dgm:prSet presAssocID="{4E8D2E69-0173-4BD3-B96A-7A9C5DD12B47}" presName="parTx" presStyleLbl="revTx" presStyleIdx="1" presStyleCnt="3">
        <dgm:presLayoutVars>
          <dgm:chMax val="0"/>
          <dgm:chPref val="0"/>
        </dgm:presLayoutVars>
      </dgm:prSet>
      <dgm:spPr/>
    </dgm:pt>
    <dgm:pt modelId="{C5CECDE5-CE44-4E12-BEC1-BD3D0EE4963C}" type="pres">
      <dgm:prSet presAssocID="{FEF1E80E-8A9E-4B0A-817C-2A4CFDCF3FB2}" presName="sibTrans" presStyleCnt="0"/>
      <dgm:spPr/>
    </dgm:pt>
    <dgm:pt modelId="{EE14B5BD-B922-420C-8621-180F1542A642}" type="pres">
      <dgm:prSet presAssocID="{93A6A030-ABAB-4EFA-B539-0FDB3E07C1EF}" presName="compNode" presStyleCnt="0"/>
      <dgm:spPr/>
    </dgm:pt>
    <dgm:pt modelId="{AFDB52A6-4E6B-488E-AAAB-28CF2C9852ED}" type="pres">
      <dgm:prSet presAssocID="{93A6A030-ABAB-4EFA-B539-0FDB3E07C1EF}" presName="bgRect" presStyleLbl="bgShp" presStyleIdx="2" presStyleCnt="3"/>
      <dgm:spPr/>
    </dgm:pt>
    <dgm:pt modelId="{98477138-FADC-4540-B704-3F7E24894C30}" type="pres">
      <dgm:prSet presAssocID="{93A6A030-ABAB-4EFA-B539-0FDB3E07C1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9887169-C84C-474B-BD55-652E72583D5A}" type="pres">
      <dgm:prSet presAssocID="{93A6A030-ABAB-4EFA-B539-0FDB3E07C1EF}" presName="spaceRect" presStyleCnt="0"/>
      <dgm:spPr/>
    </dgm:pt>
    <dgm:pt modelId="{5199BE48-A3C2-4EC3-BA12-99CB83FFED0A}" type="pres">
      <dgm:prSet presAssocID="{93A6A030-ABAB-4EFA-B539-0FDB3E07C1EF}" presName="parTx" presStyleLbl="revTx" presStyleIdx="2" presStyleCnt="3">
        <dgm:presLayoutVars>
          <dgm:chMax val="0"/>
          <dgm:chPref val="0"/>
        </dgm:presLayoutVars>
      </dgm:prSet>
      <dgm:spPr/>
    </dgm:pt>
  </dgm:ptLst>
  <dgm:cxnLst>
    <dgm:cxn modelId="{FEC4C717-9808-4B49-B2D7-46860AFF9BDE}" type="presOf" srcId="{D4503D04-C97E-4622-AE07-D0307CB3B4CA}" destId="{C100D948-27F5-4432-BFE5-6ACEBC36075C}" srcOrd="0" destOrd="0" presId="urn:microsoft.com/office/officeart/2018/2/layout/IconVerticalSolidList"/>
    <dgm:cxn modelId="{AAA30B20-5B86-465E-93C8-F578787EE5A5}" type="presOf" srcId="{AAC263CB-8256-4B03-92FE-1622698FB3E9}" destId="{BCDD7E71-8DDC-4A61-BF18-6FBBDAFC16E8}"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11190E79-6373-4B8D-9065-360F198B6D50}" type="presOf" srcId="{93A6A030-ABAB-4EFA-B539-0FDB3E07C1EF}" destId="{5199BE48-A3C2-4EC3-BA12-99CB83FFED0A}"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4F9644DC-880B-4245-A872-0E9D311E2AA4}" type="presOf" srcId="{4E8D2E69-0173-4BD3-B96A-7A9C5DD12B47}" destId="{B892092B-C060-432F-97A9-9B523646398E}"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4833E4B4-93D6-430E-9DA0-18265EA09B32}" type="presParOf" srcId="{C100D948-27F5-4432-BFE5-6ACEBC36075C}" destId="{061251E0-0AAD-4362-A246-F982F8A1AB8E}" srcOrd="0" destOrd="0" presId="urn:microsoft.com/office/officeart/2018/2/layout/IconVerticalSolidList"/>
    <dgm:cxn modelId="{4FD96BD0-6444-44E8-A7A9-F8B3A241D777}" type="presParOf" srcId="{061251E0-0AAD-4362-A246-F982F8A1AB8E}" destId="{871DE7D3-19DA-460C-BC33-CA2162961200}" srcOrd="0" destOrd="0" presId="urn:microsoft.com/office/officeart/2018/2/layout/IconVerticalSolidList"/>
    <dgm:cxn modelId="{C11EF3B3-A121-4F60-A056-4E593E84D830}" type="presParOf" srcId="{061251E0-0AAD-4362-A246-F982F8A1AB8E}" destId="{7F99BB9D-C6DB-4E7A-9CC2-1685A8613EAB}" srcOrd="1" destOrd="0" presId="urn:microsoft.com/office/officeart/2018/2/layout/IconVerticalSolidList"/>
    <dgm:cxn modelId="{3CE3B7D8-D61B-46F9-B28B-A8C5080F200F}" type="presParOf" srcId="{061251E0-0AAD-4362-A246-F982F8A1AB8E}" destId="{B6F0D4D8-D46E-496F-BBB0-90113C09FB9B}" srcOrd="2" destOrd="0" presId="urn:microsoft.com/office/officeart/2018/2/layout/IconVerticalSolidList"/>
    <dgm:cxn modelId="{F8B9AAAD-50F3-4208-9731-EB607E9C91B5}" type="presParOf" srcId="{061251E0-0AAD-4362-A246-F982F8A1AB8E}" destId="{BCDD7E71-8DDC-4A61-BF18-6FBBDAFC16E8}" srcOrd="3" destOrd="0" presId="urn:microsoft.com/office/officeart/2018/2/layout/IconVerticalSolidList"/>
    <dgm:cxn modelId="{BD17D939-35BE-4541-BF40-9A9C112607F6}" type="presParOf" srcId="{C100D948-27F5-4432-BFE5-6ACEBC36075C}" destId="{B6474A8E-59B3-4F56-8381-6E29B9FEE90A}" srcOrd="1" destOrd="0" presId="urn:microsoft.com/office/officeart/2018/2/layout/IconVerticalSolidList"/>
    <dgm:cxn modelId="{3AA6FE6F-1AD3-4CF3-8EA2-17F7E8C63DE6}" type="presParOf" srcId="{C100D948-27F5-4432-BFE5-6ACEBC36075C}" destId="{FD9325B2-CF34-4C17-9FEC-EB57EF5546DA}" srcOrd="2" destOrd="0" presId="urn:microsoft.com/office/officeart/2018/2/layout/IconVerticalSolidList"/>
    <dgm:cxn modelId="{DEE2AC0A-2F69-4AE9-B045-3381C94DBBF9}" type="presParOf" srcId="{FD9325B2-CF34-4C17-9FEC-EB57EF5546DA}" destId="{B15F4F59-D581-4800-A402-EAF57B61F170}" srcOrd="0" destOrd="0" presId="urn:microsoft.com/office/officeart/2018/2/layout/IconVerticalSolidList"/>
    <dgm:cxn modelId="{9BEE9BA5-6E8B-49E0-9E4A-0E32E50BF384}" type="presParOf" srcId="{FD9325B2-CF34-4C17-9FEC-EB57EF5546DA}" destId="{551FCB01-EE56-4519-AC2E-96127A235520}" srcOrd="1" destOrd="0" presId="urn:microsoft.com/office/officeart/2018/2/layout/IconVerticalSolidList"/>
    <dgm:cxn modelId="{551A1535-B809-40BA-BEAD-23453CE2627F}" type="presParOf" srcId="{FD9325B2-CF34-4C17-9FEC-EB57EF5546DA}" destId="{452FE481-1F67-452C-8A32-23669505C349}" srcOrd="2" destOrd="0" presId="urn:microsoft.com/office/officeart/2018/2/layout/IconVerticalSolidList"/>
    <dgm:cxn modelId="{95022846-C536-4887-BFC7-41FB7AD791C6}" type="presParOf" srcId="{FD9325B2-CF34-4C17-9FEC-EB57EF5546DA}" destId="{B892092B-C060-432F-97A9-9B523646398E}" srcOrd="3" destOrd="0" presId="urn:microsoft.com/office/officeart/2018/2/layout/IconVerticalSolidList"/>
    <dgm:cxn modelId="{BA56A449-4CE1-4C24-8E8D-CC6B766F03EF}" type="presParOf" srcId="{C100D948-27F5-4432-BFE5-6ACEBC36075C}" destId="{C5CECDE5-CE44-4E12-BEC1-BD3D0EE4963C}" srcOrd="3" destOrd="0" presId="urn:microsoft.com/office/officeart/2018/2/layout/IconVerticalSolidList"/>
    <dgm:cxn modelId="{570DDC2E-F518-4CD9-9634-EA1425412D59}" type="presParOf" srcId="{C100D948-27F5-4432-BFE5-6ACEBC36075C}" destId="{EE14B5BD-B922-420C-8621-180F1542A642}" srcOrd="4" destOrd="0" presId="urn:microsoft.com/office/officeart/2018/2/layout/IconVerticalSolidList"/>
    <dgm:cxn modelId="{BB5FBF24-580F-42F5-91B7-4B6B4067D05A}" type="presParOf" srcId="{EE14B5BD-B922-420C-8621-180F1542A642}" destId="{AFDB52A6-4E6B-488E-AAAB-28CF2C9852ED}" srcOrd="0" destOrd="0" presId="urn:microsoft.com/office/officeart/2018/2/layout/IconVerticalSolidList"/>
    <dgm:cxn modelId="{F9D08783-9739-4377-A290-B92A0AE028C5}" type="presParOf" srcId="{EE14B5BD-B922-420C-8621-180F1542A642}" destId="{98477138-FADC-4540-B704-3F7E24894C30}" srcOrd="1" destOrd="0" presId="urn:microsoft.com/office/officeart/2018/2/layout/IconVerticalSolidList"/>
    <dgm:cxn modelId="{8D8B6769-D018-4984-9662-A9A58D67F28C}" type="presParOf" srcId="{EE14B5BD-B922-420C-8621-180F1542A642}" destId="{99887169-C84C-474B-BD55-652E72583D5A}" srcOrd="2" destOrd="0" presId="urn:microsoft.com/office/officeart/2018/2/layout/IconVerticalSolidList"/>
    <dgm:cxn modelId="{F793BE8B-DA8F-4585-B5E1-3E0644436D02}" type="presParOf" srcId="{EE14B5BD-B922-420C-8621-180F1542A642}" destId="{5199BE48-A3C2-4EC3-BA12-99CB83FFED0A}" srcOrd="3" destOrd="0" presId="urn:microsoft.com/office/officeart/2018/2/layout/IconVerticalSolidList"/>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DE7D3-19DA-460C-BC33-CA2162961200}">
      <dsp:nvSpPr>
        <dsp:cNvPr id="0" name=""/>
        <dsp:cNvSpPr/>
      </dsp:nvSpPr>
      <dsp:spPr>
        <a:xfrm>
          <a:off x="0" y="682"/>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9BB9D-C6DB-4E7A-9CC2-1685A8613EAB}">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DD7E71-8DDC-4A61-BF18-6FBBDAFC16E8}">
      <dsp:nvSpPr>
        <dsp:cNvPr id="0" name=""/>
        <dsp:cNvSpPr/>
      </dsp:nvSpPr>
      <dsp:spPr>
        <a:xfrm>
          <a:off x="1843589" y="682"/>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rtl="0">
            <a:lnSpc>
              <a:spcPct val="100000"/>
            </a:lnSpc>
            <a:spcBef>
              <a:spcPct val="0"/>
            </a:spcBef>
            <a:spcAft>
              <a:spcPct val="35000"/>
            </a:spcAft>
            <a:buNone/>
          </a:pPr>
          <a:r>
            <a:rPr lang="en-US" sz="2500" kern="1200" dirty="0"/>
            <a:t>Understanding Stack</a:t>
          </a:r>
          <a:r>
            <a:rPr lang="en-US" sz="2500" kern="1200" dirty="0">
              <a:latin typeface="Rockwell Condensed" panose="02060603050405020104"/>
            </a:rPr>
            <a:t> </a:t>
          </a:r>
          <a:endParaRPr lang="en-US" sz="2500" kern="1200"/>
        </a:p>
      </dsp:txBody>
      <dsp:txXfrm>
        <a:off x="1843589" y="682"/>
        <a:ext cx="4728660" cy="1596181"/>
      </dsp:txXfrm>
    </dsp:sp>
    <dsp:sp modelId="{B15F4F59-D581-4800-A402-EAF57B61F170}">
      <dsp:nvSpPr>
        <dsp:cNvPr id="0" name=""/>
        <dsp:cNvSpPr/>
      </dsp:nvSpPr>
      <dsp:spPr>
        <a:xfrm>
          <a:off x="0" y="1995909"/>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FCB01-EE56-4519-AC2E-96127A235520}">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92092B-C060-432F-97A9-9B523646398E}">
      <dsp:nvSpPr>
        <dsp:cNvPr id="0" name=""/>
        <dsp:cNvSpPr/>
      </dsp:nvSpPr>
      <dsp:spPr>
        <a:xfrm>
          <a:off x="1843589" y="1995909"/>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a:lnSpc>
              <a:spcPct val="100000"/>
            </a:lnSpc>
            <a:spcBef>
              <a:spcPct val="0"/>
            </a:spcBef>
            <a:spcAft>
              <a:spcPct val="35000"/>
            </a:spcAft>
            <a:buNone/>
          </a:pPr>
          <a:r>
            <a:rPr lang="en-US" sz="2500" kern="1200" dirty="0"/>
            <a:t>Clear Separation of Roles</a:t>
          </a:r>
        </a:p>
      </dsp:txBody>
      <dsp:txXfrm>
        <a:off x="1843589" y="1995909"/>
        <a:ext cx="4728660" cy="1596181"/>
      </dsp:txXfrm>
    </dsp:sp>
    <dsp:sp modelId="{AFDB52A6-4E6B-488E-AAAB-28CF2C9852ED}">
      <dsp:nvSpPr>
        <dsp:cNvPr id="0" name=""/>
        <dsp:cNvSpPr/>
      </dsp:nvSpPr>
      <dsp:spPr>
        <a:xfrm>
          <a:off x="0" y="3991136"/>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77138-FADC-4540-B704-3F7E24894C30}">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99BE48-A3C2-4EC3-BA12-99CB83FFED0A}">
      <dsp:nvSpPr>
        <dsp:cNvPr id="0" name=""/>
        <dsp:cNvSpPr/>
      </dsp:nvSpPr>
      <dsp:spPr>
        <a:xfrm>
          <a:off x="1843589" y="3991136"/>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rtl="0">
            <a:lnSpc>
              <a:spcPct val="100000"/>
            </a:lnSpc>
            <a:spcBef>
              <a:spcPct val="0"/>
            </a:spcBef>
            <a:spcAft>
              <a:spcPct val="35000"/>
            </a:spcAft>
            <a:buNone/>
          </a:pPr>
          <a:r>
            <a:rPr lang="en-US" sz="2500" kern="1200" dirty="0">
              <a:latin typeface="Rockwell Condensed" panose="02060603050405020104"/>
            </a:rPr>
            <a:t>Deploying NodeJS application</a:t>
          </a:r>
          <a:endParaRPr lang="en-US" sz="2500" kern="1200" dirty="0"/>
        </a:p>
      </dsp:txBody>
      <dsp:txXfrm>
        <a:off x="1843589" y="3991136"/>
        <a:ext cx="4728660" cy="1596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3/9/2020</a:t>
            </a:fld>
            <a:endParaRPr lang="en-US"/>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a:p>
        </p:txBody>
      </p:sp>
    </p:spTree>
    <p:extLst>
      <p:ext uri="{BB962C8B-B14F-4D97-AF65-F5344CB8AC3E}">
        <p14:creationId xmlns:p14="http://schemas.microsoft.com/office/powerpoint/2010/main" val="922166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10</a:t>
            </a:fld>
            <a:endParaRPr lang="en-US"/>
          </a:p>
        </p:txBody>
      </p:sp>
    </p:spTree>
    <p:extLst>
      <p:ext uri="{BB962C8B-B14F-4D97-AF65-F5344CB8AC3E}">
        <p14:creationId xmlns:p14="http://schemas.microsoft.com/office/powerpoint/2010/main" val="138385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11</a:t>
            </a:fld>
            <a:endParaRPr lang="en-US"/>
          </a:p>
        </p:txBody>
      </p:sp>
    </p:spTree>
    <p:extLst>
      <p:ext uri="{BB962C8B-B14F-4D97-AF65-F5344CB8AC3E}">
        <p14:creationId xmlns:p14="http://schemas.microsoft.com/office/powerpoint/2010/main" val="205080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12</a:t>
            </a:fld>
            <a:endParaRPr lang="en-US"/>
          </a:p>
        </p:txBody>
      </p:sp>
    </p:spTree>
    <p:extLst>
      <p:ext uri="{BB962C8B-B14F-4D97-AF65-F5344CB8AC3E}">
        <p14:creationId xmlns:p14="http://schemas.microsoft.com/office/powerpoint/2010/main" val="52332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a:p>
        </p:txBody>
      </p:sp>
    </p:spTree>
    <p:extLst>
      <p:ext uri="{BB962C8B-B14F-4D97-AF65-F5344CB8AC3E}">
        <p14:creationId xmlns:p14="http://schemas.microsoft.com/office/powerpoint/2010/main" val="340349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a:p>
        </p:txBody>
      </p:sp>
    </p:spTree>
    <p:extLst>
      <p:ext uri="{BB962C8B-B14F-4D97-AF65-F5344CB8AC3E}">
        <p14:creationId xmlns:p14="http://schemas.microsoft.com/office/powerpoint/2010/main" val="250842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a:p>
        </p:txBody>
      </p:sp>
    </p:spTree>
    <p:extLst>
      <p:ext uri="{BB962C8B-B14F-4D97-AF65-F5344CB8AC3E}">
        <p14:creationId xmlns:p14="http://schemas.microsoft.com/office/powerpoint/2010/main" val="71675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a:p>
        </p:txBody>
      </p:sp>
    </p:spTree>
    <p:extLst>
      <p:ext uri="{BB962C8B-B14F-4D97-AF65-F5344CB8AC3E}">
        <p14:creationId xmlns:p14="http://schemas.microsoft.com/office/powerpoint/2010/main" val="328536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a:p>
        </p:txBody>
      </p:sp>
    </p:spTree>
    <p:extLst>
      <p:ext uri="{BB962C8B-B14F-4D97-AF65-F5344CB8AC3E}">
        <p14:creationId xmlns:p14="http://schemas.microsoft.com/office/powerpoint/2010/main" val="234009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7</a:t>
            </a:fld>
            <a:endParaRPr lang="en-US"/>
          </a:p>
        </p:txBody>
      </p:sp>
    </p:spTree>
    <p:extLst>
      <p:ext uri="{BB962C8B-B14F-4D97-AF65-F5344CB8AC3E}">
        <p14:creationId xmlns:p14="http://schemas.microsoft.com/office/powerpoint/2010/main" val="385028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8</a:t>
            </a:fld>
            <a:endParaRPr lang="en-US"/>
          </a:p>
        </p:txBody>
      </p:sp>
    </p:spTree>
    <p:extLst>
      <p:ext uri="{BB962C8B-B14F-4D97-AF65-F5344CB8AC3E}">
        <p14:creationId xmlns:p14="http://schemas.microsoft.com/office/powerpoint/2010/main" val="1191466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9</a:t>
            </a:fld>
            <a:endParaRPr lang="en-US"/>
          </a:p>
        </p:txBody>
      </p:sp>
    </p:spTree>
    <p:extLst>
      <p:ext uri="{BB962C8B-B14F-4D97-AF65-F5344CB8AC3E}">
        <p14:creationId xmlns:p14="http://schemas.microsoft.com/office/powerpoint/2010/main" val="19336285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76D0534-BB92-D249-82B9-49A38E7BB51A}"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922B72-5EFB-2B4D-BBDF-916337A53DC6}"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6B05E1-C71E-544E-9F74-844878BC4783}"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E8AFE-A49F-3347-91BC-9E8CE1BCC4B4}"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3/9/2020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E56BB9-C860-D945-A0DA-AC84E1154E6B}"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C5F966-147F-B24F-8855-ADF4B9638779}" type="datetime1">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2BB21E-6508-274A-8215-090AB0A8BFD7}" type="datetime1">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3/9/2020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3/9/2020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23.png"/><Relationship Id="rId5" Type="http://schemas.openxmlformats.org/officeDocument/2006/relationships/image" Target="../media/image3.png"/><Relationship Id="rId10" Type="http://schemas.openxmlformats.org/officeDocument/2006/relationships/image" Target="../media/image22.jpeg"/><Relationship Id="rId4" Type="http://schemas.microsoft.com/office/2007/relationships/hdphoto" Target="../media/hdphoto3.wdp"/><Relationship Id="rId9"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fooddetectives2.herokuapp.com/" TargetMode="External"/><Relationship Id="rId5" Type="http://schemas.microsoft.com/office/2007/relationships/hdphoto" Target="../media/hdphoto2.wdp"/><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3.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3.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png"/><Relationship Id="rId7" Type="http://schemas.openxmlformats.org/officeDocument/2006/relationships/diagramLayout" Target="../diagrams/layout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microsoft.com/office/2007/relationships/hdphoto" Target="../media/hdphoto3.wdp"/><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59" y="4355692"/>
            <a:ext cx="10509069" cy="1472224"/>
          </a:xfrm>
        </p:spPr>
        <p:txBody>
          <a:bodyPr anchor="b">
            <a:normAutofit/>
          </a:bodyPr>
          <a:lstStyle/>
          <a:p>
            <a:r>
              <a:rPr lang="en-US" sz="6600">
                <a:solidFill>
                  <a:schemeClr val="tx1"/>
                </a:solidFill>
              </a:rPr>
              <a:t>The food detectives	</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1069848" y="5908301"/>
            <a:ext cx="10509068" cy="448955"/>
          </a:xfrm>
        </p:spPr>
        <p:txBody>
          <a:bodyPr>
            <a:normAutofit/>
          </a:bodyPr>
          <a:lstStyle/>
          <a:p>
            <a:r>
              <a:rPr lang="en-US" sz="2000">
                <a:solidFill>
                  <a:srgbClr val="FFFFFF"/>
                </a:solidFill>
              </a:rPr>
              <a:t>Senior Project Presentation</a:t>
            </a:r>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4">
            <a:extLst>
              <a:ext uri="{28A0092B-C50C-407E-A947-70E740481C1C}">
                <a14:useLocalDpi xmlns:a14="http://schemas.microsoft.com/office/drawing/2010/main" val="0"/>
              </a:ext>
            </a:extLst>
          </a:blip>
          <a:srcRect t="13946" b="24180"/>
          <a:stretch/>
        </p:blipFill>
        <p:spPr>
          <a:xfrm>
            <a:off x="20" y="10"/>
            <a:ext cx="12191980" cy="4243361"/>
          </a:xfrm>
          <a:prstGeom prst="rect">
            <a:avLst/>
          </a:prstGeom>
        </p:spPr>
      </p:pic>
    </p:spTree>
    <p:extLst>
      <p:ext uri="{BB962C8B-B14F-4D97-AF65-F5344CB8AC3E}">
        <p14:creationId xmlns:p14="http://schemas.microsoft.com/office/powerpoint/2010/main" val="5312471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 name="Rectangle 89">
            <a:extLst>
              <a:ext uri="{FF2B5EF4-FFF2-40B4-BE49-F238E27FC236}">
                <a16:creationId xmlns:a16="http://schemas.microsoft.com/office/drawing/2014/main" id="{97BF936A-7CB7-4C57-98A3-96928DD27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91">
            <a:extLst>
              <a:ext uri="{FF2B5EF4-FFF2-40B4-BE49-F238E27FC236}">
                <a16:creationId xmlns:a16="http://schemas.microsoft.com/office/drawing/2014/main" id="{485C791B-FFA1-4943-B5E4-F5F145D8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93">
            <a:extLst>
              <a:ext uri="{FF2B5EF4-FFF2-40B4-BE49-F238E27FC236}">
                <a16:creationId xmlns:a16="http://schemas.microsoft.com/office/drawing/2014/main" id="{D8671DBD-7165-4BE6-80A0-045723A9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95">
            <a:extLst>
              <a:ext uri="{FF2B5EF4-FFF2-40B4-BE49-F238E27FC236}">
                <a16:creationId xmlns:a16="http://schemas.microsoft.com/office/drawing/2014/main" id="{D622AD38-5C0D-490C-A06A-D1F07E29CB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97" name="Oval 96">
              <a:extLst>
                <a:ext uri="{FF2B5EF4-FFF2-40B4-BE49-F238E27FC236}">
                  <a16:creationId xmlns:a16="http://schemas.microsoft.com/office/drawing/2014/main" id="{ED57AEAB-0276-4D94-93D9-3A090A1FD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8" name="Oval 97">
              <a:extLst>
                <a:ext uri="{FF2B5EF4-FFF2-40B4-BE49-F238E27FC236}">
                  <a16:creationId xmlns:a16="http://schemas.microsoft.com/office/drawing/2014/main" id="{CCF33569-0434-460F-AFA4-D829E476A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89" name="Rectangle 99">
            <a:extLst>
              <a:ext uri="{FF2B5EF4-FFF2-40B4-BE49-F238E27FC236}">
                <a16:creationId xmlns:a16="http://schemas.microsoft.com/office/drawing/2014/main" id="{61E0F25A-74B3-4369-8428-8C9C0995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0" name="Rectangle 101">
            <a:extLst>
              <a:ext uri="{FF2B5EF4-FFF2-40B4-BE49-F238E27FC236}">
                <a16:creationId xmlns:a16="http://schemas.microsoft.com/office/drawing/2014/main" id="{A4F9941B-24AE-4FB1-AAE9-67CE9CF5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200" kern="1200" cap="all" baseline="0">
                <a:blipFill dpi="0" rotWithShape="1">
                  <a:blip r:embed="rId5"/>
                  <a:srcRect/>
                  <a:tile tx="6350" ty="-127000" sx="65000" sy="64000" flip="none" algn="tl"/>
                </a:blipFill>
                <a:latin typeface="+mj-lt"/>
                <a:ea typeface="+mj-ea"/>
                <a:cs typeface="+mj-cs"/>
              </a:rPr>
              <a:t>Technical Design</a:t>
            </a:r>
          </a:p>
        </p:txBody>
      </p:sp>
      <p:pic>
        <p:nvPicPr>
          <p:cNvPr id="15" name="Picture 14" descr="A close up of a logo&#10;&#10;Description automatically generated">
            <a:extLst>
              <a:ext uri="{FF2B5EF4-FFF2-40B4-BE49-F238E27FC236}">
                <a16:creationId xmlns:a16="http://schemas.microsoft.com/office/drawing/2014/main" id="{0BB2D840-7037-497D-B411-042B56C2F4E8}"/>
              </a:ext>
            </a:extLst>
          </p:cNvPr>
          <p:cNvPicPr>
            <a:picLocks noChangeAspect="1"/>
          </p:cNvPicPr>
          <p:nvPr/>
        </p:nvPicPr>
        <p:blipFill>
          <a:blip r:embed="rId7"/>
          <a:stretch>
            <a:fillRect/>
          </a:stretch>
        </p:blipFill>
        <p:spPr>
          <a:xfrm>
            <a:off x="484633" y="881132"/>
            <a:ext cx="2678937" cy="2678937"/>
          </a:xfrm>
          <a:prstGeom prst="rect">
            <a:avLst/>
          </a:prstGeom>
        </p:spPr>
      </p:pic>
      <p:pic>
        <p:nvPicPr>
          <p:cNvPr id="7" name="Picture 6" descr="A picture containing basketball, drawing, shirt&#10;&#10;Description automatically generated">
            <a:extLst>
              <a:ext uri="{FF2B5EF4-FFF2-40B4-BE49-F238E27FC236}">
                <a16:creationId xmlns:a16="http://schemas.microsoft.com/office/drawing/2014/main" id="{0A4E2D86-AB47-4534-9DDD-37146C4DC490}"/>
              </a:ext>
            </a:extLst>
          </p:cNvPr>
          <p:cNvPicPr>
            <a:picLocks noChangeAspect="1"/>
          </p:cNvPicPr>
          <p:nvPr/>
        </p:nvPicPr>
        <p:blipFill>
          <a:blip r:embed="rId8"/>
          <a:stretch>
            <a:fillRect/>
          </a:stretch>
        </p:blipFill>
        <p:spPr>
          <a:xfrm>
            <a:off x="9012688" y="1308430"/>
            <a:ext cx="2681985" cy="2011488"/>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4DBAEE64-EDF4-49C1-A135-29A3F30E8651}"/>
              </a:ext>
            </a:extLst>
          </p:cNvPr>
          <p:cNvPicPr>
            <a:picLocks noChangeAspect="1"/>
          </p:cNvPicPr>
          <p:nvPr/>
        </p:nvPicPr>
        <p:blipFill>
          <a:blip r:embed="rId9"/>
          <a:stretch>
            <a:fillRect/>
          </a:stretch>
        </p:blipFill>
        <p:spPr>
          <a:xfrm>
            <a:off x="6173385" y="1466292"/>
            <a:ext cx="2681985" cy="1508616"/>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3AEFE05-9BB8-486A-A09B-E121ED9B3724}"/>
              </a:ext>
            </a:extLst>
          </p:cNvPr>
          <p:cNvPicPr>
            <a:picLocks noChangeAspect="1"/>
          </p:cNvPicPr>
          <p:nvPr/>
        </p:nvPicPr>
        <p:blipFill>
          <a:blip r:embed="rId10"/>
          <a:stretch>
            <a:fillRect/>
          </a:stretch>
        </p:blipFill>
        <p:spPr>
          <a:xfrm>
            <a:off x="3270251" y="1566233"/>
            <a:ext cx="2685033" cy="1315666"/>
          </a:xfrm>
          <a:prstGeom prst="rect">
            <a:avLst/>
          </a:prstGeom>
        </p:spPr>
      </p:pic>
      <p:grpSp>
        <p:nvGrpSpPr>
          <p:cNvPr id="191" name="Group 103">
            <a:extLst>
              <a:ext uri="{FF2B5EF4-FFF2-40B4-BE49-F238E27FC236}">
                <a16:creationId xmlns:a16="http://schemas.microsoft.com/office/drawing/2014/main" id="{A0A8E6BD-8129-4E3F-9A85-33C46CFD5A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92" name="Oval 104">
              <a:extLst>
                <a:ext uri="{FF2B5EF4-FFF2-40B4-BE49-F238E27FC236}">
                  <a16:creationId xmlns:a16="http://schemas.microsoft.com/office/drawing/2014/main" id="{99F08E5D-293B-413B-8085-1A23DEBE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3" name="Oval 105">
              <a:extLst>
                <a:ext uri="{FF2B5EF4-FFF2-40B4-BE49-F238E27FC236}">
                  <a16:creationId xmlns:a16="http://schemas.microsoft.com/office/drawing/2014/main" id="{5151199D-6530-4293-A906-C981631C9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0191893" y="5331907"/>
            <a:ext cx="1193868" cy="640080"/>
          </a:xfrm>
        </p:spPr>
        <p:txBody>
          <a:bodyPr vert="horz" lIns="91440" tIns="45720" rIns="91440" bIns="45720" rtlCol="0" anchor="ctr">
            <a:normAutofit/>
          </a:bodyPr>
          <a:lstStyle/>
          <a:p>
            <a:pPr defTabSz="914400">
              <a:spcAft>
                <a:spcPts val="600"/>
              </a:spcAft>
            </a:pPr>
            <a:fld id="{4FAB73BC-B049-4115-A692-8D63A059BFB8}" type="slidenum">
              <a:rPr lang="en-US" sz="2800"/>
              <a:pPr defTabSz="914400">
                <a:spcAft>
                  <a:spcPts val="600"/>
                </a:spcAft>
              </a:pPr>
              <a:t>10</a:t>
            </a:fld>
            <a:endParaRPr lang="en-US" sz="2800"/>
          </a:p>
        </p:txBody>
      </p:sp>
      <p:pic>
        <p:nvPicPr>
          <p:cNvPr id="4" name="Picture 4" descr="A close up of a sign&#10;&#10;Description generated with high confidence">
            <a:extLst>
              <a:ext uri="{FF2B5EF4-FFF2-40B4-BE49-F238E27FC236}">
                <a16:creationId xmlns:a16="http://schemas.microsoft.com/office/drawing/2014/main" id="{F62891CC-92CA-4B1B-B7E8-A5F4D354E4C3}"/>
              </a:ext>
            </a:extLst>
          </p:cNvPr>
          <p:cNvPicPr>
            <a:picLocks noChangeAspect="1"/>
          </p:cNvPicPr>
          <p:nvPr/>
        </p:nvPicPr>
        <p:blipFill>
          <a:blip r:embed="rId11"/>
          <a:stretch>
            <a:fillRect/>
          </a:stretch>
        </p:blipFill>
        <p:spPr>
          <a:xfrm>
            <a:off x="4666527" y="3313982"/>
            <a:ext cx="2743200" cy="828062"/>
          </a:xfrm>
          <a:prstGeom prst="rect">
            <a:avLst/>
          </a:prstGeom>
        </p:spPr>
      </p:pic>
    </p:spTree>
    <p:extLst>
      <p:ext uri="{BB962C8B-B14F-4D97-AF65-F5344CB8AC3E}">
        <p14:creationId xmlns:p14="http://schemas.microsoft.com/office/powerpoint/2010/main" val="301156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9848" y="484632"/>
            <a:ext cx="10058400" cy="1609344"/>
          </a:xfrm>
        </p:spPr>
        <p:txBody>
          <a:bodyPr>
            <a:normAutofit/>
          </a:bodyPr>
          <a:lstStyle/>
          <a:p>
            <a:r>
              <a:rPr lang="en-US"/>
              <a:t>Project Summary</a:t>
            </a:r>
          </a:p>
        </p:txBody>
      </p:sp>
      <p:sp>
        <p:nvSpPr>
          <p:cNvPr id="5" name="Content Placeholder 4">
            <a:extLst>
              <a:ext uri="{FF2B5EF4-FFF2-40B4-BE49-F238E27FC236}">
                <a16:creationId xmlns:a16="http://schemas.microsoft.com/office/drawing/2014/main" id="{0973A438-B4D4-46B4-B93E-68428F8D7180}"/>
              </a:ext>
            </a:extLst>
          </p:cNvPr>
          <p:cNvSpPr>
            <a:spLocks noGrp="1"/>
          </p:cNvSpPr>
          <p:nvPr>
            <p:ph idx="1"/>
          </p:nvPr>
        </p:nvSpPr>
        <p:spPr>
          <a:xfrm>
            <a:off x="6496216" y="2320412"/>
            <a:ext cx="4632031" cy="3851787"/>
          </a:xfrm>
        </p:spPr>
        <p:txBody>
          <a:bodyPr anchor="ctr">
            <a:normAutofit/>
          </a:bodyPr>
          <a:lstStyle/>
          <a:p>
            <a:pPr marL="0" indent="0">
              <a:buNone/>
            </a:pPr>
            <a:r>
              <a:rPr lang="en-US" dirty="0"/>
              <a:t>The Food Detectives project:</a:t>
            </a:r>
          </a:p>
          <a:p>
            <a:r>
              <a:rPr lang="en-US" dirty="0"/>
              <a:t> A difficult technical exercise due to tech stack</a:t>
            </a:r>
          </a:p>
          <a:p>
            <a:r>
              <a:rPr lang="en-US" dirty="0"/>
              <a:t>Unable to complete all MVP pieces </a:t>
            </a:r>
          </a:p>
          <a:p>
            <a:r>
              <a:rPr lang="en-US" dirty="0"/>
              <a:t> A group project that allowed us to understand the importance of working together</a:t>
            </a:r>
          </a:p>
        </p:txBody>
      </p:sp>
      <p:sp>
        <p:nvSpPr>
          <p:cNvPr id="17"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a:pPr>
                <a:spcAft>
                  <a:spcPts val="600"/>
                </a:spcAft>
              </a:pPr>
              <a:t>11</a:t>
            </a:fld>
            <a:endParaRPr lang="en-US"/>
          </a:p>
        </p:txBody>
      </p:sp>
      <p:pic>
        <p:nvPicPr>
          <p:cNvPr id="4" name="Picture 5" descr="A picture containing meter, white&#10;&#10;Description generated with very high confidence">
            <a:extLst>
              <a:ext uri="{FF2B5EF4-FFF2-40B4-BE49-F238E27FC236}">
                <a16:creationId xmlns:a16="http://schemas.microsoft.com/office/drawing/2014/main" id="{11C82117-CCF7-4895-BC9E-04350DBC060E}"/>
              </a:ext>
            </a:extLst>
          </p:cNvPr>
          <p:cNvPicPr>
            <a:picLocks noChangeAspect="1"/>
          </p:cNvPicPr>
          <p:nvPr/>
        </p:nvPicPr>
        <p:blipFill>
          <a:blip r:embed="rId6"/>
          <a:stretch>
            <a:fillRect/>
          </a:stretch>
        </p:blipFill>
        <p:spPr>
          <a:xfrm>
            <a:off x="981919" y="2698244"/>
            <a:ext cx="4681959" cy="2956575"/>
          </a:xfrm>
          <a:prstGeom prst="rect">
            <a:avLst/>
          </a:prstGeom>
        </p:spPr>
      </p:pic>
    </p:spTree>
    <p:extLst>
      <p:ext uri="{BB962C8B-B14F-4D97-AF65-F5344CB8AC3E}">
        <p14:creationId xmlns:p14="http://schemas.microsoft.com/office/powerpoint/2010/main" val="22834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069848" y="4389120"/>
            <a:ext cx="7891272" cy="1069848"/>
          </a:xfrm>
        </p:spPr>
        <p:txBody>
          <a:bodyPr>
            <a:normAutofit/>
          </a:bodyPr>
          <a:lstStyle/>
          <a:p>
            <a:r>
              <a:rPr lang="en-US">
                <a:solidFill>
                  <a:srgbClr val="FFFFFF"/>
                </a:solidFill>
              </a:rPr>
              <a:t>Any Questions?</a:t>
            </a:r>
          </a:p>
        </p:txBody>
      </p:sp>
      <p:sp>
        <p:nvSpPr>
          <p:cNvPr id="4" name="TextBox 3">
            <a:extLst>
              <a:ext uri="{FF2B5EF4-FFF2-40B4-BE49-F238E27FC236}">
                <a16:creationId xmlns:a16="http://schemas.microsoft.com/office/drawing/2014/main" id="{E91716B8-17F7-43FD-8248-433FE16F404B}"/>
              </a:ext>
            </a:extLst>
          </p:cNvPr>
          <p:cNvSpPr txBox="1"/>
          <p:nvPr/>
        </p:nvSpPr>
        <p:spPr>
          <a:xfrm>
            <a:off x="1113971" y="4923971"/>
            <a:ext cx="4394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6"/>
              </a:rPr>
              <a:t>http://fooddetectives2.herokuapp.com/</a:t>
            </a:r>
            <a:endParaRPr lang="en-US"/>
          </a:p>
        </p:txBody>
      </p:sp>
    </p:spTree>
    <p:extLst>
      <p:ext uri="{BB962C8B-B14F-4D97-AF65-F5344CB8AC3E}">
        <p14:creationId xmlns:p14="http://schemas.microsoft.com/office/powerpoint/2010/main" val="2565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35" name="Rectangle 3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386284" y="484632"/>
            <a:ext cx="4741963" cy="1971964"/>
          </a:xfrm>
        </p:spPr>
        <p:txBody>
          <a:bodyPr>
            <a:normAutofit/>
          </a:bodyPr>
          <a:lstStyle/>
          <a:p>
            <a:r>
              <a:rPr lang="en-US" sz="4800">
                <a:solidFill>
                  <a:schemeClr val="tx1"/>
                </a:solidFill>
              </a:rPr>
              <a:t>Mission Statement </a:t>
            </a:r>
          </a:p>
        </p:txBody>
      </p:sp>
      <p:sp>
        <p:nvSpPr>
          <p:cNvPr id="39" name="Freeform: Shape 33">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5" descr="A screenshot of a cell phone&#10;&#10;Description generated with high confidence">
            <a:extLst>
              <a:ext uri="{FF2B5EF4-FFF2-40B4-BE49-F238E27FC236}">
                <a16:creationId xmlns:a16="http://schemas.microsoft.com/office/drawing/2014/main" id="{2EF0E8ED-7448-4EDE-80FE-045F021B679E}"/>
              </a:ext>
            </a:extLst>
          </p:cNvPr>
          <p:cNvPicPr>
            <a:picLocks noChangeAspect="1"/>
          </p:cNvPicPr>
          <p:nvPr/>
        </p:nvPicPr>
        <p:blipFill>
          <a:blip r:embed="rId4"/>
          <a:stretch>
            <a:fillRect/>
          </a:stretch>
        </p:blipFill>
        <p:spPr>
          <a:xfrm>
            <a:off x="948215" y="1287596"/>
            <a:ext cx="3324036" cy="4373733"/>
          </a:xfrm>
          <a:prstGeom prst="rect">
            <a:avLst/>
          </a:prstGeom>
        </p:spPr>
      </p:pic>
      <p:sp>
        <p:nvSpPr>
          <p:cNvPr id="5" name="Content Placeholder 4">
            <a:extLst>
              <a:ext uri="{FF2B5EF4-FFF2-40B4-BE49-F238E27FC236}">
                <a16:creationId xmlns:a16="http://schemas.microsoft.com/office/drawing/2014/main" id="{0973A438-B4D4-46B4-B93E-68428F8D7180}"/>
              </a:ext>
            </a:extLst>
          </p:cNvPr>
          <p:cNvSpPr>
            <a:spLocks noGrp="1"/>
          </p:cNvSpPr>
          <p:nvPr>
            <p:ph idx="1"/>
          </p:nvPr>
        </p:nvSpPr>
        <p:spPr>
          <a:xfrm>
            <a:off x="6386286" y="2456596"/>
            <a:ext cx="4741962" cy="3715603"/>
          </a:xfrm>
        </p:spPr>
        <p:txBody>
          <a:bodyPr>
            <a:normAutofit/>
          </a:bodyPr>
          <a:lstStyle/>
          <a:p>
            <a:pPr marL="0" indent="0">
              <a:buNone/>
            </a:pPr>
            <a:r>
              <a:rPr lang="en-US" dirty="0"/>
              <a:t>Whether it be allergies, dietary restrictions, or ethical standards, </a:t>
            </a:r>
            <a:r>
              <a:rPr lang="en-US"/>
              <a:t>it's</a:t>
            </a:r>
            <a:r>
              <a:rPr lang="en-US" dirty="0"/>
              <a:t> fair to assume that most of us have other activities we prefer over standing around in grocery stores and reading product labels. Food Detective is designed to quickly and easily provide all the information you will need to maintain your dietary lifestyle. Our time is valuable. Let’s take it back!</a:t>
            </a:r>
          </a:p>
        </p:txBody>
      </p:sp>
      <p:grpSp>
        <p:nvGrpSpPr>
          <p:cNvPr id="40" name="Group 35">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6">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a:pPr>
                <a:spcAft>
                  <a:spcPts val="600"/>
                </a:spcAft>
              </a:pPr>
              <a:t>2</a:t>
            </a:fld>
            <a:endParaRPr lang="en-US"/>
          </a:p>
        </p:txBody>
      </p:sp>
    </p:spTree>
    <p:extLst>
      <p:ext uri="{BB962C8B-B14F-4D97-AF65-F5344CB8AC3E}">
        <p14:creationId xmlns:p14="http://schemas.microsoft.com/office/powerpoint/2010/main" val="10765154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85" name="Rectangle 8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6386284" y="484632"/>
            <a:ext cx="4741963" cy="1971964"/>
          </a:xfrm>
        </p:spPr>
        <p:txBody>
          <a:bodyPr>
            <a:normAutofit/>
          </a:bodyPr>
          <a:lstStyle/>
          <a:p>
            <a:r>
              <a:rPr lang="en-US" sz="4800">
                <a:solidFill>
                  <a:schemeClr val="tx1"/>
                </a:solidFill>
              </a:rPr>
              <a:t>Project Overview</a:t>
            </a:r>
          </a:p>
        </p:txBody>
      </p:sp>
      <p:sp>
        <p:nvSpPr>
          <p:cNvPr id="86" name="Freeform: Shape 89">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7" descr="A screenshot of a cell phone&#10;&#10;Description generated with high confidence">
            <a:extLst>
              <a:ext uri="{FF2B5EF4-FFF2-40B4-BE49-F238E27FC236}">
                <a16:creationId xmlns:a16="http://schemas.microsoft.com/office/drawing/2014/main" id="{A6E37093-C7BD-42B8-8FD4-4CB670642178}"/>
              </a:ext>
            </a:extLst>
          </p:cNvPr>
          <p:cNvPicPr>
            <a:picLocks noChangeAspect="1"/>
          </p:cNvPicPr>
          <p:nvPr/>
        </p:nvPicPr>
        <p:blipFill>
          <a:blip r:embed="rId4"/>
          <a:stretch>
            <a:fillRect/>
          </a:stretch>
        </p:blipFill>
        <p:spPr>
          <a:xfrm>
            <a:off x="206080" y="2708026"/>
            <a:ext cx="4981928" cy="1195276"/>
          </a:xfrm>
          <a:prstGeom prst="rect">
            <a:avLst/>
          </a:prstGeom>
        </p:spPr>
      </p:pic>
      <p:sp>
        <p:nvSpPr>
          <p:cNvPr id="5" name="Content Placeholder 4">
            <a:extLst>
              <a:ext uri="{FF2B5EF4-FFF2-40B4-BE49-F238E27FC236}">
                <a16:creationId xmlns:a16="http://schemas.microsoft.com/office/drawing/2014/main" id="{0973A438-B4D4-46B4-B93E-68428F8D7180}"/>
              </a:ext>
            </a:extLst>
          </p:cNvPr>
          <p:cNvSpPr>
            <a:spLocks noGrp="1"/>
          </p:cNvSpPr>
          <p:nvPr>
            <p:ph idx="1"/>
          </p:nvPr>
        </p:nvSpPr>
        <p:spPr>
          <a:xfrm>
            <a:off x="6386286" y="2456596"/>
            <a:ext cx="4741962" cy="3715603"/>
          </a:xfrm>
        </p:spPr>
        <p:txBody>
          <a:bodyPr>
            <a:normAutofit/>
          </a:bodyPr>
          <a:lstStyle/>
          <a:p>
            <a:pPr marL="0" indent="0">
              <a:buNone/>
            </a:pPr>
            <a:r>
              <a:rPr lang="en-US" dirty="0"/>
              <a:t>The Food Detectives website allows users to determine the following:</a:t>
            </a:r>
          </a:p>
          <a:p>
            <a:r>
              <a:rPr lang="en-US" dirty="0"/>
              <a:t> Diet types food falls under</a:t>
            </a:r>
          </a:p>
          <a:p>
            <a:r>
              <a:rPr lang="en-US" dirty="0"/>
              <a:t> Avoid possible allergy conflicts</a:t>
            </a:r>
          </a:p>
          <a:p>
            <a:r>
              <a:rPr lang="en-US" dirty="0"/>
              <a:t> View all nutritional values for a </a:t>
            </a:r>
            <a:r>
              <a:rPr lang="en-US"/>
              <a:t>given food ( Logged in)</a:t>
            </a:r>
          </a:p>
          <a:p>
            <a:r>
              <a:rPr lang="en-US" dirty="0"/>
              <a:t> Save favorites so users can quickly </a:t>
            </a:r>
            <a:r>
              <a:rPr lang="en-US"/>
              <a:t>review their favorite foods (Logged in)</a:t>
            </a:r>
          </a:p>
        </p:txBody>
      </p:sp>
      <p:grpSp>
        <p:nvGrpSpPr>
          <p:cNvPr id="87" name="Group 91">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92">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9" name="Oval 93">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a:pPr>
                <a:spcAft>
                  <a:spcPts val="600"/>
                </a:spcAft>
              </a:pPr>
              <a:t>3</a:t>
            </a:fld>
            <a:endParaRPr lang="en-US"/>
          </a:p>
        </p:txBody>
      </p:sp>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1999" cy="6857990"/>
          </a:xfrm>
          <a:prstGeom prst="rect">
            <a:avLst/>
          </a:prstGeom>
        </p:spPr>
      </p:pic>
      <p:sp>
        <p:nvSpPr>
          <p:cNvPr id="32" name="Rectangle 3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285456" y="4162031"/>
            <a:ext cx="4543683" cy="1767141"/>
          </a:xfrm>
        </p:spPr>
        <p:txBody>
          <a:bodyPr>
            <a:normAutofit/>
          </a:bodyPr>
          <a:lstStyle/>
          <a:p>
            <a:pPr algn="r"/>
            <a:r>
              <a:rPr lang="en-US" sz="4600"/>
              <a:t>Brian – Primary Back-end developer</a:t>
            </a:r>
          </a:p>
        </p:txBody>
      </p:sp>
      <p:sp>
        <p:nvSpPr>
          <p:cNvPr id="5" name="Content Placeholder 4">
            <a:extLst>
              <a:ext uri="{FF2B5EF4-FFF2-40B4-BE49-F238E27FC236}">
                <a16:creationId xmlns:a16="http://schemas.microsoft.com/office/drawing/2014/main" id="{0973A438-B4D4-46B4-B93E-68428F8D7180}"/>
              </a:ext>
            </a:extLst>
          </p:cNvPr>
          <p:cNvSpPr>
            <a:spLocks noGrp="1"/>
          </p:cNvSpPr>
          <p:nvPr>
            <p:ph idx="1"/>
          </p:nvPr>
        </p:nvSpPr>
        <p:spPr>
          <a:xfrm>
            <a:off x="6217920" y="4170410"/>
            <a:ext cx="4699221" cy="1767141"/>
          </a:xfrm>
        </p:spPr>
        <p:txBody>
          <a:bodyPr anchor="ctr">
            <a:normAutofit/>
          </a:bodyPr>
          <a:lstStyle/>
          <a:p>
            <a:pPr marL="0" indent="0">
              <a:buNone/>
            </a:pPr>
            <a:r>
              <a:rPr lang="en-US" sz="1800" dirty="0"/>
              <a:t>What I have learned:</a:t>
            </a:r>
          </a:p>
          <a:p>
            <a:r>
              <a:rPr lang="en-US" sz="1800"/>
              <a:t>3rd party API's</a:t>
            </a:r>
          </a:p>
          <a:p>
            <a:r>
              <a:rPr lang="en-US" sz="1800"/>
              <a:t>Dynamic pages</a:t>
            </a:r>
            <a:endParaRPr lang="en-US" sz="1800" dirty="0"/>
          </a:p>
          <a:p>
            <a:endParaRPr lang="en-US" sz="1800" dirty="0"/>
          </a:p>
        </p:txBody>
      </p:sp>
      <p:sp>
        <p:nvSpPr>
          <p:cNvPr id="36" name="Rectangle 3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a:pPr>
                <a:spcAft>
                  <a:spcPts val="600"/>
                </a:spcAft>
              </a:pPr>
              <a:t>4</a:t>
            </a:fld>
            <a:endParaRPr lang="en-US"/>
          </a:p>
        </p:txBody>
      </p:sp>
    </p:spTree>
    <p:extLst>
      <p:ext uri="{BB962C8B-B14F-4D97-AF65-F5344CB8AC3E}">
        <p14:creationId xmlns:p14="http://schemas.microsoft.com/office/powerpoint/2010/main" val="129018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1999" cy="6857990"/>
          </a:xfrm>
          <a:prstGeom prst="rect">
            <a:avLst/>
          </a:prstGeom>
        </p:spPr>
      </p:pic>
      <p:sp>
        <p:nvSpPr>
          <p:cNvPr id="31" name="Rectangle 3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285456" y="4162031"/>
            <a:ext cx="4543683" cy="1767141"/>
          </a:xfrm>
        </p:spPr>
        <p:txBody>
          <a:bodyPr>
            <a:normAutofit/>
          </a:bodyPr>
          <a:lstStyle/>
          <a:p>
            <a:pPr algn="r"/>
            <a:r>
              <a:rPr lang="en-US" sz="4200" err="1"/>
              <a:t>Dercio</a:t>
            </a:r>
            <a:r>
              <a:rPr lang="en-US" sz="4200"/>
              <a:t> – Primary Front-End developer</a:t>
            </a:r>
          </a:p>
        </p:txBody>
      </p:sp>
      <p:sp>
        <p:nvSpPr>
          <p:cNvPr id="5" name="Content Placeholder 4">
            <a:extLst>
              <a:ext uri="{FF2B5EF4-FFF2-40B4-BE49-F238E27FC236}">
                <a16:creationId xmlns:a16="http://schemas.microsoft.com/office/drawing/2014/main" id="{0973A438-B4D4-46B4-B93E-68428F8D7180}"/>
              </a:ext>
            </a:extLst>
          </p:cNvPr>
          <p:cNvSpPr>
            <a:spLocks noGrp="1"/>
          </p:cNvSpPr>
          <p:nvPr>
            <p:ph idx="1"/>
          </p:nvPr>
        </p:nvSpPr>
        <p:spPr>
          <a:xfrm>
            <a:off x="6092528" y="3909981"/>
            <a:ext cx="5017524" cy="2017925"/>
          </a:xfrm>
        </p:spPr>
        <p:txBody>
          <a:bodyPr anchor="ctr">
            <a:normAutofit fontScale="92500" lnSpcReduction="20000"/>
          </a:bodyPr>
          <a:lstStyle/>
          <a:p>
            <a:pPr marL="0" indent="0">
              <a:buNone/>
            </a:pPr>
            <a:endParaRPr lang="en-US" sz="1800" dirty="0"/>
          </a:p>
          <a:p>
            <a:pPr marL="0" indent="0">
              <a:buNone/>
            </a:pPr>
            <a:endParaRPr lang="en-US" sz="1800" dirty="0"/>
          </a:p>
          <a:p>
            <a:pPr marL="0" indent="0">
              <a:buNone/>
            </a:pPr>
            <a:r>
              <a:rPr lang="en-US" sz="1800"/>
              <a:t>What I have learned:</a:t>
            </a:r>
            <a:endParaRPr lang="en-US"/>
          </a:p>
          <a:p>
            <a:r>
              <a:rPr lang="en-US" sz="1800" dirty="0"/>
              <a:t> Learn more about JavaScript </a:t>
            </a:r>
          </a:p>
          <a:p>
            <a:r>
              <a:rPr lang="en-US" sz="1800" dirty="0"/>
              <a:t>Being more </a:t>
            </a:r>
            <a:r>
              <a:rPr lang="en-US" sz="1800" dirty="0">
                <a:ea typeface="+mn-lt"/>
                <a:cs typeface="+mn-lt"/>
              </a:rPr>
              <a:t>proficient </a:t>
            </a:r>
            <a:r>
              <a:rPr lang="en-US" sz="1800" dirty="0"/>
              <a:t>using GitHub</a:t>
            </a:r>
          </a:p>
          <a:p>
            <a:r>
              <a:rPr lang="en-US" dirty="0"/>
              <a:t>Communication skills</a:t>
            </a:r>
          </a:p>
          <a:p>
            <a:pPr marL="0" indent="0">
              <a:buNone/>
            </a:pPr>
            <a:endParaRPr lang="en-US" dirty="0"/>
          </a:p>
          <a:p>
            <a:endParaRPr lang="en-US"/>
          </a:p>
        </p:txBody>
      </p:sp>
      <p:sp>
        <p:nvSpPr>
          <p:cNvPr id="35" name="Rectangle 3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a:pPr>
                <a:spcAft>
                  <a:spcPts val="600"/>
                </a:spcAft>
              </a:pPr>
              <a:t>5</a:t>
            </a:fld>
            <a:endParaRPr lang="en-US"/>
          </a:p>
        </p:txBody>
      </p:sp>
    </p:spTree>
    <p:extLst>
      <p:ext uri="{BB962C8B-B14F-4D97-AF65-F5344CB8AC3E}">
        <p14:creationId xmlns:p14="http://schemas.microsoft.com/office/powerpoint/2010/main" val="10834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4970109" y="484632"/>
            <a:ext cx="6730277" cy="1609344"/>
          </a:xfrm>
          <a:ln>
            <a:noFill/>
          </a:ln>
        </p:spPr>
        <p:txBody>
          <a:bodyPr>
            <a:normAutofit/>
          </a:bodyPr>
          <a:lstStyle/>
          <a:p>
            <a:r>
              <a:rPr lang="en-US" sz="4400"/>
              <a:t>Michael – Primary Database developer</a:t>
            </a:r>
          </a:p>
        </p:txBody>
      </p:sp>
      <p:pic>
        <p:nvPicPr>
          <p:cNvPr id="4" name="Picture 5" descr="A screenshot of a cell phone&#10;&#10;Description generated with very high confidence">
            <a:extLst>
              <a:ext uri="{FF2B5EF4-FFF2-40B4-BE49-F238E27FC236}">
                <a16:creationId xmlns:a16="http://schemas.microsoft.com/office/drawing/2014/main" id="{5E4299A4-4928-47E8-96E1-2ECCA7BCDD2F}"/>
              </a:ext>
            </a:extLst>
          </p:cNvPr>
          <p:cNvPicPr>
            <a:picLocks noChangeAspect="1"/>
          </p:cNvPicPr>
          <p:nvPr/>
        </p:nvPicPr>
        <p:blipFill>
          <a:blip r:embed="rId5"/>
          <a:stretch>
            <a:fillRect/>
          </a:stretch>
        </p:blipFill>
        <p:spPr>
          <a:xfrm>
            <a:off x="685902" y="640080"/>
            <a:ext cx="3618294" cy="5588101"/>
          </a:xfrm>
          <a:prstGeom prst="rect">
            <a:avLst/>
          </a:prstGeom>
        </p:spPr>
      </p:pic>
      <p:sp>
        <p:nvSpPr>
          <p:cNvPr id="5" name="Content Placeholder 4">
            <a:extLst>
              <a:ext uri="{FF2B5EF4-FFF2-40B4-BE49-F238E27FC236}">
                <a16:creationId xmlns:a16="http://schemas.microsoft.com/office/drawing/2014/main" id="{0973A438-B4D4-46B4-B93E-68428F8D7180}"/>
              </a:ext>
            </a:extLst>
          </p:cNvPr>
          <p:cNvSpPr>
            <a:spLocks noGrp="1"/>
          </p:cNvSpPr>
          <p:nvPr>
            <p:ph idx="1"/>
          </p:nvPr>
        </p:nvSpPr>
        <p:spPr>
          <a:xfrm>
            <a:off x="4970109" y="2121408"/>
            <a:ext cx="6730276" cy="4050792"/>
          </a:xfrm>
        </p:spPr>
        <p:txBody>
          <a:bodyPr>
            <a:normAutofit/>
          </a:bodyPr>
          <a:lstStyle/>
          <a:p>
            <a:pPr marL="0" indent="0">
              <a:buNone/>
            </a:pPr>
            <a:r>
              <a:rPr lang="en-US"/>
              <a:t>What I have learned:</a:t>
            </a:r>
          </a:p>
          <a:p>
            <a:r>
              <a:rPr lang="en-US"/>
              <a:t> Improved T-SQL skills</a:t>
            </a:r>
          </a:p>
          <a:p>
            <a:r>
              <a:rPr lang="en-US"/>
              <a:t>Deploying Web apps</a:t>
            </a:r>
          </a:p>
          <a:p>
            <a:r>
              <a:rPr lang="en-US"/>
              <a:t>Patience about the process</a:t>
            </a:r>
          </a:p>
        </p:txBody>
      </p:sp>
      <p:grpSp>
        <p:nvGrpSpPr>
          <p:cNvPr id="40" name="Group 39">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 name="Oval 40">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a:pPr>
                <a:spcAft>
                  <a:spcPts val="600"/>
                </a:spcAft>
              </a:pPr>
              <a:t>6</a:t>
            </a:fld>
            <a:endParaRPr lang="en-US"/>
          </a:p>
        </p:txBody>
      </p:sp>
    </p:spTree>
    <p:extLst>
      <p:ext uri="{BB962C8B-B14F-4D97-AF65-F5344CB8AC3E}">
        <p14:creationId xmlns:p14="http://schemas.microsoft.com/office/powerpoint/2010/main" val="428871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5" name="Oval 5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6" name="Oval 5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8" name="Rectangle 57">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Rectangle 59">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5"/>
                  <a:srcRect/>
                  <a:tile tx="6350" ty="-127000" sx="65000" sy="64000" flip="none" algn="tl"/>
                </a:blipFill>
              </a:rPr>
              <a:t>Project Timeline</a:t>
            </a:r>
          </a:p>
        </p:txBody>
      </p:sp>
      <p:sp>
        <p:nvSpPr>
          <p:cNvPr id="64" name="Rectangle 63">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7" name="Oval 6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8" name="Oval 6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4" descr="A screenshot of a cell phone&#10;&#10;Description generated with very high confidence">
            <a:extLst>
              <a:ext uri="{FF2B5EF4-FFF2-40B4-BE49-F238E27FC236}">
                <a16:creationId xmlns:a16="http://schemas.microsoft.com/office/drawing/2014/main" id="{FDBC1C17-8C35-442E-8562-4E4EC400A55F}"/>
              </a:ext>
            </a:extLst>
          </p:cNvPr>
          <p:cNvPicPr>
            <a:picLocks noChangeAspect="1"/>
          </p:cNvPicPr>
          <p:nvPr/>
        </p:nvPicPr>
        <p:blipFill>
          <a:blip r:embed="rId7"/>
          <a:stretch>
            <a:fillRect/>
          </a:stretch>
        </p:blipFill>
        <p:spPr>
          <a:xfrm>
            <a:off x="920834" y="1529505"/>
            <a:ext cx="6631744" cy="3730355"/>
          </a:xfrm>
          <a:prstGeom prst="rect">
            <a:avLst/>
          </a:prstGeom>
        </p:spPr>
      </p:pic>
      <p:sp>
        <p:nvSpPr>
          <p:cNvPr id="3" name="Slide Number Placeholder 2">
            <a:extLst>
              <a:ext uri="{FF2B5EF4-FFF2-40B4-BE49-F238E27FC236}">
                <a16:creationId xmlns:a16="http://schemas.microsoft.com/office/drawing/2014/main" id="{9B12268D-E54B-4D47-B9B1-5A86B64C66E2}"/>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4FAB73BC-B049-4115-A692-8D63A059BFB8}" type="slidenum">
              <a:rPr lang="en-US" sz="2800" smtClean="0"/>
              <a:pPr defTabSz="914400">
                <a:spcAft>
                  <a:spcPts val="600"/>
                </a:spcAft>
              </a:pPr>
              <a:t>7</a:t>
            </a:fld>
            <a:endParaRPr lang="en-US" sz="2800"/>
          </a:p>
        </p:txBody>
      </p:sp>
    </p:spTree>
    <p:extLst>
      <p:ext uri="{BB962C8B-B14F-4D97-AF65-F5344CB8AC3E}">
        <p14:creationId xmlns:p14="http://schemas.microsoft.com/office/powerpoint/2010/main" val="146373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5" name="Oval 5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6" name="Oval 5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8" name="Rectangle 57">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Rectangle 59">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200" dirty="0">
                <a:blipFill dpi="0" rotWithShape="1">
                  <a:blip r:embed="rId5"/>
                  <a:srcRect/>
                  <a:tile tx="6350" ty="-127000" sx="65000" sy="64000" flip="none" algn="tl"/>
                </a:blipFill>
              </a:rPr>
              <a:t>Database organization</a:t>
            </a:r>
          </a:p>
        </p:txBody>
      </p:sp>
      <p:sp>
        <p:nvSpPr>
          <p:cNvPr id="64" name="Rectangle 63">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7" name="Oval 6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8" name="Oval 6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9B12268D-E54B-4D47-B9B1-5A86B64C66E2}"/>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4FAB73BC-B049-4115-A692-8D63A059BFB8}" type="slidenum">
              <a:rPr lang="en-US" sz="2800" smtClean="0"/>
              <a:pPr defTabSz="914400">
                <a:spcAft>
                  <a:spcPts val="600"/>
                </a:spcAft>
              </a:pPr>
              <a:t>8</a:t>
            </a:fld>
            <a:endParaRPr lang="en-US" sz="2800"/>
          </a:p>
        </p:txBody>
      </p:sp>
      <p:pic>
        <p:nvPicPr>
          <p:cNvPr id="7" name="Picture 7" descr="A screenshot of a video game&#10;&#10;Description generated with high confidence">
            <a:extLst>
              <a:ext uri="{FF2B5EF4-FFF2-40B4-BE49-F238E27FC236}">
                <a16:creationId xmlns:a16="http://schemas.microsoft.com/office/drawing/2014/main" id="{18F84CEE-3978-47D9-A931-F02844060D7B}"/>
              </a:ext>
            </a:extLst>
          </p:cNvPr>
          <p:cNvPicPr>
            <a:picLocks noChangeAspect="1"/>
          </p:cNvPicPr>
          <p:nvPr/>
        </p:nvPicPr>
        <p:blipFill>
          <a:blip r:embed="rId7"/>
          <a:stretch>
            <a:fillRect/>
          </a:stretch>
        </p:blipFill>
        <p:spPr>
          <a:xfrm>
            <a:off x="1030147" y="1273541"/>
            <a:ext cx="6234895" cy="4262690"/>
          </a:xfrm>
          <a:prstGeom prst="rect">
            <a:avLst/>
          </a:prstGeom>
        </p:spPr>
      </p:pic>
    </p:spTree>
    <p:extLst>
      <p:ext uri="{BB962C8B-B14F-4D97-AF65-F5344CB8AC3E}">
        <p14:creationId xmlns:p14="http://schemas.microsoft.com/office/powerpoint/2010/main" val="3232818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9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479777" y="639763"/>
            <a:ext cx="3046073" cy="5177377"/>
          </a:xfrm>
          <a:ln>
            <a:noFill/>
          </a:ln>
        </p:spPr>
        <p:txBody>
          <a:bodyPr>
            <a:normAutofit/>
          </a:bodyPr>
          <a:lstStyle/>
          <a:p>
            <a:r>
              <a:rPr lang="en-US" sz="4000"/>
              <a:t>Obstacles overcome</a:t>
            </a:r>
          </a:p>
        </p:txBody>
      </p:sp>
      <p:grpSp>
        <p:nvGrpSpPr>
          <p:cNvPr id="101" name="Group 10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2" name="Oval 10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3" name="Oval 10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9</a:t>
            </a:fld>
            <a:endParaRPr lang="en-US"/>
          </a:p>
        </p:txBody>
      </p:sp>
      <p:graphicFrame>
        <p:nvGraphicFramePr>
          <p:cNvPr id="76" name="Content Placeholder 2" descr="Icon Smart Art graphic">
            <a:extLst>
              <a:ext uri="{FF2B5EF4-FFF2-40B4-BE49-F238E27FC236}">
                <a16:creationId xmlns:a16="http://schemas.microsoft.com/office/drawing/2014/main" id="{F6689467-90E9-3D40-8EC6-DF4B0D9B384A}"/>
              </a:ext>
            </a:extLst>
          </p:cNvPr>
          <p:cNvGraphicFramePr>
            <a:graphicFrameLocks noGrp="1" noChangeAspect="1"/>
          </p:cNvGraphicFramePr>
          <p:nvPr>
            <p:ph idx="1"/>
            <p:extLst>
              <p:ext uri="{D42A27DB-BD31-4B8C-83A1-F6EECF244321}">
                <p14:modId xmlns:p14="http://schemas.microsoft.com/office/powerpoint/2010/main" val="15158394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33814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e11099-abeb-4ca2-8106-c371963fb85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2565017A17A645A483EC030C5C56BC" ma:contentTypeVersion="9" ma:contentTypeDescription="Create a new document." ma:contentTypeScope="" ma:versionID="5d0c3dabe85a1928702e22f9f619b873">
  <xsd:schema xmlns:xsd="http://www.w3.org/2001/XMLSchema" xmlns:xs="http://www.w3.org/2001/XMLSchema" xmlns:p="http://schemas.microsoft.com/office/2006/metadata/properties" xmlns:ns3="6de11099-abeb-4ca2-8106-c371963fb850" xmlns:ns4="ef66dd79-cf3b-4996-8a97-6e98fdd53d66" targetNamespace="http://schemas.microsoft.com/office/2006/metadata/properties" ma:root="true" ma:fieldsID="9ae3d1f48e0a840a0e0cd2f5e4413d90" ns3:_="" ns4:_="">
    <xsd:import namespace="6de11099-abeb-4ca2-8106-c371963fb850"/>
    <xsd:import namespace="ef66dd79-cf3b-4996-8a97-6e98fdd53d66"/>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11099-abeb-4ca2-8106-c371963fb8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66dd79-cf3b-4996-8a97-6e98fdd53d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45F22A-22AD-4AB5-B4E5-D6E61E43E45F}">
  <ds:schemaRefs>
    <ds:schemaRef ds:uri="http://schemas.microsoft.com/office/2006/metadata/properties"/>
    <ds:schemaRef ds:uri="http://schemas.microsoft.com/office/infopath/2007/PartnerControls"/>
    <ds:schemaRef ds:uri="6de11099-abeb-4ca2-8106-c371963fb850"/>
  </ds:schemaRefs>
</ds:datastoreItem>
</file>

<file path=customXml/itemProps2.xml><?xml version="1.0" encoding="utf-8"?>
<ds:datastoreItem xmlns:ds="http://schemas.openxmlformats.org/officeDocument/2006/customXml" ds:itemID="{4EE1C908-B3CC-430B-8659-0948FA2BA0C9}">
  <ds:schemaRefs>
    <ds:schemaRef ds:uri="http://schemas.microsoft.com/sharepoint/v3/contenttype/forms"/>
  </ds:schemaRefs>
</ds:datastoreItem>
</file>

<file path=customXml/itemProps3.xml><?xml version="1.0" encoding="utf-8"?>
<ds:datastoreItem xmlns:ds="http://schemas.openxmlformats.org/officeDocument/2006/customXml" ds:itemID="{7EB6CB7A-2854-4AAB-AC30-617EDC15AA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11099-abeb-4ca2-8106-c371963fb850"/>
    <ds:schemaRef ds:uri="ef66dd79-cf3b-4996-8a97-6e98fdd53d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Wood Type</vt:lpstr>
      <vt:lpstr>The food detectives </vt:lpstr>
      <vt:lpstr>Mission Statement </vt:lpstr>
      <vt:lpstr>Project Overview</vt:lpstr>
      <vt:lpstr>Brian – Primary Back-end developer</vt:lpstr>
      <vt:lpstr>Dercio – Primary Front-End developer</vt:lpstr>
      <vt:lpstr>Michael – Primary Database developer</vt:lpstr>
      <vt:lpstr>Project Timeline</vt:lpstr>
      <vt:lpstr>Database organization</vt:lpstr>
      <vt:lpstr>Obstacles overcome</vt:lpstr>
      <vt:lpstr>Technical Design</vt:lpstr>
      <vt:lpstr>Project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food detectives </dc:title>
  <dc:creator/>
  <cp:revision>126</cp:revision>
  <dcterms:created xsi:type="dcterms:W3CDTF">2020-03-02T01:25:33Z</dcterms:created>
  <dcterms:modified xsi:type="dcterms:W3CDTF">2020-03-09T22:15:33Z</dcterms:modified>
</cp:coreProperties>
</file>