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95" r:id="rId2"/>
    <p:sldId id="497" r:id="rId3"/>
    <p:sldId id="967" r:id="rId4"/>
    <p:sldId id="499" r:id="rId5"/>
    <p:sldId id="968" r:id="rId6"/>
    <p:sldId id="620" r:id="rId7"/>
    <p:sldId id="1105" r:id="rId8"/>
    <p:sldId id="1104" r:id="rId9"/>
    <p:sldId id="1106" r:id="rId10"/>
    <p:sldId id="1107" r:id="rId11"/>
    <p:sldId id="1081" r:id="rId12"/>
    <p:sldId id="1059" r:id="rId13"/>
    <p:sldId id="1084" r:id="rId14"/>
    <p:sldId id="1060" r:id="rId15"/>
    <p:sldId id="110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006A50-C712-4737-A815-61272DB1FBBA}">
          <p14:sldIdLst>
            <p14:sldId id="495"/>
            <p14:sldId id="497"/>
            <p14:sldId id="967"/>
            <p14:sldId id="499"/>
            <p14:sldId id="968"/>
            <p14:sldId id="620"/>
            <p14:sldId id="1105"/>
            <p14:sldId id="1104"/>
            <p14:sldId id="1106"/>
            <p14:sldId id="1107"/>
            <p14:sldId id="1081"/>
            <p14:sldId id="1059"/>
            <p14:sldId id="1084"/>
            <p14:sldId id="1060"/>
            <p14:sldId id="11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75" autoAdjust="0"/>
  </p:normalViewPr>
  <p:slideViewPr>
    <p:cSldViewPr showGuides="1">
      <p:cViewPr varScale="1">
        <p:scale>
          <a:sx n="80" d="100"/>
          <a:sy n="80" d="100"/>
        </p:scale>
        <p:origin x="-146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925D-E381-496F-AD99-16E4D4B27C6E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1F17-ADD2-474D-8E19-F9FE7D91D5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5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F431-5DB2-4E8D-8875-2577B2616FB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453E-1994-44C4-A091-839AB7BE5C0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6050" y="214290"/>
            <a:ext cx="5900766" cy="2500330"/>
          </a:xfrm>
        </p:spPr>
        <p:txBody>
          <a:bodyPr>
            <a:normAutofit/>
          </a:bodyPr>
          <a:lstStyle/>
          <a:p>
            <a:pPr algn="r"/>
            <a:r>
              <a:rPr lang="ru-RU" sz="4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«Численные методы»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3286124"/>
            <a:ext cx="77867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лекции: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«Численные методы </a:t>
            </a:r>
          </a:p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уравнений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Примерами </a:t>
            </a:r>
            <a:r>
              <a:rPr lang="ru-RU" sz="4400" dirty="0"/>
              <a:t>приближенных методов являются метод простой </a:t>
            </a:r>
            <a:r>
              <a:rPr lang="ru-RU" sz="4400" dirty="0" smtClean="0"/>
              <a:t>итерации и </a:t>
            </a:r>
            <a:r>
              <a:rPr lang="ru-RU" sz="4400" dirty="0"/>
              <a:t>его модификация — метод </a:t>
            </a:r>
            <a:r>
              <a:rPr lang="ru-RU" sz="4400" dirty="0" smtClean="0"/>
              <a:t>Зейделя.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045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772816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Метод </a:t>
            </a:r>
            <a:r>
              <a:rPr lang="ru-RU" sz="4400" b="1" dirty="0" err="1" smtClean="0"/>
              <a:t>Крамера</a:t>
            </a:r>
            <a:endParaRPr lang="ru-RU" sz="4400" b="1" dirty="0" smtClean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517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88640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Правило </a:t>
            </a:r>
            <a:r>
              <a:rPr lang="ru-RU" sz="4000" dirty="0" err="1" smtClean="0"/>
              <a:t>Крамера</a:t>
            </a:r>
            <a:r>
              <a:rPr lang="ru-RU" sz="4000" dirty="0" smtClean="0"/>
              <a:t>:</a:t>
            </a:r>
            <a:endParaRPr lang="ru-RU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</a:t>
            </a:r>
            <a:r>
              <a:rPr lang="ru-RU" sz="4000" dirty="0"/>
              <a:t>неизвестных n в системе равно числу уравнений m (тогда матрица системы А — квадратная, и ей можно сопоставить определитель </a:t>
            </a:r>
            <a:endParaRPr lang="ru-RU" sz="4000" dirty="0" smtClean="0"/>
          </a:p>
          <a:p>
            <a:r>
              <a:rPr lang="ru-RU" sz="4000" dirty="0"/>
              <a:t> </a:t>
            </a:r>
            <a:r>
              <a:rPr lang="ru-RU" sz="4000" dirty="0" smtClean="0"/>
              <a:t>     </a:t>
            </a:r>
            <a:r>
              <a:rPr lang="ru-RU" sz="4000" dirty="0" err="1" smtClean="0"/>
              <a:t>det</a:t>
            </a:r>
            <a:r>
              <a:rPr lang="ru-RU" sz="4000" dirty="0" smtClean="0"/>
              <a:t> A);</a:t>
            </a:r>
            <a:endParaRPr lang="ru-RU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матрица </a:t>
            </a:r>
            <a:r>
              <a:rPr lang="ru-RU" sz="4000" dirty="0"/>
              <a:t>А — невырожденная, т. е. </a:t>
            </a:r>
            <a:endParaRPr lang="ru-RU" sz="4000" dirty="0" smtClean="0"/>
          </a:p>
          <a:p>
            <a:r>
              <a:rPr lang="ru-RU" sz="4000" dirty="0"/>
              <a:t> </a:t>
            </a:r>
            <a:r>
              <a:rPr lang="ru-RU" sz="4000" dirty="0" smtClean="0"/>
              <a:t>    </a:t>
            </a:r>
            <a:r>
              <a:rPr lang="ru-RU" sz="4000" dirty="0" err="1" smtClean="0"/>
              <a:t>det</a:t>
            </a:r>
            <a:r>
              <a:rPr lang="ru-RU" sz="4000" dirty="0" smtClean="0"/>
              <a:t> </a:t>
            </a:r>
            <a:r>
              <a:rPr lang="ru-RU" sz="4000" dirty="0"/>
              <a:t>A ≠ 0.</a:t>
            </a:r>
          </a:p>
        </p:txBody>
      </p:sp>
    </p:spTree>
    <p:extLst>
      <p:ext uri="{BB962C8B-B14F-4D97-AF65-F5344CB8AC3E}">
        <p14:creationId xmlns:p14="http://schemas.microsoft.com/office/powerpoint/2010/main" val="32727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62068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При выполнении этих </a:t>
            </a:r>
            <a:r>
              <a:rPr lang="ru-RU" sz="3600" dirty="0" smtClean="0"/>
              <a:t>условий </a:t>
            </a:r>
            <a:r>
              <a:rPr lang="ru-RU" sz="3600" dirty="0"/>
              <a:t>решение </a:t>
            </a:r>
            <a:r>
              <a:rPr lang="ru-RU" sz="3600" dirty="0" smtClean="0"/>
              <a:t>системы можно </a:t>
            </a:r>
            <a:r>
              <a:rPr lang="ru-RU" sz="3600" dirty="0"/>
              <a:t>найти по формулам </a:t>
            </a:r>
            <a:r>
              <a:rPr lang="ru-RU" sz="3600" dirty="0" err="1" smtClean="0"/>
              <a:t>Крамера</a:t>
            </a:r>
            <a:r>
              <a:rPr lang="ru-RU" sz="3600" dirty="0" smtClean="0"/>
              <a:t>:</a:t>
            </a:r>
          </a:p>
          <a:p>
            <a:endParaRPr lang="ru-RU" sz="3600" dirty="0"/>
          </a:p>
          <a:p>
            <a:endParaRPr lang="ru-RU" sz="3600" dirty="0" smtClean="0"/>
          </a:p>
          <a:p>
            <a:endParaRPr lang="ru-RU" sz="3600" dirty="0"/>
          </a:p>
          <a:p>
            <a:endParaRPr lang="ru-RU" sz="3600" dirty="0" smtClean="0"/>
          </a:p>
          <a:p>
            <a:r>
              <a:rPr lang="ru-RU" sz="3600" dirty="0" smtClean="0"/>
              <a:t>где </a:t>
            </a:r>
            <a:r>
              <a:rPr lang="en-US" sz="3600" i="1" dirty="0" smtClean="0"/>
              <a:t>A</a:t>
            </a:r>
            <a:r>
              <a:rPr lang="ru-RU" sz="3600" i="1" baseline="-25000" dirty="0" smtClean="0"/>
              <a:t>i</a:t>
            </a:r>
            <a:r>
              <a:rPr lang="ru-RU" sz="3600" dirty="0" smtClean="0"/>
              <a:t> </a:t>
            </a:r>
            <a:r>
              <a:rPr lang="ru-RU" sz="3600" dirty="0"/>
              <a:t>— матрица, получаемая из исходной матрицы </a:t>
            </a:r>
            <a:r>
              <a:rPr lang="ru-RU" sz="3600" i="1" dirty="0"/>
              <a:t>А</a:t>
            </a:r>
            <a:r>
              <a:rPr lang="ru-RU" sz="3600" dirty="0"/>
              <a:t> заменой ее </a:t>
            </a:r>
            <a:r>
              <a:rPr lang="ru-RU" sz="3600" i="1" dirty="0" smtClean="0"/>
              <a:t>i</a:t>
            </a:r>
            <a:r>
              <a:rPr lang="ru-RU" sz="3600" dirty="0" smtClean="0"/>
              <a:t>-</a:t>
            </a:r>
            <a:r>
              <a:rPr lang="ru-RU" sz="3600" dirty="0" err="1" smtClean="0"/>
              <a:t>го</a:t>
            </a:r>
            <a:r>
              <a:rPr lang="ru-RU" sz="3600" dirty="0" smtClean="0"/>
              <a:t> </a:t>
            </a:r>
            <a:r>
              <a:rPr lang="ru-RU" sz="3600" dirty="0"/>
              <a:t>столбца столбцом правых частей </a:t>
            </a:r>
            <a:r>
              <a:rPr lang="ru-RU" sz="3600" i="1" dirty="0" err="1" smtClean="0"/>
              <a:t>b</a:t>
            </a:r>
            <a:r>
              <a:rPr lang="ru-RU" sz="3600" i="1" baseline="-25000" dirty="0" err="1" smtClean="0"/>
              <a:t>i</a:t>
            </a:r>
            <a:r>
              <a:rPr lang="ru-RU" sz="3600" dirty="0"/>
              <a:t>.</a:t>
            </a:r>
          </a:p>
          <a:p>
            <a:endParaRPr lang="ru-RU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92" y="2492896"/>
            <a:ext cx="296261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886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Главный определитель матрицы: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19200"/>
            <a:ext cx="82010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886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Вспомогательные определители:</a:t>
            </a:r>
            <a:endParaRPr lang="ru-RU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0174"/>
            <a:ext cx="8357608" cy="18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61" y="3933056"/>
            <a:ext cx="33337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4887" y="0"/>
            <a:ext cx="3555782" cy="1240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640" y="1556792"/>
            <a:ext cx="8072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hangingPunct="0">
              <a:buFont typeface="+mj-lt"/>
              <a:buAutoNum type="arabicPeriod"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 системы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hangingPunct="0">
              <a:buFont typeface="+mj-lt"/>
              <a:buAutoNum type="arabicPeriod"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системы</a:t>
            </a:r>
            <a:endParaRPr lang="ru-RU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402" y="1268760"/>
            <a:ext cx="600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 системы</a:t>
            </a:r>
            <a:endParaRPr lang="ru-RU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2907"/>
            <a:ext cx="875124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467310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1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Методы решения линейных систем можно разбить на две группы: 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точные (прямые),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приближенные (итерационные</a:t>
            </a:r>
            <a:r>
              <a:rPr lang="ru-RU" sz="44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К </a:t>
            </a:r>
            <a:r>
              <a:rPr lang="ru-RU" sz="4400" dirty="0" smtClean="0"/>
              <a:t>точным </a:t>
            </a:r>
            <a:r>
              <a:rPr lang="ru-RU" sz="4400" dirty="0"/>
              <a:t>методам относятся такие, которые в предположении, что вычисления ведутся точно (без округлений), за конечное, заранее оцениваемое количество шагов вычислений приводят к точным значениям неизвестных </a:t>
            </a:r>
            <a:r>
              <a:rPr lang="ru-RU" sz="4400" b="1" i="1" dirty="0" err="1" smtClean="0"/>
              <a:t>x</a:t>
            </a:r>
            <a:r>
              <a:rPr lang="ru-RU" sz="4400" b="1" i="1" baseline="-25000" dirty="0" err="1" smtClean="0"/>
              <a:t>i</a:t>
            </a:r>
            <a:r>
              <a:rPr lang="ru-RU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91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84969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Фактически из-за </a:t>
            </a:r>
            <a:r>
              <a:rPr lang="ru-RU" sz="4400" dirty="0"/>
              <a:t>почти неизбежных округлений при вычислениях результаты, получаемые точными методами, будут содержать погрешности. Точными являются, например, известные </a:t>
            </a:r>
            <a:r>
              <a:rPr lang="ru-RU" sz="4400" b="1" dirty="0"/>
              <a:t>метод </a:t>
            </a:r>
            <a:r>
              <a:rPr lang="ru-RU" sz="4400" b="1" dirty="0" err="1"/>
              <a:t>Крамера</a:t>
            </a:r>
            <a:r>
              <a:rPr lang="ru-RU" sz="4400" b="1" dirty="0"/>
              <a:t> </a:t>
            </a:r>
            <a:r>
              <a:rPr lang="ru-RU" sz="4400" dirty="0"/>
              <a:t>и </a:t>
            </a:r>
            <a:r>
              <a:rPr lang="ru-RU" sz="4400" b="1" dirty="0"/>
              <a:t>метод </a:t>
            </a:r>
            <a:r>
              <a:rPr lang="ru-RU" sz="4400" b="1" dirty="0" smtClean="0"/>
              <a:t>Гаусса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873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К </a:t>
            </a:r>
            <a:r>
              <a:rPr lang="ru-RU" sz="4400" dirty="0" smtClean="0"/>
              <a:t>приближенным </a:t>
            </a:r>
            <a:r>
              <a:rPr lang="ru-RU" sz="4400" dirty="0"/>
              <a:t>относятся такие методы, которые даже в предположении отсутствия погрешности округлений доставляют решение системы лишь с заданной точностью. Точное решение системы достигается асимптотически как результат бесконечного процесса. </a:t>
            </a:r>
          </a:p>
        </p:txBody>
      </p:sp>
    </p:spTree>
    <p:extLst>
      <p:ext uri="{BB962C8B-B14F-4D97-AF65-F5344CB8AC3E}">
        <p14:creationId xmlns:p14="http://schemas.microsoft.com/office/powerpoint/2010/main" val="21798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232</Words>
  <Application>Microsoft Office PowerPoint</Application>
  <PresentationFormat>Экран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Дисциплина: «Численные методы»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D'Addario &amp; Company,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Steyer</dc:creator>
  <cp:lastModifiedBy>Елена</cp:lastModifiedBy>
  <cp:revision>883</cp:revision>
  <cp:lastPrinted>2014-01-20T13:56:00Z</cp:lastPrinted>
  <dcterms:created xsi:type="dcterms:W3CDTF">2014-01-13T21:43:00Z</dcterms:created>
  <dcterms:modified xsi:type="dcterms:W3CDTF">2024-03-28T18:48:48Z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CB3100D752154D8AB5F6C8C1B6D71AA8_13</vt:lpwstr>
  </property>
  <property fmtid="{D5CDD505-2E9C-101B-9397-08002B2CF9AE}" pid="3" name="KSOProductBuildVer">
    <vt:lpwstr>1049-12.2.0.13266</vt:lpwstr>
  </property>
</Properties>
</file>